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7" r:id="rId3"/>
    <p:sldId id="278" r:id="rId4"/>
    <p:sldId id="789" r:id="rId5"/>
    <p:sldId id="791" r:id="rId6"/>
    <p:sldId id="290" r:id="rId7"/>
    <p:sldId id="790" r:id="rId8"/>
    <p:sldId id="795" r:id="rId9"/>
    <p:sldId id="788" r:id="rId10"/>
    <p:sldId id="803" r:id="rId11"/>
    <p:sldId id="291" r:id="rId12"/>
    <p:sldId id="796" r:id="rId13"/>
    <p:sldId id="761" r:id="rId14"/>
    <p:sldId id="763" r:id="rId15"/>
    <p:sldId id="804" r:id="rId16"/>
    <p:sldId id="772" r:id="rId17"/>
    <p:sldId id="798" r:id="rId18"/>
    <p:sldId id="805" r:id="rId19"/>
    <p:sldId id="284" r:id="rId20"/>
    <p:sldId id="287" r:id="rId21"/>
    <p:sldId id="285" r:id="rId22"/>
    <p:sldId id="296" r:id="rId23"/>
    <p:sldId id="812" r:id="rId24"/>
    <p:sldId id="808" r:id="rId25"/>
    <p:sldId id="809" r:id="rId26"/>
    <p:sldId id="810" r:id="rId27"/>
    <p:sldId id="811" r:id="rId28"/>
    <p:sldId id="283" r:id="rId29"/>
    <p:sldId id="794" r:id="rId30"/>
    <p:sldId id="8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Catherine - AMS" initials="SC-A" lastIdx="7" clrIdx="0">
    <p:extLst>
      <p:ext uri="{19B8F6BF-5375-455C-9EA6-DF929625EA0E}">
        <p15:presenceInfo xmlns:p15="http://schemas.microsoft.com/office/powerpoint/2012/main" userId="S::Catherine.Smith@usda.gov::562b5af9-969e-4739-850b-7960ea271383" providerId="AD"/>
      </p:ext>
    </p:extLst>
  </p:cmAuthor>
  <p:cmAuthor id="2" name="Gifaldi, Margaret - MRP-AMS, Washington, DC" initials="GMMAWD" lastIdx="10" clrIdx="1">
    <p:extLst>
      <p:ext uri="{19B8F6BF-5375-455C-9EA6-DF929625EA0E}">
        <p15:presenceInfo xmlns:p15="http://schemas.microsoft.com/office/powerpoint/2012/main" userId="S::Margaret.Gifaldi@usda.gov::9cd3bf89-10ed-4a57-87d9-d809f6ef89a8" providerId="AD"/>
      </p:ext>
    </p:extLst>
  </p:cmAuthor>
  <p:cmAuthor id="3" name="Howlett, Jessica - AMS, Kansas City, MO" initials="HJAKCM" lastIdx="1" clrIdx="2">
    <p:extLst>
      <p:ext uri="{19B8F6BF-5375-455C-9EA6-DF929625EA0E}">
        <p15:presenceInfo xmlns:p15="http://schemas.microsoft.com/office/powerpoint/2012/main" userId="S::jessica.howlett@usda.gov::52ce92c8-e58a-448d-acbb-c5c81bfff9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C0B"/>
    <a:srgbClr val="042608"/>
    <a:srgbClr val="98A8FA"/>
    <a:srgbClr val="5E680C"/>
    <a:srgbClr val="6E7A0E"/>
    <a:srgbClr val="EDEEE7"/>
    <a:srgbClr val="657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71243" autoAdjust="0"/>
  </p:normalViewPr>
  <p:slideViewPr>
    <p:cSldViewPr snapToGrid="0" showGuides="1">
      <p:cViewPr varScale="1">
        <p:scale>
          <a:sx n="81" d="100"/>
          <a:sy n="81" d="100"/>
        </p:scale>
        <p:origin x="1092" y="84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-795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5" d="100"/>
          <a:sy n="55" d="100"/>
        </p:scale>
        <p:origin x="20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A1FBCB-EF91-4DCF-82DC-9AAA4F903D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4F710-160C-4ED0-90D9-B6C9211B24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B8D05-F8C2-47F4-B939-E2D742394508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85CFC-C2A3-49A8-B76C-8A6FCCC7B3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BE926-24F0-4C93-AE8E-E3EFCCD464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0C141-F7EF-4A17-8605-50A646E2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101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78F0A-2F02-4D9B-B24D-064637B393C6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3D439-C120-4C9F-A3D8-1F1C42A27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06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20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solidFill>
                <a:srgbClr val="2A5C0B"/>
              </a:solidFill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6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22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04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02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u="none" strike="noStrik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97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05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01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24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1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5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19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89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70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56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32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34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2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F58CEA9-6149-401E-A28A-248AC7D89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" y="0"/>
            <a:ext cx="12190779" cy="68579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3A772-4DD4-4C82-9276-5A582F5CA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3E30-6BB0-4F38-BA68-B67C3A410A22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503C8-F99D-4C30-B7E5-50F8A159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7CCAC-1067-4DAD-B673-975C4C1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5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6F925A-9435-4927-8DBE-6119D81F9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77F74-6B98-4EC5-9244-F2138C36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6513-4205-4AC4-86B0-6555A74D269B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A6539-1C01-4405-B7A8-1A144EA4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FFECD-2390-4AAB-9D81-B7A64C48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BC80DE4-F6FE-417C-BE80-0A4B02486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31773"/>
            <a:ext cx="11353797" cy="665074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   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BE4169-9610-4B25-83E3-E3B8ED585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126" y="2495007"/>
            <a:ext cx="3407230" cy="27823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17C8D1-4F55-4E32-9DD9-89C17BDC09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15246" y="2495006"/>
            <a:ext cx="3407230" cy="2782389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F308454-E431-4E8B-951B-CD48797CF95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42366" y="2495006"/>
            <a:ext cx="3407230" cy="2782389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190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icture_ 4 conten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506E038-EDC9-4A57-A0F4-18FD8F95F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77F74-6B98-4EC5-9244-F2138C36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A716-C770-4F8D-9202-16FF97ED6769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A6539-1C01-4405-B7A8-1A144EA4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FFECD-2390-4AAB-9D81-B7A64C48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BC80DE4-F6FE-417C-BE80-0A4B02486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31773"/>
            <a:ext cx="11353797" cy="665074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   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BE4169-9610-4B25-83E3-E3B8ED5855C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8126" y="2917824"/>
            <a:ext cx="2440849" cy="150495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17C8D1-4F55-4E32-9DD9-89C17BDC095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581400" y="2955481"/>
            <a:ext cx="2440848" cy="150495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F308454-E431-4E8B-951B-CD48797CF95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11675" y="2932105"/>
            <a:ext cx="2440848" cy="150495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BA92188-C9BA-4C14-8E99-FA68AA3533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7400" y="2339968"/>
            <a:ext cx="2440849" cy="44296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112282F-AB2C-4CCE-90EC-6CE6D3D94B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1675" y="2323507"/>
            <a:ext cx="2440848" cy="43988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1A043C3-A0CE-4E79-8E3D-413D6E4D6A5F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9241950" y="2932105"/>
            <a:ext cx="2440848" cy="150495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47218D53-2324-4B2E-A757-7B868E5F0F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57224" y="2336048"/>
            <a:ext cx="2440848" cy="43988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9EBBF85-25E5-422C-8CF8-E1C5A860C1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37187" y="2336047"/>
            <a:ext cx="2440848" cy="43988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444BC7-0CB1-4C34-B09A-A63E53E2BE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7400" y="4700588"/>
            <a:ext cx="2441575" cy="1042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DBBCC3A3-1C3E-4A50-A8F5-5C56E449568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81400" y="4695232"/>
            <a:ext cx="2441575" cy="1042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A3D4C4EF-7DFE-4E23-9E13-0FE41C3B781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11675" y="4648431"/>
            <a:ext cx="2441575" cy="1042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AC7A63D-E030-479C-A6A0-5457A487C45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24622" y="4648431"/>
            <a:ext cx="2441575" cy="1042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5826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Picture_ 3 conten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506E038-EDC9-4A57-A0F4-18FD8F95F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77F74-6B98-4EC5-9244-F2138C36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A944-C362-420D-8100-D64BE2828EB8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A6539-1C01-4405-B7A8-1A144EA4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FFECD-2390-4AAB-9D81-B7A64C48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BC80DE4-F6FE-417C-BE80-0A4B02486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31773"/>
            <a:ext cx="11353797" cy="665074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   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BE4169-9610-4B25-83E3-E3B8ED5855C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231170" y="4518032"/>
            <a:ext cx="2440849" cy="150495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17C8D1-4F55-4E32-9DD9-89C17BDC095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024444" y="4555689"/>
            <a:ext cx="2440848" cy="150495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F308454-E431-4E8B-951B-CD48797CF95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54719" y="4532313"/>
            <a:ext cx="2440848" cy="150495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D1B1E-FD83-4157-A056-E07E03B4B6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31171" y="2883950"/>
            <a:ext cx="2440848" cy="15049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1314D63E-8630-4406-98AE-6E34EED871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4444" y="2899921"/>
            <a:ext cx="2440848" cy="148897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5A5D347-B60D-4FD3-B54F-16D41F5093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54719" y="2899921"/>
            <a:ext cx="2440848" cy="1505169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BA92188-C9BA-4C14-8E99-FA68AA3533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30444" y="2339968"/>
            <a:ext cx="2440849" cy="44296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112282F-AB2C-4CCE-90EC-6CE6D3D94B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54719" y="2323507"/>
            <a:ext cx="2440848" cy="43988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47218D53-2324-4B2E-A757-7B868E5F0F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00268" y="2336048"/>
            <a:ext cx="2440848" cy="43988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Picture Title</a:t>
            </a:r>
          </a:p>
        </p:txBody>
      </p:sp>
    </p:spTree>
    <p:extLst>
      <p:ext uri="{BB962C8B-B14F-4D97-AF65-F5344CB8AC3E}">
        <p14:creationId xmlns:p14="http://schemas.microsoft.com/office/powerpoint/2010/main" val="1024857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7B7C17-A078-42F0-929E-5C30DDA01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FB5C7B-C7BE-4D1A-B2C9-DB3655C6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07A-D618-4A4C-AEEF-498296E91CC1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F3EF7-89B4-4E9A-9DA2-C90E97E1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395BC-E577-43BD-84E3-01412310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C47547B-4D0C-4DE9-807B-A5B49B76A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67685" y="2331852"/>
            <a:ext cx="10056628" cy="3564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DEF08B-4DF1-438E-8D27-8D5B9A7CAA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31773"/>
            <a:ext cx="11353797" cy="665074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   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297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85F310-45C8-4E0E-AFF9-D1BEF2FE1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11E7D-B6FD-4566-AF8B-1AF41D6F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083981"/>
            <a:ext cx="4957849" cy="4135844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41D7C-7742-40E7-A80B-B9C92B6AB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6440" y="2680810"/>
            <a:ext cx="5980260" cy="35390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D87A4-5353-44D2-AACA-A80080A3E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553A-F46C-4282-8426-E6221EE7BD1C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BA541-E432-48F1-A1C4-D1A2EAEA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5F99B-A7B2-4CD7-B725-D8DD1703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2764826-958C-4A1F-B1BE-F76AB3AC9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31773"/>
            <a:ext cx="11353797" cy="665074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   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747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B2EBF2-B492-4B09-A654-12F3C4187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CE9E6-B8A6-4755-A09A-7986E7C14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27463"/>
            <a:ext cx="6172200" cy="52923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B71FD-4DBA-496D-8C21-53C7AC30F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780" y="2579281"/>
            <a:ext cx="4429546" cy="3640544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BB454-C706-4571-A9D6-5C268FF6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694D-401C-43C7-B483-A6BE10292545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08507-CD4B-4598-875E-6420FD68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05285-9418-41DA-8AAF-EA386A40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DF9E28A-2AC0-4C73-B216-797C36C8B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80" y="1331773"/>
            <a:ext cx="4429546" cy="1110982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346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A1CD2E2-63A6-4428-81A9-F4648E8853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CF4C6-C978-4016-9752-A20C376BC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55A7-530A-4B47-B308-DA11AB51E54E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3CA6F-CD6C-47FB-A1C0-332B6463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B7B81-443F-404B-B801-FC9F0851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3BB35935-46C0-42A7-A1C6-A5436E5085A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7" y="3514514"/>
            <a:ext cx="10515600" cy="1428961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B1686C-2416-4B56-93FB-D39083255E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7" y="1996848"/>
            <a:ext cx="10515600" cy="1060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E2BC34-9A8B-4CC7-8A2C-98D43D9E8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31773"/>
            <a:ext cx="11353797" cy="665074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   Click to edit Master title style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56B6C22-E63F-44A2-A0CC-DA51DCAF70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7" y="5119573"/>
            <a:ext cx="10515600" cy="1060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813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49CF14-4EEC-4EEB-A054-9FB845BD2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" y="0"/>
            <a:ext cx="12190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16A4CB-96D9-4F17-BEF2-977D4182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0975"/>
            <a:ext cx="4239986" cy="21449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F021C-208B-4B3A-8849-825BEA54C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0629"/>
            <a:ext cx="10515599" cy="260100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134E3-A90F-4626-8EB2-78439D27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124E-DCE7-459E-9B1E-703B76B7D394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6DC53-7F15-44B0-BC7D-E8446F72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CE876-365C-450F-BFF7-93274384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1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3A5DB4-587E-4BF5-9452-8858739F6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" y="0"/>
            <a:ext cx="12190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16A4CB-96D9-4F17-BEF2-977D4182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89993"/>
            <a:ext cx="10515599" cy="1148896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F021C-208B-4B3A-8849-825BEA54C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21769"/>
            <a:ext cx="10515600" cy="2455194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134E3-A90F-4626-8EB2-78439D27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E25B-E18A-4D49-99FD-CE680CA6D85D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6DC53-7F15-44B0-BC7D-E8446F72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CE876-365C-450F-BFF7-93274384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1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opic Divider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3A5DB4-587E-4BF5-9452-8858739F6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" y="0"/>
            <a:ext cx="12190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16A4CB-96D9-4F17-BEF2-977D41823D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237613"/>
            <a:ext cx="10515599" cy="1148896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134E3-A90F-4626-8EB2-78439D27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1BC2-56A7-4722-882D-EB502ECD0657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6DC53-7F15-44B0-BC7D-E8446F72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CE876-365C-450F-BFF7-93274384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A0C598-EC80-4FC1-90D9-A76DA9C4FF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" y="0"/>
            <a:ext cx="12190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3E06-43A9-42C2-A733-1204D76E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6948"/>
            <a:ext cx="10515600" cy="1264104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55E-F4C5-4763-8C31-48B7386DB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A5C0B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D361B-74C2-4024-AE06-771BC193B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F129-4104-4203-861F-B751C44B66CB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9CB0B-4816-42E0-AAA8-D2D4099A7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89CB0-2076-448E-BE3F-E0A5836E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6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ntent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A2AF54E-2FA9-49AC-8CAC-C1D31E80D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867A-34B2-44AD-A6EE-0B4E7989A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77885"/>
            <a:ext cx="5181600" cy="3499077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4EBA9-76C0-4B39-B1EE-159145B93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77885"/>
            <a:ext cx="5181600" cy="349907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ACEE4-EA47-42AC-87AB-93A3A06A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D13F-8EF8-4994-BC12-2D5AA735C86C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43473-9A42-4BC8-8D82-7566710B6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4ADAB-7F5B-41E9-A030-5B2CD26D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DA1B3D8-8C55-4A28-B2E9-F57B94954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31773"/>
            <a:ext cx="11353797" cy="665074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   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3234C5-68A1-42A0-B71E-8AFD79C558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1712"/>
            <a:ext cx="5181600" cy="40617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3F9AD8-B15B-4925-9BDC-A21A9C454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271713"/>
            <a:ext cx="5181600" cy="406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45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rg 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A2AF54E-2FA9-49AC-8CAC-C1D31E80D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" y="0"/>
            <a:ext cx="121907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DB204-E4ED-4B2B-8C32-D83E694B6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31773"/>
            <a:ext cx="11353797" cy="665074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   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867A-34B2-44AD-A6EE-0B4E7989A18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81401" y="3120047"/>
            <a:ext cx="1898129" cy="665074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ACEE4-EA47-42AC-87AB-93A3A06A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4A9-E207-4980-B49A-7CEB842DE64C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43473-9A42-4BC8-8D82-7566710B6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4ADAB-7F5B-41E9-A030-5B2CD26D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A8134A-4D0C-4830-92D0-C2EDFFE057A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063361" y="2116598"/>
            <a:ext cx="2065278" cy="804307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5137027-0A1B-4627-A38B-4E9635B58F4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712471" y="3075475"/>
            <a:ext cx="1898129" cy="715245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0863B6-D2F0-40DC-8F86-73C059C3F9E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885952" y="4106964"/>
            <a:ext cx="1588477" cy="911026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 err="1"/>
              <a:t>SeC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14C86D-E234-4874-98BC-EB5586D1BBE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359161" y="4094693"/>
            <a:ext cx="1588477" cy="93556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53E64A0-2A5E-4C47-9EB3-D8909B5233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62076" y="5339833"/>
            <a:ext cx="2047752" cy="4938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B4EE014-E0DD-4E8B-B6B9-A0AF18CFF9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23762" y="5394731"/>
            <a:ext cx="2047752" cy="493835"/>
          </a:xfrm>
        </p:spPr>
        <p:txBody>
          <a:bodyPr/>
          <a:lstStyle/>
          <a:p>
            <a:pPr lvl="0"/>
            <a:r>
              <a:rPr lang="en-US" dirty="0"/>
              <a:t>Click to styles</a:t>
            </a:r>
          </a:p>
        </p:txBody>
      </p:sp>
    </p:spTree>
    <p:extLst>
      <p:ext uri="{BB962C8B-B14F-4D97-AF65-F5344CB8AC3E}">
        <p14:creationId xmlns:p14="http://schemas.microsoft.com/office/powerpoint/2010/main" val="160586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6F925A-9435-4927-8DBE-6119D81F9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77F74-6B98-4EC5-9244-F2138C36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9DC3-1270-48F2-BD3B-527A81306ACD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A6539-1C01-4405-B7A8-1A144EA4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FFECD-2390-4AAB-9D81-B7A64C48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BC80DE4-F6FE-417C-BE80-0A4B02486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31773"/>
            <a:ext cx="11353797" cy="665074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   Click to edit Master title style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71F38C5-8E79-4E41-9090-76BC1715458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85800" y="2251075"/>
            <a:ext cx="10668000" cy="24622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7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6F925A-9435-4927-8DBE-6119D81F9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77F74-6B98-4EC5-9244-F2138C36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EB08-7EF0-458C-B7EF-B0EE683F96C2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A6539-1C01-4405-B7A8-1A144EA4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FFECD-2390-4AAB-9D81-B7A64C48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BC80DE4-F6FE-417C-BE80-0A4B02486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31773"/>
            <a:ext cx="11353797" cy="665074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   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BE4169-9610-4B25-83E3-E3B8ED585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126" y="2319927"/>
            <a:ext cx="3407230" cy="371511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17C8D1-4F55-4E32-9DD9-89C17BDC09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15246" y="2318157"/>
            <a:ext cx="3407230" cy="371511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F308454-E431-4E8B-951B-CD48797CF95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42366" y="2318157"/>
            <a:ext cx="3407230" cy="371511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20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83E49B-0072-4A89-A2C7-9F918A59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BABD7-ACFE-4DEF-9CA4-BC643EDA2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58A4C-C7A0-4491-8C1B-F1A55C8CB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fld id="{43A6D725-90C6-43F2-89E9-46FA1DAA1766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0FC0E-220B-4A53-88C7-CABF39C7B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296B5-5139-4378-849A-74ED8FB0C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fld id="{1D250715-9749-4B6E-BB82-D70D7542F1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8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51" r:id="rId5"/>
    <p:sldLayoutId id="2147483652" r:id="rId6"/>
    <p:sldLayoutId id="2147483660" r:id="rId7"/>
    <p:sldLayoutId id="2147483654" r:id="rId8"/>
    <p:sldLayoutId id="2147483661" r:id="rId9"/>
    <p:sldLayoutId id="2147483662" r:id="rId10"/>
    <p:sldLayoutId id="2147483664" r:id="rId11"/>
    <p:sldLayoutId id="2147483665" r:id="rId12"/>
    <p:sldLayoutId id="2147483655" r:id="rId13"/>
    <p:sldLayoutId id="2147483656" r:id="rId14"/>
    <p:sldLayoutId id="2147483657" r:id="rId15"/>
    <p:sldLayoutId id="214748366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2A5C0B"/>
          </a:solidFill>
          <a:latin typeface="+mj-lt"/>
          <a:ea typeface="+mj-ea"/>
          <a:cs typeface="Arial Nova Light" panose="020B03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A5C0B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42608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42608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42608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42608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hyperlink" Target="https://www.eauth.usda.gov/eauth/b/usda/hom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s.gov/web/grants/support.html" TargetMode="External"/><Relationship Id="rId2" Type="http://schemas.openxmlformats.org/officeDocument/2006/relationships/hyperlink" Target="mailto:support@grants.gov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nfc.usda.gov/FSS/Training/Online/ezFedGrants/Resources/JA-Onboarding_Quick_Reference.pdf" TargetMode="External"/><Relationship Id="rId5" Type="http://schemas.openxmlformats.org/officeDocument/2006/relationships/hyperlink" Target="mailto:ezFedGrants-cfo@usda.gov" TargetMode="External"/><Relationship Id="rId4" Type="http://schemas.openxmlformats.org/officeDocument/2006/relationships/hyperlink" Target="mailto:eAuthHelpDesk@ftc.usda.gov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s.usda.gov/selling-food-to-usda/lfpacap/outreach-resources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LFPA@usda.gov" TargetMode="External"/><Relationship Id="rId2" Type="http://schemas.openxmlformats.org/officeDocument/2006/relationships/hyperlink" Target="https://www.ams.usda.gov/selling-food-to-usda/lfpacap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gi-bin/retrieveECFR?gp=&amp;SID=&amp;mc=true&amp;r=SUBPART&amp;n=sp2.1.200.d#se2.1.200_132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s.usda.gov/sites/default/files/media/LFPA_RFA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893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73A7FD-A867-4289-981E-38F2F84AC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64" y="1331773"/>
            <a:ext cx="10831283" cy="665074"/>
          </a:xfrm>
        </p:spPr>
        <p:txBody>
          <a:bodyPr/>
          <a:lstStyle/>
          <a:p>
            <a:r>
              <a:rPr lang="en-US" dirty="0"/>
              <a:t>Technical Assistance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77D5B8-FD3D-44E3-8264-FF810D151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1368" y="2343090"/>
            <a:ext cx="10189264" cy="359237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 dirty="0"/>
              <a:t>Cooperative Agreement support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000" dirty="0"/>
              <a:t>Cooperative Agreement writing tips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000" dirty="0"/>
              <a:t>Grants.gov, and ezFedGrants assistance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2000" dirty="0"/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 dirty="0"/>
              <a:t>Implementation Support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000" dirty="0"/>
              <a:t>Dedicated outreach resource website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000" dirty="0"/>
              <a:t>Coordination between award recipients to share best practices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000" dirty="0"/>
              <a:t>Provide contracting expertise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6D836-C6D6-438A-AFB8-60E7631C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22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4C32C-D75F-45DA-AA76-BB4C336BEF6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APPLICATION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F1C12F-4D2C-4148-A1D9-07F4D482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55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1B696E-28D1-41FD-8DDC-2956FD8DA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369873"/>
            <a:ext cx="10839447" cy="665074"/>
          </a:xfrm>
        </p:spPr>
        <p:txBody>
          <a:bodyPr/>
          <a:lstStyle/>
          <a:p>
            <a:r>
              <a:rPr lang="en-US" dirty="0"/>
              <a:t>Application Package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088F3A-3C5C-4335-A23C-C1FE3EB5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6" y="2435352"/>
            <a:ext cx="10572747" cy="386067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Registration at both Grants.gov and ezFedGrants.gov </a:t>
            </a:r>
          </a:p>
          <a:p>
            <a:pPr lvl="1"/>
            <a:endParaRPr lang="en-US" sz="2400" dirty="0"/>
          </a:p>
          <a:p>
            <a:r>
              <a:rPr lang="en-US" sz="2400" dirty="0">
                <a:solidFill>
                  <a:srgbClr val="2A5C0B"/>
                </a:solidFill>
                <a:cs typeface="+mn-cs"/>
              </a:rPr>
              <a:t>Standard Form 424 (Fillable PDF in Grants.gov)</a:t>
            </a:r>
          </a:p>
          <a:p>
            <a:endParaRPr lang="en-US" sz="2400" dirty="0">
              <a:solidFill>
                <a:srgbClr val="2A5C0B"/>
              </a:solidFill>
              <a:cs typeface="+mn-cs"/>
            </a:endParaRPr>
          </a:p>
          <a:p>
            <a:r>
              <a:rPr lang="en-US" sz="2400" dirty="0">
                <a:solidFill>
                  <a:srgbClr val="2A5C0B"/>
                </a:solidFill>
                <a:cs typeface="+mn-cs"/>
              </a:rPr>
              <a:t>Project Narrative Form (not more than 20 additional pages)</a:t>
            </a:r>
          </a:p>
          <a:p>
            <a:endParaRPr lang="en-US" sz="2400" dirty="0">
              <a:solidFill>
                <a:srgbClr val="2A5C0B"/>
              </a:solidFill>
              <a:cs typeface="+mn-cs"/>
            </a:endParaRPr>
          </a:p>
          <a:p>
            <a:r>
              <a:rPr lang="en-US" sz="2400" dirty="0">
                <a:solidFill>
                  <a:srgbClr val="2A5C0B"/>
                </a:solidFill>
                <a:cs typeface="+mn-cs"/>
              </a:rPr>
              <a:t>Negotiated Indirect Cost Rate Agreement (NICRA) - </a:t>
            </a:r>
            <a:r>
              <a:rPr lang="en-US" sz="2400" i="1" dirty="0">
                <a:solidFill>
                  <a:srgbClr val="2A5C0B"/>
                </a:solidFill>
                <a:cs typeface="+mn-cs"/>
              </a:rPr>
              <a:t>if applicable</a:t>
            </a:r>
          </a:p>
          <a:p>
            <a:endParaRPr lang="en-US" sz="40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E5705F-3D8E-4CAF-BC2C-98AE8D0F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87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0FDC-039F-4A66-B514-9831E523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71" y="1381314"/>
            <a:ext cx="11124868" cy="665074"/>
          </a:xfrm>
        </p:spPr>
        <p:txBody>
          <a:bodyPr/>
          <a:lstStyle/>
          <a:p>
            <a:r>
              <a:rPr lang="en-US" dirty="0"/>
              <a:t>Proposal Narrative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C2787-C6B4-46B1-80F3-33EBCC1D5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445" y="2308412"/>
            <a:ext cx="10405110" cy="4260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Executive Summary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</a:t>
            </a:r>
            <a:r>
              <a:rPr lang="en-US" b="0" u="none" strike="noStrike" baseline="0" dirty="0"/>
              <a:t>ummary of 250 words or less</a:t>
            </a:r>
            <a:r>
              <a:rPr lang="en-US" dirty="0"/>
              <a:t> about the project’s purpose and expected outcomes, </a:t>
            </a:r>
            <a:r>
              <a:rPr lang="en-US" b="0" u="none" strike="noStrike" baseline="0" dirty="0"/>
              <a:t>suitable for dissemination to the public.</a:t>
            </a:r>
          </a:p>
          <a:p>
            <a:pPr lvl="1"/>
            <a:endParaRPr lang="en-US" sz="2600" dirty="0"/>
          </a:p>
          <a:p>
            <a:pPr marL="0" indent="0">
              <a:buNone/>
            </a:pPr>
            <a:r>
              <a:rPr lang="en-US" sz="3000" dirty="0"/>
              <a:t>Alignment and Intent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List objectives the project hopes to achieve</a:t>
            </a:r>
          </a:p>
          <a:p>
            <a:pPr lvl="1"/>
            <a:r>
              <a:rPr lang="en-US" dirty="0"/>
              <a:t>Project beneficiaries</a:t>
            </a:r>
          </a:p>
          <a:p>
            <a:pPr lvl="1"/>
            <a:endParaRPr lang="en-US" sz="2600" b="0" u="none" strike="noStrike" baseline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C27173-0FD2-4A4E-879D-806B4056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18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6C1EF-2EB8-47F3-9111-325F8BA0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40" y="1391326"/>
            <a:ext cx="10998865" cy="665074"/>
          </a:xfrm>
        </p:spPr>
        <p:txBody>
          <a:bodyPr/>
          <a:lstStyle/>
          <a:p>
            <a:r>
              <a:rPr lang="en-US" dirty="0"/>
              <a:t>Proposal Narrative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2098E-F727-4070-B7FB-859F037EC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0758" y="2324100"/>
            <a:ext cx="10477497" cy="4171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0" u="none" strike="noStrike" baseline="0" dirty="0"/>
              <a:t>Work Plan</a:t>
            </a:r>
          </a:p>
          <a:p>
            <a:pPr marL="457200" lvl="1" indent="0">
              <a:buNone/>
            </a:pPr>
            <a:endParaRPr lang="en-US" sz="2000" b="0" u="none" strike="noStrike" baseline="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2000" b="0" u="none" strike="noStrike" baseline="0" dirty="0">
                <a:solidFill>
                  <a:schemeClr val="tx1"/>
                </a:solidFill>
              </a:rPr>
              <a:t>Describe how you will meet the objectives of the program.</a:t>
            </a:r>
            <a:r>
              <a:rPr lang="en-US" sz="2000" dirty="0">
                <a:solidFill>
                  <a:schemeClr val="tx1"/>
                </a:solidFill>
              </a:rPr>
              <a:t> This includes demonstrating that your organization and subrecipients can carry out the procurements with ample: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lvl="4"/>
            <a:r>
              <a:rPr lang="en-US" sz="2000" dirty="0">
                <a:solidFill>
                  <a:schemeClr val="tx2"/>
                </a:solidFill>
              </a:rPr>
              <a:t>Planning</a:t>
            </a:r>
          </a:p>
          <a:p>
            <a:pPr lvl="4"/>
            <a:r>
              <a:rPr lang="en-US" sz="2000" dirty="0">
                <a:solidFill>
                  <a:schemeClr val="tx2"/>
                </a:solidFill>
              </a:rPr>
              <a:t>Resources </a:t>
            </a:r>
          </a:p>
          <a:p>
            <a:pPr lvl="4"/>
            <a:r>
              <a:rPr lang="en-US" sz="2000" dirty="0">
                <a:solidFill>
                  <a:schemeClr val="tx2"/>
                </a:solidFill>
              </a:rPr>
              <a:t>Financial controls</a:t>
            </a:r>
          </a:p>
          <a:p>
            <a:pPr lvl="4"/>
            <a:r>
              <a:rPr lang="en-US" sz="2000" dirty="0">
                <a:solidFill>
                  <a:schemeClr val="tx2"/>
                </a:solidFill>
              </a:rPr>
              <a:t>Reporting ability </a:t>
            </a:r>
          </a:p>
          <a:p>
            <a:pPr lvl="4"/>
            <a:r>
              <a:rPr lang="en-US" sz="2000" dirty="0">
                <a:solidFill>
                  <a:schemeClr val="tx2"/>
                </a:solidFill>
              </a:rPr>
              <a:t>Risk management plans</a:t>
            </a:r>
          </a:p>
          <a:p>
            <a:pPr lvl="4"/>
            <a:r>
              <a:rPr lang="en-US" sz="2000" dirty="0">
                <a:solidFill>
                  <a:schemeClr val="tx2"/>
                </a:solidFill>
              </a:rPr>
              <a:t>Timeline &amp; milestones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C079EE4-95B7-4508-9CD8-8D4A259C8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58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3D644-16D5-4ADC-8D35-7519CABF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39" y="1397246"/>
            <a:ext cx="11002550" cy="665074"/>
          </a:xfrm>
        </p:spPr>
        <p:txBody>
          <a:bodyPr/>
          <a:lstStyle/>
          <a:p>
            <a:r>
              <a:rPr lang="en-US" dirty="0"/>
              <a:t>Achievability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F6D1E-9937-4841-8B47-BF3146944D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8700" y="2105981"/>
            <a:ext cx="10257924" cy="4409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chemeClr val="tx2"/>
                </a:solidFill>
              </a:rPr>
              <a:t>Data collected will measure the impact of the program.</a:t>
            </a:r>
          </a:p>
          <a:p>
            <a:r>
              <a:rPr lang="en-US" sz="2400" dirty="0">
                <a:solidFill>
                  <a:schemeClr val="tx2"/>
                </a:solidFill>
              </a:rPr>
              <a:t>Outcome 1- Purchases</a:t>
            </a:r>
          </a:p>
          <a:p>
            <a:pPr lvl="1"/>
            <a:r>
              <a:rPr lang="en-US" sz="2000" dirty="0"/>
              <a:t>Number of local farmers/ranchers</a:t>
            </a:r>
            <a:r>
              <a:rPr lang="en-US" sz="1600" dirty="0"/>
              <a:t> </a:t>
            </a:r>
          </a:p>
          <a:p>
            <a:pPr lvl="1"/>
            <a:r>
              <a:rPr lang="en-US" sz="2000" dirty="0"/>
              <a:t>Value of food purchases</a:t>
            </a:r>
          </a:p>
          <a:p>
            <a:pPr lvl="2"/>
            <a:r>
              <a:rPr lang="en-US" dirty="0"/>
              <a:t>Value of food purchased from socially disadvantaged producers</a:t>
            </a:r>
          </a:p>
          <a:p>
            <a:r>
              <a:rPr lang="en-US" sz="2400" dirty="0">
                <a:solidFill>
                  <a:schemeClr val="tx2"/>
                </a:solidFill>
              </a:rPr>
              <a:t>Outcome 2- Recipients</a:t>
            </a:r>
          </a:p>
          <a:p>
            <a:pPr lvl="1"/>
            <a:r>
              <a:rPr lang="en-US" sz="2000" dirty="0"/>
              <a:t>Number of locations for distribution</a:t>
            </a:r>
          </a:p>
          <a:p>
            <a:pPr lvl="1"/>
            <a:r>
              <a:rPr lang="en-US" sz="2000" dirty="0"/>
              <a:t>Value of food distributed</a:t>
            </a:r>
          </a:p>
          <a:p>
            <a:pPr lvl="2"/>
            <a:r>
              <a:rPr lang="en-US" dirty="0"/>
              <a:t>Value of food distributed to underserved communities</a:t>
            </a:r>
          </a:p>
          <a:p>
            <a:pPr lvl="2"/>
            <a:endParaRPr lang="en-US" sz="2000" u="none" strike="noStrike" baseline="0" dirty="0">
              <a:solidFill>
                <a:schemeClr val="tx2"/>
              </a:solidFill>
            </a:endParaRPr>
          </a:p>
          <a:p>
            <a:pPr lvl="1"/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3327B2-BF1F-4BE2-9526-AC0121C6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39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3D644-16D5-4ADC-8D35-7519CABF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39" y="1388923"/>
            <a:ext cx="10788858" cy="665074"/>
          </a:xfrm>
        </p:spPr>
        <p:txBody>
          <a:bodyPr/>
          <a:lstStyle/>
          <a:p>
            <a:r>
              <a:rPr lang="en-US" dirty="0"/>
              <a:t>Achievability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1773F93-F0EF-4761-9499-1AC6FCDFD0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8700" y="2639381"/>
            <a:ext cx="10296024" cy="374237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Outcome 3 - Applicants will include a narrative estimating the following: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New marking opportunities established by;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Purchasing from local and regional farmers and ranchers.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Socially disadvantaged farmers and ranchers.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Purchases distributed beyond current food distribution networks.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Outcome 4 (optional) – Unique outcome not covered by outcomes 1-3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FEAD21-675E-4C21-B2A4-7B7A15E1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13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E39A1D-7006-40E9-BAA3-15B7A368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9" y="1416996"/>
            <a:ext cx="11353797" cy="665074"/>
          </a:xfrm>
        </p:spPr>
        <p:txBody>
          <a:bodyPr/>
          <a:lstStyle/>
          <a:p>
            <a:r>
              <a:rPr lang="en-US" dirty="0"/>
              <a:t>Project Plan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51002CF-2F9D-46D2-91F1-793D565AFD6F}"/>
              </a:ext>
            </a:extLst>
          </p:cNvPr>
          <p:cNvSpPr txBox="1">
            <a:spLocks/>
          </p:cNvSpPr>
          <p:nvPr/>
        </p:nvSpPr>
        <p:spPr>
          <a:xfrm>
            <a:off x="704850" y="2343151"/>
            <a:ext cx="10296024" cy="30670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A5C0B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2608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42608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42608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42608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tx2"/>
                </a:solidFill>
              </a:rPr>
              <a:t>Additional sections of the narrative to be completed include: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Expertise and Partners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Fiscal Plan and Resources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Budget and Justification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534A35-D543-438C-94AD-324986DC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47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E39A1D-7006-40E9-BAA3-15B7A368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9" y="1416996"/>
            <a:ext cx="11009165" cy="665074"/>
          </a:xfrm>
        </p:spPr>
        <p:txBody>
          <a:bodyPr/>
          <a:lstStyle/>
          <a:p>
            <a:r>
              <a:rPr lang="en-US" dirty="0"/>
              <a:t>Indirect/Direct Costs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51002CF-2F9D-46D2-91F1-793D565AFD6F}"/>
              </a:ext>
            </a:extLst>
          </p:cNvPr>
          <p:cNvSpPr txBox="1">
            <a:spLocks/>
          </p:cNvSpPr>
          <p:nvPr/>
        </p:nvSpPr>
        <p:spPr>
          <a:xfrm>
            <a:off x="990600" y="2296480"/>
            <a:ext cx="10344150" cy="44091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A5C0B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2608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42608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42608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42608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>
                <a:solidFill>
                  <a:schemeClr val="tx2"/>
                </a:solidFill>
              </a:rPr>
              <a:t>AMS expects the predominance of the budget be dedicated to the purchase of food.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Applicants may request indirect costs: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Applicants may use their Negotiated Indirect Cost Agreement (NICRA), if one exists.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In lieu of a NICRA, applicants may request a </a:t>
            </a:r>
            <a:r>
              <a:rPr lang="en-US" sz="2000" i="1" dirty="0">
                <a:solidFill>
                  <a:schemeClr val="tx2"/>
                </a:solidFill>
              </a:rPr>
              <a:t>de minimis </a:t>
            </a:r>
            <a:r>
              <a:rPr lang="en-US" sz="2000" dirty="0">
                <a:solidFill>
                  <a:schemeClr val="tx2"/>
                </a:solidFill>
              </a:rPr>
              <a:t>10% indirect cost rate.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Applicants may also request direct costs for: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Storage &amp; Distribution – </a:t>
            </a:r>
            <a:r>
              <a:rPr lang="en-US" sz="2000" b="1" dirty="0">
                <a:solidFill>
                  <a:schemeClr val="tx2"/>
                </a:solidFill>
              </a:rPr>
              <a:t>not</a:t>
            </a:r>
            <a:r>
              <a:rPr lang="en-US" sz="2000" dirty="0">
                <a:solidFill>
                  <a:schemeClr val="tx2"/>
                </a:solidFill>
              </a:rPr>
              <a:t> construction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Administrative expenses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5C5418-847B-4AC1-8194-9C433680E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91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8B4ED-B1D8-4C2E-834E-9AB8901EE63D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AWARDING AGREEMENTS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E241F1-6C0F-4B11-92F4-DCE5A587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7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B10E-8AB1-4118-BC14-D78C1956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94" y="3390900"/>
            <a:ext cx="11160212" cy="1697976"/>
          </a:xfrm>
        </p:spPr>
        <p:txBody>
          <a:bodyPr>
            <a:normAutofit fontScale="90000"/>
          </a:bodyPr>
          <a:lstStyle/>
          <a:p>
            <a:br>
              <a:rPr lang="en-US" sz="4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 Food Purchase </a:t>
            </a:r>
            <a:r>
              <a:rPr lang="en-US" sz="5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Assistance (LFPA)  </a:t>
            </a:r>
            <a:r>
              <a:rPr lang="en-US" sz="5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Cooperative Agreement Program</a:t>
            </a:r>
            <a:br>
              <a:rPr lang="en-US" sz="5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1D1C2B-647E-4D35-AC31-D3FEB3DE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85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3A12B5-64DC-4828-AADE-B4EAFB4C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31773"/>
            <a:ext cx="11125197" cy="665074"/>
          </a:xfrm>
        </p:spPr>
        <p:txBody>
          <a:bodyPr/>
          <a:lstStyle/>
          <a:p>
            <a:r>
              <a:rPr lang="en-US" dirty="0"/>
              <a:t>   The LFPA Award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F6C2F-9195-43DF-9B79-4E29AFC26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4424" y="2456383"/>
            <a:ext cx="10258425" cy="370713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funds will be awarded through a noncompetitive process.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Funding will be distributed incrementally to ensure that all interested applicants have an opportunity for an award.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Initial awards will not exceed 60 percent of the TEFAP allocation to ensure tribal governments are given an opportunity to respond.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 for cooperative agreement will be awarded based on acceptability and ability to meet the goals of the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rogram.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4A1F97-92D7-4B40-AA17-3C75E453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2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477B-017F-4878-BD49-EA4F42322E86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REPORTING REQUIREMENTS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ADDC96-4E89-4D77-8958-34F5A793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41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74669FD-896C-463B-AD42-427D7F63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1773"/>
            <a:ext cx="11724968" cy="665074"/>
          </a:xfrm>
        </p:spPr>
        <p:txBody>
          <a:bodyPr/>
          <a:lstStyle/>
          <a:p>
            <a:r>
              <a:rPr lang="en-US" dirty="0"/>
              <a:t>   Quarterly and Annual Reports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617F8-0781-4734-9A15-5957267BA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78160"/>
            <a:ext cx="10886769" cy="4217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Quarterly Report: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Recipients are required to provide quarterly progress and financial reports.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uarterly reports will include: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on procurements and distributions to ensure program goals are met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 and Final Reports: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Recipients are required to provide annual reports at the end of each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performance year and final reports are required at the end of the agreement.  The report(s) will include: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summary of the data from the quarterly progress reports.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narrative addressing the new marketing opportunities for the socially disadvantaged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farmers and ranchers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reporting of distributions carried out to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additional underserved communities. 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29AF48-D7AA-4184-BB61-FC4F37EB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79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D59C7B-016E-4472-A4CE-3173A669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31773"/>
            <a:ext cx="10877547" cy="665074"/>
          </a:xfrm>
        </p:spPr>
        <p:txBody>
          <a:bodyPr/>
          <a:lstStyle/>
          <a:p>
            <a:r>
              <a:rPr lang="en-US" dirty="0"/>
              <a:t>Single Audit Requirement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A43E0B-3D87-477E-A9CB-AB6639AA7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3" y="2427060"/>
            <a:ext cx="10515597" cy="3499077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Federal law requires audits of all entities that spend $750,000 or more in Federal funding within their fiscal year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0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Evaluates operations and internal controls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0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Requires financial statement that includes:</a:t>
            </a:r>
            <a:endParaRPr lang="en-US" sz="20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2000" dirty="0">
              <a:solidFill>
                <a:srgbClr val="2A5C0B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Schedule of expenditures</a:t>
            </a:r>
            <a:endParaRPr lang="en-US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Notes that describe accounting policies</a:t>
            </a:r>
            <a:endParaRPr lang="en-US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Summary schedule of prior audit findings, if applicable</a:t>
            </a:r>
            <a:endParaRPr lang="en-US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Corrective action plan for findings</a:t>
            </a:r>
            <a:endParaRPr lang="en-US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BA904-9DDA-476A-AB6F-2A2851CF1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65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477B-017F-4878-BD49-EA4F4232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3429000"/>
            <a:ext cx="10801349" cy="11488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dirty="0"/>
              <a:t>SUBMITTING AN APPLICATION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03AC4D-53F5-4F31-911C-3B5888BC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99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0356-FDFE-416C-A625-F58B2C7D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304735"/>
            <a:ext cx="10699385" cy="665074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Submitting the Application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AE2EAB-9898-4A90-A66D-C1BA9E26CD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21586" y="2513848"/>
            <a:ext cx="3750513" cy="3448802"/>
          </a:xfrm>
          <a:solidFill>
            <a:schemeClr val="bg2"/>
          </a:solidFill>
          <a:ln>
            <a:solidFill>
              <a:srgbClr val="0426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Obtain a DUNS Number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Register with System for Award Management (SAM)</a:t>
            </a:r>
          </a:p>
          <a:p>
            <a:pPr>
              <a:lnSpc>
                <a:spcPct val="5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i="1" dirty="0">
                <a:solidFill>
                  <a:schemeClr val="tx1"/>
                </a:solidFill>
              </a:rPr>
              <a:t>Steps 1 and 2 can take up to 3 to 4 weeks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D3B618-B18A-4BFD-B034-7DEBAE481C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41415" y="2513096"/>
            <a:ext cx="3429000" cy="439889"/>
          </a:xfr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Grants.gov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580EC33-0D90-476F-88AA-6DE59E1DD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7396" y="4198523"/>
            <a:ext cx="797714" cy="274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Placeholder 12" descr="A picture containing grants.gov logo">
            <a:extLst>
              <a:ext uri="{FF2B5EF4-FFF2-40B4-BE49-F238E27FC236}">
                <a16:creationId xmlns:a16="http://schemas.microsoft.com/office/drawing/2014/main" id="{F4AED8C1-F1E9-4F3C-B327-476C87BEF2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50" r="-64850"/>
          <a:stretch/>
        </p:blipFill>
        <p:spPr>
          <a:xfrm>
            <a:off x="6204804" y="3187777"/>
            <a:ext cx="5302221" cy="230833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288C3D-A9CB-4DCE-9905-090A051D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34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0356-FDFE-416C-A625-F58B2C7D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23785"/>
            <a:ext cx="10699385" cy="665074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Must Register on ezFedGrants.gov (</a:t>
            </a:r>
            <a:r>
              <a:rPr lang="en-US" sz="4000" b="1" dirty="0" err="1">
                <a:solidFill>
                  <a:schemeClr val="tx1"/>
                </a:solidFill>
              </a:rPr>
              <a:t>eFG</a:t>
            </a:r>
            <a:r>
              <a:rPr lang="en-US" sz="4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AE2EAB-9898-4A90-A66D-C1BA9E26CD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21587" y="2513848"/>
            <a:ext cx="3429000" cy="442960"/>
          </a:xfrm>
          <a:solidFill>
            <a:schemeClr val="bg2"/>
          </a:solidFill>
          <a:ln>
            <a:solidFill>
              <a:srgbClr val="0426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Create an eAuth account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249F9B-AF8D-4722-A1EB-B15882ED2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589" y="3215392"/>
            <a:ext cx="4613303" cy="1966263"/>
          </a:xfrm>
          <a:prstGeom prst="rect">
            <a:avLst/>
          </a:prstGeom>
        </p:spPr>
      </p:pic>
      <p:sp>
        <p:nvSpPr>
          <p:cNvPr id="11" name="TextBox 10">
            <a:hlinkClick r:id="rId4"/>
            <a:extLst>
              <a:ext uri="{FF2B5EF4-FFF2-40B4-BE49-F238E27FC236}">
                <a16:creationId xmlns:a16="http://schemas.microsoft.com/office/drawing/2014/main" id="{D4501F95-32F6-4D9A-8E60-114A3FE6C228}"/>
              </a:ext>
            </a:extLst>
          </p:cNvPr>
          <p:cNvSpPr txBox="1"/>
          <p:nvPr/>
        </p:nvSpPr>
        <p:spPr>
          <a:xfrm>
            <a:off x="904480" y="5366337"/>
            <a:ext cx="490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https://www.eauth.usda.gov/eauth/b/usda/home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D3B618-B18A-4BFD-B034-7DEBAE481C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41415" y="2513096"/>
            <a:ext cx="3429000" cy="439889"/>
          </a:xfr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EzfedGrants.gov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81395E-8216-44C1-8CA4-2A4D90C81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5110" y="3215392"/>
            <a:ext cx="4968690" cy="2997527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2580EC33-0D90-476F-88AA-6DE59E1DD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4894" y="4198523"/>
            <a:ext cx="797714" cy="274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9C1AEA-6525-4A5D-9F0E-A142BF61C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73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8AC88-C2C5-4360-AF76-2288AF8A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01" y="1331773"/>
            <a:ext cx="10986546" cy="665074"/>
          </a:xfrm>
        </p:spPr>
        <p:txBody>
          <a:bodyPr/>
          <a:lstStyle/>
          <a:p>
            <a:r>
              <a:rPr lang="en-US" dirty="0"/>
              <a:t>Need Assistance?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970EC-3A49-46C3-9041-C4A277A324A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113711" y="2033538"/>
            <a:ext cx="10518216" cy="15835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24/7 Grants.gov support</a:t>
            </a:r>
          </a:p>
          <a:p>
            <a:r>
              <a:rPr lang="en-US" sz="2000" b="1" dirty="0">
                <a:hlinkClick r:id="rId2"/>
              </a:rPr>
              <a:t>support@grants.gov</a:t>
            </a:r>
            <a:endParaRPr lang="en-US" sz="2000" b="1" dirty="0"/>
          </a:p>
          <a:p>
            <a:r>
              <a:rPr lang="en-US" sz="2000" b="1" dirty="0"/>
              <a:t> 1-800-518-4726</a:t>
            </a:r>
          </a:p>
          <a:p>
            <a:r>
              <a:rPr lang="en-US" sz="2000" b="1" dirty="0">
                <a:hlinkClick r:id="rId3"/>
              </a:rPr>
              <a:t>Grants.gov webpage</a:t>
            </a:r>
            <a:r>
              <a:rPr lang="en-US" sz="2000" b="1" dirty="0"/>
              <a:t> (https://www.grants.gov/web/grants/support.html)</a:t>
            </a:r>
          </a:p>
          <a:p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B1B3D-3A98-40FD-856E-25C167563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1696" y="3581807"/>
            <a:ext cx="10581191" cy="15835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eAuthentication Account Creation</a:t>
            </a:r>
          </a:p>
          <a:p>
            <a:pPr marL="0" indent="0">
              <a:buNone/>
            </a:pPr>
            <a:r>
              <a:rPr lang="en-US" sz="2000" dirty="0"/>
              <a:t>Contact the eAuthentication Help Desk: </a:t>
            </a:r>
          </a:p>
          <a:p>
            <a:r>
              <a:rPr lang="en-US" sz="2000" dirty="0"/>
              <a:t> 1-800-457-3642 (Option 1)</a:t>
            </a:r>
          </a:p>
          <a:p>
            <a:r>
              <a:rPr lang="en-US" sz="2000" dirty="0">
                <a:hlinkClick r:id="rId4"/>
              </a:rPr>
              <a:t> eAuthHelpDesk@ftc.usda.gov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BA01B0-2C31-4C2F-9651-AFADF3A79AC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7700" y="5241607"/>
            <a:ext cx="11849100" cy="1368743"/>
          </a:xfrm>
        </p:spPr>
        <p:txBody>
          <a:bodyPr>
            <a:normAutofit fontScale="92500" lnSpcReduction="20000"/>
          </a:bodyPr>
          <a:lstStyle/>
          <a:p>
            <a:pPr marL="465137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EzfedGrants questions</a:t>
            </a:r>
          </a:p>
          <a:p>
            <a:pPr marL="808037" indent="-342900"/>
            <a:r>
              <a:rPr lang="en-US" sz="2200" dirty="0"/>
              <a:t>Help Desk at </a:t>
            </a:r>
            <a:r>
              <a:rPr lang="en-US" sz="2200" dirty="0">
                <a:hlinkClick r:id="rId5"/>
              </a:rPr>
              <a:t>ezFedGrants-cfo@usda.gov</a:t>
            </a:r>
            <a:r>
              <a:rPr lang="en-US" sz="2200" dirty="0"/>
              <a:t>.</a:t>
            </a:r>
          </a:p>
          <a:p>
            <a:pPr marL="808037" indent="-342900"/>
            <a:r>
              <a:rPr lang="en-US" sz="2200" dirty="0"/>
              <a:t>External User Onboarding-  </a:t>
            </a:r>
            <a:r>
              <a:rPr lang="en-US" sz="2200" dirty="0">
                <a:hlinkClick r:id="rId6"/>
              </a:rPr>
              <a:t>https://nfc.usda.gov/FSS/Training/Online/ezFedGrants/Resources/JA-Onboarding_Quick_Reference.pdf</a:t>
            </a:r>
            <a:endParaRPr lang="en-US" sz="2200" dirty="0"/>
          </a:p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FF63B26-5CB8-47B6-A519-64060BC3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01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0B4C7-8A77-4C02-9148-FF9C2DDDE99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CONTACTS &amp;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419ED-92CE-44CE-8953-F088E145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84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2155-2082-49EC-BCCB-683AB9C4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1331773"/>
            <a:ext cx="11114310" cy="665074"/>
          </a:xfrm>
        </p:spPr>
        <p:txBody>
          <a:bodyPr/>
          <a:lstStyle/>
          <a:p>
            <a:r>
              <a:rPr lang="en-US" dirty="0"/>
              <a:t>Outreach Resources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7409DBC-CF13-4B5B-9E68-1CC6EA2D1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917" y="2289908"/>
            <a:ext cx="10762964" cy="32363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An outreach resources website has been established for the LFPA program that includes:</a:t>
            </a:r>
          </a:p>
          <a:p>
            <a:endParaRPr lang="en-US" sz="3000" dirty="0"/>
          </a:p>
          <a:p>
            <a:pPr lvl="1"/>
            <a:r>
              <a:rPr lang="en-US" dirty="0"/>
              <a:t>Resources for states and tribes </a:t>
            </a:r>
          </a:p>
          <a:p>
            <a:pPr lvl="1"/>
            <a:r>
              <a:rPr lang="en-US" dirty="0"/>
              <a:t>Resources for socially disadvantaged producers</a:t>
            </a:r>
          </a:p>
          <a:p>
            <a:endParaRPr lang="en-US" dirty="0"/>
          </a:p>
          <a:p>
            <a:pPr marL="457200" lvl="1" indent="0" algn="ctr">
              <a:buNone/>
            </a:pPr>
            <a:r>
              <a:rPr lang="en-US" dirty="0">
                <a:hlinkClick r:id="rId2"/>
              </a:rPr>
              <a:t>https://www.ams.usda.gov/selling-food-to-usda/lfpacap/outreach-resources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7163B-2B90-4C2B-9C1A-50436F8A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8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48285-E1D8-44A9-9B6B-F691788DF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599" cy="11488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/>
              <a:t>PROGRAM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61027-7F83-472D-8756-85B17B62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62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2155-2082-49EC-BCCB-683AB9C4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1331773"/>
            <a:ext cx="11114310" cy="665074"/>
          </a:xfrm>
        </p:spPr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7409DBC-CF13-4B5B-9E68-1CC6EA2D1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917" y="2289908"/>
            <a:ext cx="10762964" cy="3236319"/>
          </a:xfrm>
        </p:spPr>
        <p:txBody>
          <a:bodyPr>
            <a:normAutofit/>
          </a:bodyPr>
          <a:lstStyle/>
          <a:p>
            <a:r>
              <a:rPr lang="en-US" dirty="0"/>
              <a:t>LFPA website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https://www.ams.usda.gov/selling-food-to-usda/lfpacap</a:t>
            </a:r>
            <a:endParaRPr lang="en-US" dirty="0"/>
          </a:p>
          <a:p>
            <a:endParaRPr lang="en-US" dirty="0"/>
          </a:p>
          <a:p>
            <a:r>
              <a:rPr lang="en-US" dirty="0"/>
              <a:t>Additional questions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LFPA@usda.gov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2713A-69D8-40A0-9D87-ED4B0CC1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2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73A7FD-A867-4289-981E-38F2F84AC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64" y="1331773"/>
            <a:ext cx="10831283" cy="665074"/>
          </a:xfrm>
        </p:spPr>
        <p:txBody>
          <a:bodyPr/>
          <a:lstStyle/>
          <a:p>
            <a:r>
              <a:rPr lang="en-US" dirty="0"/>
              <a:t>Purpose and Authorization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77D5B8-FD3D-44E3-8264-FF810D151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4534" y="2005008"/>
            <a:ext cx="10189263" cy="4006389"/>
          </a:xfrm>
        </p:spPr>
        <p:txBody>
          <a:bodyPr>
            <a:normAutofit fontScale="85000" lnSpcReduction="1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0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Local Food Purchase Assistance program maintains and improves food and agricultural supply chain resiliency through non-competitive cooperative agreements to State and Federally Recognized Tribal Governments.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 marR="0" lvl="0">
              <a:lnSpc>
                <a:spcPct val="11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States and Tribal Governments will enter into non-competitive cooperative agreements with USDA for the purchase of local domestic food targeting socially disadvantaged farmers and ranchers to be distributed targeting underserved communities.</a:t>
            </a:r>
          </a:p>
          <a:p>
            <a:pPr>
              <a:lnSpc>
                <a:spcPct val="110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Authorized and funded under </a:t>
            </a:r>
            <a:r>
              <a:rPr lang="en-US" sz="2400" dirty="0"/>
              <a:t>Section 1001(b)(4)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American Rescue Plan Act </a:t>
            </a:r>
            <a:r>
              <a:rPr lang="en-US" sz="2400" dirty="0"/>
              <a:t>(P.L. 117-2).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CBBFB6-BF1B-4A24-B5ED-BCDF2CE1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0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1D51C-36A8-4A1E-8170-CD8F7E12B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2" y="1331773"/>
            <a:ext cx="10705265" cy="665074"/>
          </a:xfrm>
        </p:spPr>
        <p:txBody>
          <a:bodyPr/>
          <a:lstStyle/>
          <a:p>
            <a:r>
              <a:rPr lang="en-US" dirty="0"/>
              <a:t>Three Overarching Goals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C8D8B8-2F63-4C34-99FE-3C0A1C6AAE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682" y="2219135"/>
            <a:ext cx="740664" cy="676656"/>
          </a:xfrm>
          <a:prstGeom prst="ellipse">
            <a:avLst/>
          </a:prstGeom>
          <a:solidFill>
            <a:srgbClr val="98A8FA"/>
          </a:solidFill>
          <a:ln>
            <a:solidFill>
              <a:srgbClr val="98A8FA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26" name="Picture Placeholder 25" descr="Neighborhood outline">
            <a:extLst>
              <a:ext uri="{FF2B5EF4-FFF2-40B4-BE49-F238E27FC236}">
                <a16:creationId xmlns:a16="http://schemas.microsoft.com/office/drawing/2014/main" id="{B61DDB5B-B0D2-4AD0-B285-9320E4A86A6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094" r="-31094"/>
          <a:stretch/>
        </p:blipFill>
        <p:spPr>
          <a:xfrm>
            <a:off x="1213940" y="2527300"/>
            <a:ext cx="2440848" cy="150495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5850E-9BD7-4B20-A149-0DBA99373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532" y="4104427"/>
            <a:ext cx="3412306" cy="227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Provide an opportunity for States and Tribal Governments to </a:t>
            </a:r>
            <a:r>
              <a:rPr lang="en-US" sz="2000" b="1" dirty="0"/>
              <a:t>strengthen their local and regional food system.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C5EABD5-4F9A-4139-9B26-FBE6178B15B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63663" y="2219135"/>
            <a:ext cx="740664" cy="676656"/>
          </a:xfrm>
          <a:prstGeom prst="ellipse">
            <a:avLst/>
          </a:prstGeom>
          <a:solidFill>
            <a:srgbClr val="98A8FA"/>
          </a:solidFill>
          <a:ln>
            <a:solidFill>
              <a:srgbClr val="98A8FA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7" name="Picture Placeholder 16" descr="Farmer female outline">
            <a:extLst>
              <a:ext uri="{FF2B5EF4-FFF2-40B4-BE49-F238E27FC236}">
                <a16:creationId xmlns:a16="http://schemas.microsoft.com/office/drawing/2014/main" id="{F01BF4A7-A208-4A20-A2F3-3C77C0BF29A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31983" r="-31983"/>
          <a:stretch/>
        </p:blipFill>
        <p:spPr>
          <a:xfrm>
            <a:off x="4875213" y="2557463"/>
            <a:ext cx="2441575" cy="14890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7AF0D-F623-4A61-B087-04ACDA9F018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14088" y="4101939"/>
            <a:ext cx="3412306" cy="2279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Help to support local and </a:t>
            </a:r>
            <a:r>
              <a:rPr lang="en-US" sz="2000" b="1" dirty="0"/>
              <a:t>socially disadvantaged farmers/producers </a:t>
            </a:r>
            <a:r>
              <a:rPr lang="en-US" sz="2000" dirty="0"/>
              <a:t>through building and expanding economic opportunities.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73F69C-32F6-4FD1-BA86-14F7F8774A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79644" y="2219135"/>
            <a:ext cx="740664" cy="676656"/>
          </a:xfrm>
          <a:prstGeom prst="ellipse">
            <a:avLst/>
          </a:prstGeom>
          <a:solidFill>
            <a:srgbClr val="98A8FA"/>
          </a:solidFill>
          <a:ln>
            <a:solidFill>
              <a:srgbClr val="98A8FA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5" name="Picture Placeholder 14" descr="Handshake outline">
            <a:extLst>
              <a:ext uri="{FF2B5EF4-FFF2-40B4-BE49-F238E27FC236}">
                <a16:creationId xmlns:a16="http://schemas.microsoft.com/office/drawing/2014/main" id="{DF8C286E-D758-46F2-B548-64A183DE70C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31119" r="-31119"/>
          <a:stretch/>
        </p:blipFill>
        <p:spPr>
          <a:xfrm>
            <a:off x="8740775" y="2527300"/>
            <a:ext cx="2441575" cy="150495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A8F189-2415-40B4-AA10-6D21D60E55B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79644" y="4101939"/>
            <a:ext cx="3412306" cy="2279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Establish, </a:t>
            </a:r>
            <a:r>
              <a:rPr lang="en-US" sz="2000" b="1" dirty="0"/>
              <a:t>strengthen</a:t>
            </a:r>
            <a:r>
              <a:rPr lang="en-US" sz="2000" dirty="0"/>
              <a:t>, and </a:t>
            </a:r>
            <a:r>
              <a:rPr lang="en-US" sz="2000" b="1" dirty="0"/>
              <a:t>broaden partnerships </a:t>
            </a:r>
            <a:r>
              <a:rPr lang="en-US" sz="2000" dirty="0"/>
              <a:t>with producers and the food distribution community, local food networks, and non-profits- distributing fresh and nutritious foods in rural, remote, or </a:t>
            </a:r>
            <a:r>
              <a:rPr lang="en-US" sz="2000" b="1" dirty="0"/>
              <a:t>underserved communities</a:t>
            </a:r>
            <a:r>
              <a:rPr lang="en-US" sz="2000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771F5-9D39-4FAB-A4BB-7AD04510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73A7FD-A867-4289-981E-38F2F84AC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34" y="1331773"/>
            <a:ext cx="11353797" cy="665074"/>
          </a:xfrm>
        </p:spPr>
        <p:txBody>
          <a:bodyPr/>
          <a:lstStyle/>
          <a:p>
            <a:r>
              <a:rPr lang="en-US" dirty="0"/>
              <a:t>   How it will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3724D-0D2A-437D-B302-57216F855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93495"/>
            <a:ext cx="5181600" cy="4475747"/>
          </a:xfrm>
        </p:spPr>
        <p:txBody>
          <a:bodyPr>
            <a:normAutofit fontScale="85000" lnSpcReduction="20000"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Procurement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 and Tribal Governments will procure domestic, local foods from local farmers and ranchers. </a:t>
            </a: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Targeted purchases from socially disadvantaged farmers and ranchers to expand existing local food networks.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Documented procurement procedures must be in place and consistent with applicable State, local, and tribal laws and regulations, and conform to the procurement standards identified in 2 CFR § through 2 CFR § </a:t>
            </a:r>
            <a:r>
              <a:rPr lang="en-US" sz="24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200.327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2FD31C-5632-4529-B249-F580029C2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93495"/>
            <a:ext cx="5181600" cy="447574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 and Tribal Governments will distribute the food within their State or region targeting underserved communities.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to communities not normally served through traditional food distribution networks is encouraged.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7106CA-567F-44A7-BEE7-2AC81DEBC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7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73A7FD-A867-4289-981E-38F2F84AC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31773"/>
            <a:ext cx="10744197" cy="665074"/>
          </a:xfrm>
        </p:spPr>
        <p:txBody>
          <a:bodyPr/>
          <a:lstStyle/>
          <a:p>
            <a:r>
              <a:rPr lang="en-US" dirty="0"/>
              <a:t>Program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3724D-0D2A-437D-B302-57216F855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369941"/>
            <a:ext cx="10515599" cy="3432732"/>
          </a:xfrm>
        </p:spPr>
        <p:txBody>
          <a:bodyPr>
            <a:normAutofit/>
          </a:bodyPr>
          <a:lstStyle/>
          <a:p>
            <a:r>
              <a:rPr lang="en-US" sz="2000" dirty="0"/>
              <a:t>$400 million for 50 states, U.S. territories, and federally recognized tribal governments</a:t>
            </a:r>
          </a:p>
          <a:p>
            <a:endParaRPr lang="en-US" sz="2000" dirty="0"/>
          </a:p>
          <a:p>
            <a:r>
              <a:rPr lang="en-US" sz="2000" dirty="0"/>
              <a:t>Two-year period of performance from the time of award (2022 – 2024)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Section 2.5 of the Request for Applications (RFA) includes a table with the allocation available by state or territory.</a:t>
            </a:r>
          </a:p>
          <a:p>
            <a:pPr lvl="1"/>
            <a:r>
              <a:rPr lang="en-US" sz="2000" dirty="0"/>
              <a:t>(</a:t>
            </a:r>
            <a:r>
              <a:rPr lang="en-US" sz="2000" dirty="0">
                <a:hlinkClick r:id="rId3"/>
              </a:rPr>
              <a:t>https://www.ams.usda.gov/sites/default/files/media/LFPA_RFA.pdf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Allocations are based on the FY 2022 The Emergency Food Assistance Program (TEFAP) formula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6C2A04-CBA9-4CB7-B6C3-1D5B721A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6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73A7FD-A867-4289-981E-38F2F84AC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31773"/>
            <a:ext cx="10801347" cy="665074"/>
          </a:xfrm>
        </p:spPr>
        <p:txBody>
          <a:bodyPr/>
          <a:lstStyle/>
          <a:p>
            <a:r>
              <a:rPr lang="en-US" dirty="0"/>
              <a:t>Eligible Applicants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77D5B8-FD3D-44E3-8264-FF810D151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1368" y="2343090"/>
            <a:ext cx="10189264" cy="359237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dirty="0"/>
              <a:t>State agencies, commissions, or departments that are responsible for agriculture, procurement, food distribution, emergency response or similar activities within the State.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dirty="0"/>
              <a:t>Federally recognized Tribal Governments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dirty="0"/>
              <a:t>One award per State or territory; agencies within the State must coordinate if more than one agency wishes to implement this program.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D10ABB-ABE1-4CCB-A19B-4D624D62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6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5116C-4729-491B-85E4-010937B1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31773"/>
            <a:ext cx="10991848" cy="665074"/>
          </a:xfrm>
        </p:spPr>
        <p:txBody>
          <a:bodyPr/>
          <a:lstStyle/>
          <a:p>
            <a:r>
              <a:rPr lang="en-US" dirty="0"/>
              <a:t>Program Timeline</a:t>
            </a:r>
          </a:p>
        </p:txBody>
      </p:sp>
      <p:pic>
        <p:nvPicPr>
          <p:cNvPr id="16" name="Content Placeholder 15" descr="Laptop with solid fill">
            <a:extLst>
              <a:ext uri="{FF2B5EF4-FFF2-40B4-BE49-F238E27FC236}">
                <a16:creationId xmlns:a16="http://schemas.microsoft.com/office/drawing/2014/main" id="{484657CD-DA94-4823-AE82-EF4D52C1F8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051" y="2300776"/>
            <a:ext cx="1513490" cy="151349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967008-8669-4910-AF92-983F4FF3F6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4746" y="4078468"/>
            <a:ext cx="2423160" cy="2011680"/>
          </a:xfrm>
          <a:prstGeom prst="rect">
            <a:avLst/>
          </a:prstGeom>
          <a:ln>
            <a:noFill/>
            <a:extLst>
              <a:ext uri="{C807C97D-BFC1-408E-A445-0C87EB9F89A2}">
                <ask:lineSketchStyleProps xmlns:ask="http://schemas.microsoft.com/office/drawing/2018/sketchyshapes" sd="158968374">
                  <a:custGeom>
                    <a:avLst/>
                    <a:gdLst>
                      <a:gd name="connsiteX0" fmla="*/ 335287 w 2423160"/>
                      <a:gd name="connsiteY0" fmla="*/ 0 h 2011680"/>
                      <a:gd name="connsiteX1" fmla="*/ 919482 w 2423160"/>
                      <a:gd name="connsiteY1" fmla="*/ 0 h 2011680"/>
                      <a:gd name="connsiteX2" fmla="*/ 1486152 w 2423160"/>
                      <a:gd name="connsiteY2" fmla="*/ 0 h 2011680"/>
                      <a:gd name="connsiteX3" fmla="*/ 2087873 w 2423160"/>
                      <a:gd name="connsiteY3" fmla="*/ 0 h 2011680"/>
                      <a:gd name="connsiteX4" fmla="*/ 2423160 w 2423160"/>
                      <a:gd name="connsiteY4" fmla="*/ 335287 h 2011680"/>
                      <a:gd name="connsiteX5" fmla="*/ 2423160 w 2423160"/>
                      <a:gd name="connsiteY5" fmla="*/ 910849 h 2011680"/>
                      <a:gd name="connsiteX6" fmla="*/ 2423160 w 2423160"/>
                      <a:gd name="connsiteY6" fmla="*/ 1486410 h 2011680"/>
                      <a:gd name="connsiteX7" fmla="*/ 2423160 w 2423160"/>
                      <a:gd name="connsiteY7" fmla="*/ 2011680 h 2011680"/>
                      <a:gd name="connsiteX8" fmla="*/ 2423160 w 2423160"/>
                      <a:gd name="connsiteY8" fmla="*/ 2011680 h 2011680"/>
                      <a:gd name="connsiteX9" fmla="*/ 1793138 w 2423160"/>
                      <a:gd name="connsiteY9" fmla="*/ 2011680 h 2011680"/>
                      <a:gd name="connsiteX10" fmla="*/ 1138885 w 2423160"/>
                      <a:gd name="connsiteY10" fmla="*/ 2011680 h 2011680"/>
                      <a:gd name="connsiteX11" fmla="*/ 0 w 2423160"/>
                      <a:gd name="connsiteY11" fmla="*/ 2011680 h 2011680"/>
                      <a:gd name="connsiteX12" fmla="*/ 0 w 2423160"/>
                      <a:gd name="connsiteY12" fmla="*/ 2011680 h 2011680"/>
                      <a:gd name="connsiteX13" fmla="*/ 0 w 2423160"/>
                      <a:gd name="connsiteY13" fmla="*/ 1436118 h 2011680"/>
                      <a:gd name="connsiteX14" fmla="*/ 0 w 2423160"/>
                      <a:gd name="connsiteY14" fmla="*/ 860557 h 2011680"/>
                      <a:gd name="connsiteX15" fmla="*/ 0 w 2423160"/>
                      <a:gd name="connsiteY15" fmla="*/ 335287 h 2011680"/>
                      <a:gd name="connsiteX16" fmla="*/ 335287 w 2423160"/>
                      <a:gd name="connsiteY16" fmla="*/ 0 h 2011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423160" h="2011680" fill="none" extrusionOk="0">
                        <a:moveTo>
                          <a:pt x="335287" y="0"/>
                        </a:moveTo>
                        <a:cubicBezTo>
                          <a:pt x="471908" y="-8908"/>
                          <a:pt x="657459" y="14339"/>
                          <a:pt x="919482" y="0"/>
                        </a:cubicBezTo>
                        <a:cubicBezTo>
                          <a:pt x="1181505" y="-14339"/>
                          <a:pt x="1248343" y="24069"/>
                          <a:pt x="1486152" y="0"/>
                        </a:cubicBezTo>
                        <a:cubicBezTo>
                          <a:pt x="1723961" y="-24069"/>
                          <a:pt x="1787199" y="-22980"/>
                          <a:pt x="2087873" y="0"/>
                        </a:cubicBezTo>
                        <a:cubicBezTo>
                          <a:pt x="2292048" y="14053"/>
                          <a:pt x="2397077" y="157924"/>
                          <a:pt x="2423160" y="335287"/>
                        </a:cubicBezTo>
                        <a:cubicBezTo>
                          <a:pt x="2423462" y="538937"/>
                          <a:pt x="2448369" y="701565"/>
                          <a:pt x="2423160" y="910849"/>
                        </a:cubicBezTo>
                        <a:cubicBezTo>
                          <a:pt x="2397951" y="1120133"/>
                          <a:pt x="2402265" y="1313366"/>
                          <a:pt x="2423160" y="1486410"/>
                        </a:cubicBezTo>
                        <a:cubicBezTo>
                          <a:pt x="2444055" y="1659454"/>
                          <a:pt x="2406880" y="1821063"/>
                          <a:pt x="2423160" y="2011680"/>
                        </a:cubicBezTo>
                        <a:lnTo>
                          <a:pt x="2423160" y="2011680"/>
                        </a:lnTo>
                        <a:cubicBezTo>
                          <a:pt x="2244622" y="2041286"/>
                          <a:pt x="2090786" y="2003314"/>
                          <a:pt x="1793138" y="2011680"/>
                        </a:cubicBezTo>
                        <a:cubicBezTo>
                          <a:pt x="1495490" y="2020046"/>
                          <a:pt x="1425723" y="1987017"/>
                          <a:pt x="1138885" y="2011680"/>
                        </a:cubicBezTo>
                        <a:cubicBezTo>
                          <a:pt x="852047" y="2036343"/>
                          <a:pt x="438331" y="2001035"/>
                          <a:pt x="0" y="2011680"/>
                        </a:cubicBezTo>
                        <a:lnTo>
                          <a:pt x="0" y="2011680"/>
                        </a:lnTo>
                        <a:cubicBezTo>
                          <a:pt x="11386" y="1791460"/>
                          <a:pt x="-7695" y="1693820"/>
                          <a:pt x="0" y="1436118"/>
                        </a:cubicBezTo>
                        <a:cubicBezTo>
                          <a:pt x="7695" y="1178416"/>
                          <a:pt x="7195" y="1047788"/>
                          <a:pt x="0" y="860557"/>
                        </a:cubicBezTo>
                        <a:cubicBezTo>
                          <a:pt x="-7195" y="673326"/>
                          <a:pt x="10208" y="483737"/>
                          <a:pt x="0" y="335287"/>
                        </a:cubicBezTo>
                        <a:cubicBezTo>
                          <a:pt x="12357" y="162603"/>
                          <a:pt x="144679" y="13507"/>
                          <a:pt x="335287" y="0"/>
                        </a:cubicBezTo>
                        <a:close/>
                      </a:path>
                      <a:path w="2423160" h="2011680" stroke="0" extrusionOk="0">
                        <a:moveTo>
                          <a:pt x="335287" y="0"/>
                        </a:moveTo>
                        <a:cubicBezTo>
                          <a:pt x="575061" y="11827"/>
                          <a:pt x="636510" y="-6746"/>
                          <a:pt x="901956" y="0"/>
                        </a:cubicBezTo>
                        <a:cubicBezTo>
                          <a:pt x="1167402" y="6746"/>
                          <a:pt x="1266292" y="-8751"/>
                          <a:pt x="1451100" y="0"/>
                        </a:cubicBezTo>
                        <a:cubicBezTo>
                          <a:pt x="1635908" y="8751"/>
                          <a:pt x="1776874" y="23801"/>
                          <a:pt x="2087873" y="0"/>
                        </a:cubicBezTo>
                        <a:cubicBezTo>
                          <a:pt x="2262687" y="-1615"/>
                          <a:pt x="2458124" y="135567"/>
                          <a:pt x="2423160" y="335287"/>
                        </a:cubicBezTo>
                        <a:cubicBezTo>
                          <a:pt x="2412706" y="603833"/>
                          <a:pt x="2450958" y="741807"/>
                          <a:pt x="2423160" y="910849"/>
                        </a:cubicBezTo>
                        <a:cubicBezTo>
                          <a:pt x="2395362" y="1079891"/>
                          <a:pt x="2436735" y="1209076"/>
                          <a:pt x="2423160" y="1436118"/>
                        </a:cubicBezTo>
                        <a:cubicBezTo>
                          <a:pt x="2409585" y="1663160"/>
                          <a:pt x="2414435" y="1772198"/>
                          <a:pt x="2423160" y="2011680"/>
                        </a:cubicBezTo>
                        <a:lnTo>
                          <a:pt x="2423160" y="2011680"/>
                        </a:lnTo>
                        <a:cubicBezTo>
                          <a:pt x="2275064" y="2024743"/>
                          <a:pt x="2102991" y="1985333"/>
                          <a:pt x="1817370" y="2011680"/>
                        </a:cubicBezTo>
                        <a:cubicBezTo>
                          <a:pt x="1531749" y="2038028"/>
                          <a:pt x="1422452" y="2009615"/>
                          <a:pt x="1187348" y="2011680"/>
                        </a:cubicBezTo>
                        <a:cubicBezTo>
                          <a:pt x="952244" y="2013745"/>
                          <a:pt x="799965" y="1996400"/>
                          <a:pt x="654253" y="2011680"/>
                        </a:cubicBezTo>
                        <a:cubicBezTo>
                          <a:pt x="508541" y="2026960"/>
                          <a:pt x="164574" y="1992744"/>
                          <a:pt x="0" y="2011680"/>
                        </a:cubicBezTo>
                        <a:lnTo>
                          <a:pt x="0" y="2011680"/>
                        </a:lnTo>
                        <a:cubicBezTo>
                          <a:pt x="12339" y="1751301"/>
                          <a:pt x="-22516" y="1661321"/>
                          <a:pt x="0" y="1486410"/>
                        </a:cubicBezTo>
                        <a:cubicBezTo>
                          <a:pt x="22516" y="1311499"/>
                          <a:pt x="-22335" y="1111973"/>
                          <a:pt x="0" y="961140"/>
                        </a:cubicBezTo>
                        <a:cubicBezTo>
                          <a:pt x="22335" y="810307"/>
                          <a:pt x="-3534" y="625433"/>
                          <a:pt x="0" y="335287"/>
                        </a:cubicBezTo>
                        <a:cubicBezTo>
                          <a:pt x="11019" y="158697"/>
                          <a:pt x="149379" y="12124"/>
                          <a:pt x="335287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Request for Applications (RFA) released on 12/6/21 </a:t>
            </a:r>
          </a:p>
        </p:txBody>
      </p:sp>
      <p:pic>
        <p:nvPicPr>
          <p:cNvPr id="23" name="Content Placeholder 22" descr="Flip calendar with solid fill">
            <a:extLst>
              <a:ext uri="{FF2B5EF4-FFF2-40B4-BE49-F238E27FC236}">
                <a16:creationId xmlns:a16="http://schemas.microsoft.com/office/drawing/2014/main" id="{EE0644F0-D019-4AFA-8E06-3C9B39CF29AC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06812" y="2298569"/>
            <a:ext cx="1517904" cy="1517904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4F1486-24E5-4064-933D-7114CA5B1D4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64833" y="4078468"/>
            <a:ext cx="2423160" cy="2011680"/>
          </a:xfrm>
          <a:prstGeom prst="rect">
            <a:avLst/>
          </a:prstGeom>
          <a:ln>
            <a:noFill/>
            <a:extLst>
              <a:ext uri="{C807C97D-BFC1-408E-A445-0C87EB9F89A2}">
                <ask:lineSketchStyleProps xmlns:ask="http://schemas.microsoft.com/office/drawing/2018/sketchyshapes" sd="3252246714">
                  <a:custGeom>
                    <a:avLst/>
                    <a:gdLst>
                      <a:gd name="connsiteX0" fmla="*/ 335287 w 2423160"/>
                      <a:gd name="connsiteY0" fmla="*/ 0 h 2011680"/>
                      <a:gd name="connsiteX1" fmla="*/ 866905 w 2423160"/>
                      <a:gd name="connsiteY1" fmla="*/ 0 h 2011680"/>
                      <a:gd name="connsiteX2" fmla="*/ 1416048 w 2423160"/>
                      <a:gd name="connsiteY2" fmla="*/ 0 h 2011680"/>
                      <a:gd name="connsiteX3" fmla="*/ 2087873 w 2423160"/>
                      <a:gd name="connsiteY3" fmla="*/ 0 h 2011680"/>
                      <a:gd name="connsiteX4" fmla="*/ 2423160 w 2423160"/>
                      <a:gd name="connsiteY4" fmla="*/ 335287 h 2011680"/>
                      <a:gd name="connsiteX5" fmla="*/ 2423160 w 2423160"/>
                      <a:gd name="connsiteY5" fmla="*/ 877321 h 2011680"/>
                      <a:gd name="connsiteX6" fmla="*/ 2423160 w 2423160"/>
                      <a:gd name="connsiteY6" fmla="*/ 1469646 h 2011680"/>
                      <a:gd name="connsiteX7" fmla="*/ 2423160 w 2423160"/>
                      <a:gd name="connsiteY7" fmla="*/ 2011680 h 2011680"/>
                      <a:gd name="connsiteX8" fmla="*/ 2423160 w 2423160"/>
                      <a:gd name="connsiteY8" fmla="*/ 2011680 h 2011680"/>
                      <a:gd name="connsiteX9" fmla="*/ 1841602 w 2423160"/>
                      <a:gd name="connsiteY9" fmla="*/ 2011680 h 2011680"/>
                      <a:gd name="connsiteX10" fmla="*/ 1235812 w 2423160"/>
                      <a:gd name="connsiteY10" fmla="*/ 2011680 h 2011680"/>
                      <a:gd name="connsiteX11" fmla="*/ 605790 w 2423160"/>
                      <a:gd name="connsiteY11" fmla="*/ 2011680 h 2011680"/>
                      <a:gd name="connsiteX12" fmla="*/ 0 w 2423160"/>
                      <a:gd name="connsiteY12" fmla="*/ 2011680 h 2011680"/>
                      <a:gd name="connsiteX13" fmla="*/ 0 w 2423160"/>
                      <a:gd name="connsiteY13" fmla="*/ 2011680 h 2011680"/>
                      <a:gd name="connsiteX14" fmla="*/ 0 w 2423160"/>
                      <a:gd name="connsiteY14" fmla="*/ 1419354 h 2011680"/>
                      <a:gd name="connsiteX15" fmla="*/ 0 w 2423160"/>
                      <a:gd name="connsiteY15" fmla="*/ 860557 h 2011680"/>
                      <a:gd name="connsiteX16" fmla="*/ 0 w 2423160"/>
                      <a:gd name="connsiteY16" fmla="*/ 335287 h 2011680"/>
                      <a:gd name="connsiteX17" fmla="*/ 335287 w 2423160"/>
                      <a:gd name="connsiteY17" fmla="*/ 0 h 2011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423160" h="2011680" fill="none" extrusionOk="0">
                        <a:moveTo>
                          <a:pt x="335287" y="0"/>
                        </a:moveTo>
                        <a:cubicBezTo>
                          <a:pt x="531887" y="-9853"/>
                          <a:pt x="706480" y="-7196"/>
                          <a:pt x="866905" y="0"/>
                        </a:cubicBezTo>
                        <a:cubicBezTo>
                          <a:pt x="1027330" y="7196"/>
                          <a:pt x="1300816" y="19919"/>
                          <a:pt x="1416048" y="0"/>
                        </a:cubicBezTo>
                        <a:cubicBezTo>
                          <a:pt x="1531280" y="-19919"/>
                          <a:pt x="1794238" y="13114"/>
                          <a:pt x="2087873" y="0"/>
                        </a:cubicBezTo>
                        <a:cubicBezTo>
                          <a:pt x="2250436" y="-6658"/>
                          <a:pt x="2454651" y="182429"/>
                          <a:pt x="2423160" y="335287"/>
                        </a:cubicBezTo>
                        <a:cubicBezTo>
                          <a:pt x="2431022" y="509683"/>
                          <a:pt x="2434096" y="750385"/>
                          <a:pt x="2423160" y="877321"/>
                        </a:cubicBezTo>
                        <a:cubicBezTo>
                          <a:pt x="2412224" y="1004257"/>
                          <a:pt x="2419425" y="1217289"/>
                          <a:pt x="2423160" y="1469646"/>
                        </a:cubicBezTo>
                        <a:cubicBezTo>
                          <a:pt x="2426895" y="1722004"/>
                          <a:pt x="2445053" y="1750570"/>
                          <a:pt x="2423160" y="2011680"/>
                        </a:cubicBezTo>
                        <a:lnTo>
                          <a:pt x="2423160" y="2011680"/>
                        </a:lnTo>
                        <a:cubicBezTo>
                          <a:pt x="2144649" y="1989671"/>
                          <a:pt x="2067114" y="2016949"/>
                          <a:pt x="1841602" y="2011680"/>
                        </a:cubicBezTo>
                        <a:cubicBezTo>
                          <a:pt x="1616090" y="2006411"/>
                          <a:pt x="1526588" y="1988793"/>
                          <a:pt x="1235812" y="2011680"/>
                        </a:cubicBezTo>
                        <a:cubicBezTo>
                          <a:pt x="945036" y="2034568"/>
                          <a:pt x="906396" y="2030472"/>
                          <a:pt x="605790" y="2011680"/>
                        </a:cubicBezTo>
                        <a:cubicBezTo>
                          <a:pt x="305184" y="1992888"/>
                          <a:pt x="253151" y="2024478"/>
                          <a:pt x="0" y="2011680"/>
                        </a:cubicBezTo>
                        <a:lnTo>
                          <a:pt x="0" y="2011680"/>
                        </a:lnTo>
                        <a:cubicBezTo>
                          <a:pt x="-29028" y="1744001"/>
                          <a:pt x="22068" y="1589662"/>
                          <a:pt x="0" y="1419354"/>
                        </a:cubicBezTo>
                        <a:cubicBezTo>
                          <a:pt x="-22068" y="1249046"/>
                          <a:pt x="503" y="1076216"/>
                          <a:pt x="0" y="860557"/>
                        </a:cubicBezTo>
                        <a:cubicBezTo>
                          <a:pt x="-503" y="644898"/>
                          <a:pt x="-14698" y="451272"/>
                          <a:pt x="0" y="335287"/>
                        </a:cubicBezTo>
                        <a:cubicBezTo>
                          <a:pt x="-21121" y="169372"/>
                          <a:pt x="157233" y="-27774"/>
                          <a:pt x="335287" y="0"/>
                        </a:cubicBezTo>
                        <a:close/>
                      </a:path>
                      <a:path w="2423160" h="2011680" stroke="0" extrusionOk="0">
                        <a:moveTo>
                          <a:pt x="335287" y="0"/>
                        </a:moveTo>
                        <a:cubicBezTo>
                          <a:pt x="553781" y="24300"/>
                          <a:pt x="684042" y="-10320"/>
                          <a:pt x="919482" y="0"/>
                        </a:cubicBezTo>
                        <a:cubicBezTo>
                          <a:pt x="1154923" y="10320"/>
                          <a:pt x="1302851" y="5828"/>
                          <a:pt x="1468626" y="0"/>
                        </a:cubicBezTo>
                        <a:cubicBezTo>
                          <a:pt x="1634401" y="-5828"/>
                          <a:pt x="1785891" y="-6774"/>
                          <a:pt x="2087873" y="0"/>
                        </a:cubicBezTo>
                        <a:cubicBezTo>
                          <a:pt x="2267811" y="-39955"/>
                          <a:pt x="2424583" y="137505"/>
                          <a:pt x="2423160" y="335287"/>
                        </a:cubicBezTo>
                        <a:cubicBezTo>
                          <a:pt x="2399873" y="503780"/>
                          <a:pt x="2405197" y="595436"/>
                          <a:pt x="2423160" y="843793"/>
                        </a:cubicBezTo>
                        <a:cubicBezTo>
                          <a:pt x="2441123" y="1092150"/>
                          <a:pt x="2402794" y="1249271"/>
                          <a:pt x="2423160" y="1369063"/>
                        </a:cubicBezTo>
                        <a:cubicBezTo>
                          <a:pt x="2443527" y="1488855"/>
                          <a:pt x="2409995" y="1697255"/>
                          <a:pt x="2423160" y="2011680"/>
                        </a:cubicBezTo>
                        <a:lnTo>
                          <a:pt x="2423160" y="2011680"/>
                        </a:lnTo>
                        <a:cubicBezTo>
                          <a:pt x="2286431" y="2023226"/>
                          <a:pt x="1966415" y="2015985"/>
                          <a:pt x="1841602" y="2011680"/>
                        </a:cubicBezTo>
                        <a:cubicBezTo>
                          <a:pt x="1716789" y="2007375"/>
                          <a:pt x="1520538" y="2001718"/>
                          <a:pt x="1260043" y="2011680"/>
                        </a:cubicBezTo>
                        <a:cubicBezTo>
                          <a:pt x="999548" y="2021642"/>
                          <a:pt x="812340" y="1989522"/>
                          <a:pt x="654253" y="2011680"/>
                        </a:cubicBezTo>
                        <a:cubicBezTo>
                          <a:pt x="496166" y="2033839"/>
                          <a:pt x="259040" y="1995206"/>
                          <a:pt x="0" y="2011680"/>
                        </a:cubicBezTo>
                        <a:lnTo>
                          <a:pt x="0" y="2011680"/>
                        </a:lnTo>
                        <a:cubicBezTo>
                          <a:pt x="4723" y="1764760"/>
                          <a:pt x="-13875" y="1598763"/>
                          <a:pt x="0" y="1486410"/>
                        </a:cubicBezTo>
                        <a:cubicBezTo>
                          <a:pt x="13875" y="1374057"/>
                          <a:pt x="-17202" y="1164076"/>
                          <a:pt x="0" y="910849"/>
                        </a:cubicBezTo>
                        <a:cubicBezTo>
                          <a:pt x="17202" y="657622"/>
                          <a:pt x="4169" y="491445"/>
                          <a:pt x="0" y="335287"/>
                        </a:cubicBezTo>
                        <a:cubicBezTo>
                          <a:pt x="9672" y="143151"/>
                          <a:pt x="171102" y="-22437"/>
                          <a:pt x="335287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dirty="0"/>
              <a:t>Applications due April 5</a:t>
            </a:r>
            <a:r>
              <a:rPr lang="en-US" sz="2000" baseline="30000" dirty="0"/>
              <a:t>th</a:t>
            </a:r>
            <a:r>
              <a:rPr lang="en-US" sz="2000"/>
              <a:t>, 2022</a:t>
            </a:r>
            <a:endParaRPr lang="en-US" sz="2000" dirty="0"/>
          </a:p>
        </p:txBody>
      </p:sp>
      <p:pic>
        <p:nvPicPr>
          <p:cNvPr id="25" name="Content Placeholder 24" descr="Clipboard Badge with solid fill">
            <a:extLst>
              <a:ext uri="{FF2B5EF4-FFF2-40B4-BE49-F238E27FC236}">
                <a16:creationId xmlns:a16="http://schemas.microsoft.com/office/drawing/2014/main" id="{2927EF5A-DC0A-4B5C-A850-8EDC6FF79171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67285" y="2298569"/>
            <a:ext cx="1517904" cy="1517904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61FB46-0C5B-4B74-AA71-C6A2886B093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33385" y="4080865"/>
            <a:ext cx="2423160" cy="2011680"/>
          </a:xfrm>
          <a:prstGeom prst="rect">
            <a:avLst/>
          </a:prstGeom>
          <a:ln>
            <a:noFill/>
            <a:extLst>
              <a:ext uri="{C807C97D-BFC1-408E-A445-0C87EB9F89A2}">
                <ask:lineSketchStyleProps xmlns:ask="http://schemas.microsoft.com/office/drawing/2018/sketchyshapes" sd="3228802713">
                  <a:custGeom>
                    <a:avLst/>
                    <a:gdLst>
                      <a:gd name="connsiteX0" fmla="*/ 335287 w 2423160"/>
                      <a:gd name="connsiteY0" fmla="*/ 0 h 2011680"/>
                      <a:gd name="connsiteX1" fmla="*/ 937008 w 2423160"/>
                      <a:gd name="connsiteY1" fmla="*/ 0 h 2011680"/>
                      <a:gd name="connsiteX2" fmla="*/ 1468626 w 2423160"/>
                      <a:gd name="connsiteY2" fmla="*/ 0 h 2011680"/>
                      <a:gd name="connsiteX3" fmla="*/ 2087873 w 2423160"/>
                      <a:gd name="connsiteY3" fmla="*/ 0 h 2011680"/>
                      <a:gd name="connsiteX4" fmla="*/ 2423160 w 2423160"/>
                      <a:gd name="connsiteY4" fmla="*/ 335287 h 2011680"/>
                      <a:gd name="connsiteX5" fmla="*/ 2423160 w 2423160"/>
                      <a:gd name="connsiteY5" fmla="*/ 910849 h 2011680"/>
                      <a:gd name="connsiteX6" fmla="*/ 2423160 w 2423160"/>
                      <a:gd name="connsiteY6" fmla="*/ 1503174 h 2011680"/>
                      <a:gd name="connsiteX7" fmla="*/ 2423160 w 2423160"/>
                      <a:gd name="connsiteY7" fmla="*/ 2011680 h 2011680"/>
                      <a:gd name="connsiteX8" fmla="*/ 2423160 w 2423160"/>
                      <a:gd name="connsiteY8" fmla="*/ 2011680 h 2011680"/>
                      <a:gd name="connsiteX9" fmla="*/ 1817370 w 2423160"/>
                      <a:gd name="connsiteY9" fmla="*/ 2011680 h 2011680"/>
                      <a:gd name="connsiteX10" fmla="*/ 1163117 w 2423160"/>
                      <a:gd name="connsiteY10" fmla="*/ 2011680 h 2011680"/>
                      <a:gd name="connsiteX11" fmla="*/ 630022 w 2423160"/>
                      <a:gd name="connsiteY11" fmla="*/ 2011680 h 2011680"/>
                      <a:gd name="connsiteX12" fmla="*/ 0 w 2423160"/>
                      <a:gd name="connsiteY12" fmla="*/ 2011680 h 2011680"/>
                      <a:gd name="connsiteX13" fmla="*/ 0 w 2423160"/>
                      <a:gd name="connsiteY13" fmla="*/ 2011680 h 2011680"/>
                      <a:gd name="connsiteX14" fmla="*/ 0 w 2423160"/>
                      <a:gd name="connsiteY14" fmla="*/ 1436118 h 2011680"/>
                      <a:gd name="connsiteX15" fmla="*/ 0 w 2423160"/>
                      <a:gd name="connsiteY15" fmla="*/ 843793 h 2011680"/>
                      <a:gd name="connsiteX16" fmla="*/ 0 w 2423160"/>
                      <a:gd name="connsiteY16" fmla="*/ 335287 h 2011680"/>
                      <a:gd name="connsiteX17" fmla="*/ 335287 w 2423160"/>
                      <a:gd name="connsiteY17" fmla="*/ 0 h 2011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423160" h="2011680" fill="none" extrusionOk="0">
                        <a:moveTo>
                          <a:pt x="335287" y="0"/>
                        </a:moveTo>
                        <a:cubicBezTo>
                          <a:pt x="522759" y="21003"/>
                          <a:pt x="661497" y="17995"/>
                          <a:pt x="937008" y="0"/>
                        </a:cubicBezTo>
                        <a:cubicBezTo>
                          <a:pt x="1212519" y="-17995"/>
                          <a:pt x="1355115" y="-15449"/>
                          <a:pt x="1468626" y="0"/>
                        </a:cubicBezTo>
                        <a:cubicBezTo>
                          <a:pt x="1582137" y="15449"/>
                          <a:pt x="1943941" y="-23721"/>
                          <a:pt x="2087873" y="0"/>
                        </a:cubicBezTo>
                        <a:cubicBezTo>
                          <a:pt x="2257652" y="6022"/>
                          <a:pt x="2398829" y="143612"/>
                          <a:pt x="2423160" y="335287"/>
                        </a:cubicBezTo>
                        <a:cubicBezTo>
                          <a:pt x="2446551" y="568644"/>
                          <a:pt x="2447888" y="761446"/>
                          <a:pt x="2423160" y="910849"/>
                        </a:cubicBezTo>
                        <a:cubicBezTo>
                          <a:pt x="2398432" y="1060252"/>
                          <a:pt x="2441657" y="1279397"/>
                          <a:pt x="2423160" y="1503174"/>
                        </a:cubicBezTo>
                        <a:cubicBezTo>
                          <a:pt x="2404663" y="1726951"/>
                          <a:pt x="2417907" y="1785630"/>
                          <a:pt x="2423160" y="2011680"/>
                        </a:cubicBezTo>
                        <a:lnTo>
                          <a:pt x="2423160" y="2011680"/>
                        </a:lnTo>
                        <a:cubicBezTo>
                          <a:pt x="2301465" y="2039932"/>
                          <a:pt x="1979494" y="1991552"/>
                          <a:pt x="1817370" y="2011680"/>
                        </a:cubicBezTo>
                        <a:cubicBezTo>
                          <a:pt x="1655246" y="2031809"/>
                          <a:pt x="1298337" y="2017165"/>
                          <a:pt x="1163117" y="2011680"/>
                        </a:cubicBezTo>
                        <a:cubicBezTo>
                          <a:pt x="1027897" y="2006195"/>
                          <a:pt x="834618" y="1990728"/>
                          <a:pt x="630022" y="2011680"/>
                        </a:cubicBezTo>
                        <a:cubicBezTo>
                          <a:pt x="425426" y="2032632"/>
                          <a:pt x="130206" y="2004721"/>
                          <a:pt x="0" y="2011680"/>
                        </a:cubicBezTo>
                        <a:lnTo>
                          <a:pt x="0" y="2011680"/>
                        </a:lnTo>
                        <a:cubicBezTo>
                          <a:pt x="-12188" y="1860797"/>
                          <a:pt x="27289" y="1666410"/>
                          <a:pt x="0" y="1436118"/>
                        </a:cubicBezTo>
                        <a:cubicBezTo>
                          <a:pt x="-27289" y="1205826"/>
                          <a:pt x="5896" y="1055027"/>
                          <a:pt x="0" y="843793"/>
                        </a:cubicBezTo>
                        <a:cubicBezTo>
                          <a:pt x="-5896" y="632559"/>
                          <a:pt x="16455" y="439468"/>
                          <a:pt x="0" y="335287"/>
                        </a:cubicBezTo>
                        <a:cubicBezTo>
                          <a:pt x="1636" y="156180"/>
                          <a:pt x="124362" y="-24578"/>
                          <a:pt x="335287" y="0"/>
                        </a:cubicBezTo>
                        <a:close/>
                      </a:path>
                      <a:path w="2423160" h="2011680" stroke="0" extrusionOk="0">
                        <a:moveTo>
                          <a:pt x="335287" y="0"/>
                        </a:moveTo>
                        <a:cubicBezTo>
                          <a:pt x="638513" y="12613"/>
                          <a:pt x="767746" y="-2260"/>
                          <a:pt x="954534" y="0"/>
                        </a:cubicBezTo>
                        <a:cubicBezTo>
                          <a:pt x="1141322" y="2260"/>
                          <a:pt x="1272554" y="20006"/>
                          <a:pt x="1503678" y="0"/>
                        </a:cubicBezTo>
                        <a:cubicBezTo>
                          <a:pt x="1734802" y="-20006"/>
                          <a:pt x="1800921" y="-29089"/>
                          <a:pt x="2087873" y="0"/>
                        </a:cubicBezTo>
                        <a:cubicBezTo>
                          <a:pt x="2291542" y="-35166"/>
                          <a:pt x="2432473" y="134073"/>
                          <a:pt x="2423160" y="335287"/>
                        </a:cubicBezTo>
                        <a:cubicBezTo>
                          <a:pt x="2411554" y="525527"/>
                          <a:pt x="2445091" y="656310"/>
                          <a:pt x="2423160" y="843793"/>
                        </a:cubicBezTo>
                        <a:cubicBezTo>
                          <a:pt x="2401229" y="1031276"/>
                          <a:pt x="2450039" y="1276245"/>
                          <a:pt x="2423160" y="1402591"/>
                        </a:cubicBezTo>
                        <a:cubicBezTo>
                          <a:pt x="2396281" y="1528937"/>
                          <a:pt x="2397590" y="1817191"/>
                          <a:pt x="2423160" y="2011680"/>
                        </a:cubicBezTo>
                        <a:lnTo>
                          <a:pt x="2423160" y="2011680"/>
                        </a:lnTo>
                        <a:cubicBezTo>
                          <a:pt x="2181393" y="2009960"/>
                          <a:pt x="1936621" y="2011521"/>
                          <a:pt x="1793138" y="2011680"/>
                        </a:cubicBezTo>
                        <a:cubicBezTo>
                          <a:pt x="1649655" y="2011839"/>
                          <a:pt x="1458226" y="2023535"/>
                          <a:pt x="1138885" y="2011680"/>
                        </a:cubicBezTo>
                        <a:cubicBezTo>
                          <a:pt x="819544" y="1999825"/>
                          <a:pt x="355382" y="2039135"/>
                          <a:pt x="0" y="2011680"/>
                        </a:cubicBezTo>
                        <a:lnTo>
                          <a:pt x="0" y="2011680"/>
                        </a:lnTo>
                        <a:cubicBezTo>
                          <a:pt x="-22442" y="1857319"/>
                          <a:pt x="-3630" y="1630641"/>
                          <a:pt x="0" y="1452882"/>
                        </a:cubicBezTo>
                        <a:cubicBezTo>
                          <a:pt x="3630" y="1275123"/>
                          <a:pt x="-15244" y="1038910"/>
                          <a:pt x="0" y="910849"/>
                        </a:cubicBezTo>
                        <a:cubicBezTo>
                          <a:pt x="15244" y="782788"/>
                          <a:pt x="-9187" y="621693"/>
                          <a:pt x="0" y="335287"/>
                        </a:cubicBezTo>
                        <a:cubicBezTo>
                          <a:pt x="6037" y="164766"/>
                          <a:pt x="132980" y="25965"/>
                          <a:pt x="335287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Awards will be made as they are submitted, reviewed, and approved</a:t>
            </a:r>
          </a:p>
        </p:txBody>
      </p:sp>
      <p:pic>
        <p:nvPicPr>
          <p:cNvPr id="27" name="Content Placeholder 26" descr="Handshake with solid fill">
            <a:extLst>
              <a:ext uri="{FF2B5EF4-FFF2-40B4-BE49-F238E27FC236}">
                <a16:creationId xmlns:a16="http://schemas.microsoft.com/office/drawing/2014/main" id="{85C33607-2A8D-44D4-BBA1-D3C611595736}"/>
              </a:ext>
            </a:extLst>
          </p:cNvPr>
          <p:cNvPicPr>
            <a:picLocks noGrp="1" noChangeAspect="1"/>
          </p:cNvPicPr>
          <p:nvPr>
            <p:ph sz="half" idx="2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617110" y="2298569"/>
            <a:ext cx="1517904" cy="1517904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E497F9-E572-45CD-BE3A-5A7E5CA60E4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8307" y="4078468"/>
            <a:ext cx="2423160" cy="2011680"/>
          </a:xfrm>
          <a:prstGeom prst="rect">
            <a:avLst/>
          </a:prstGeom>
          <a:ln>
            <a:noFill/>
            <a:extLst>
              <a:ext uri="{C807C97D-BFC1-408E-A445-0C87EB9F89A2}">
                <ask:lineSketchStyleProps xmlns:ask="http://schemas.microsoft.com/office/drawing/2018/sketchyshapes" sd="747763654">
                  <a:custGeom>
                    <a:avLst/>
                    <a:gdLst>
                      <a:gd name="connsiteX0" fmla="*/ 335287 w 2423160"/>
                      <a:gd name="connsiteY0" fmla="*/ 0 h 2011680"/>
                      <a:gd name="connsiteX1" fmla="*/ 901956 w 2423160"/>
                      <a:gd name="connsiteY1" fmla="*/ 0 h 2011680"/>
                      <a:gd name="connsiteX2" fmla="*/ 1503678 w 2423160"/>
                      <a:gd name="connsiteY2" fmla="*/ 0 h 2011680"/>
                      <a:gd name="connsiteX3" fmla="*/ 2087873 w 2423160"/>
                      <a:gd name="connsiteY3" fmla="*/ 0 h 2011680"/>
                      <a:gd name="connsiteX4" fmla="*/ 2423160 w 2423160"/>
                      <a:gd name="connsiteY4" fmla="*/ 335287 h 2011680"/>
                      <a:gd name="connsiteX5" fmla="*/ 2423160 w 2423160"/>
                      <a:gd name="connsiteY5" fmla="*/ 860557 h 2011680"/>
                      <a:gd name="connsiteX6" fmla="*/ 2423160 w 2423160"/>
                      <a:gd name="connsiteY6" fmla="*/ 1419354 h 2011680"/>
                      <a:gd name="connsiteX7" fmla="*/ 2423160 w 2423160"/>
                      <a:gd name="connsiteY7" fmla="*/ 2011680 h 2011680"/>
                      <a:gd name="connsiteX8" fmla="*/ 2423160 w 2423160"/>
                      <a:gd name="connsiteY8" fmla="*/ 2011680 h 2011680"/>
                      <a:gd name="connsiteX9" fmla="*/ 1817370 w 2423160"/>
                      <a:gd name="connsiteY9" fmla="*/ 2011680 h 2011680"/>
                      <a:gd name="connsiteX10" fmla="*/ 1260043 w 2423160"/>
                      <a:gd name="connsiteY10" fmla="*/ 2011680 h 2011680"/>
                      <a:gd name="connsiteX11" fmla="*/ 702716 w 2423160"/>
                      <a:gd name="connsiteY11" fmla="*/ 2011680 h 2011680"/>
                      <a:gd name="connsiteX12" fmla="*/ 0 w 2423160"/>
                      <a:gd name="connsiteY12" fmla="*/ 2011680 h 2011680"/>
                      <a:gd name="connsiteX13" fmla="*/ 0 w 2423160"/>
                      <a:gd name="connsiteY13" fmla="*/ 2011680 h 2011680"/>
                      <a:gd name="connsiteX14" fmla="*/ 0 w 2423160"/>
                      <a:gd name="connsiteY14" fmla="*/ 1486410 h 2011680"/>
                      <a:gd name="connsiteX15" fmla="*/ 0 w 2423160"/>
                      <a:gd name="connsiteY15" fmla="*/ 944376 h 2011680"/>
                      <a:gd name="connsiteX16" fmla="*/ 0 w 2423160"/>
                      <a:gd name="connsiteY16" fmla="*/ 335287 h 2011680"/>
                      <a:gd name="connsiteX17" fmla="*/ 335287 w 2423160"/>
                      <a:gd name="connsiteY17" fmla="*/ 0 h 2011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423160" h="2011680" fill="none" extrusionOk="0">
                        <a:moveTo>
                          <a:pt x="335287" y="0"/>
                        </a:moveTo>
                        <a:cubicBezTo>
                          <a:pt x="453600" y="11375"/>
                          <a:pt x="737244" y="-809"/>
                          <a:pt x="901956" y="0"/>
                        </a:cubicBezTo>
                        <a:cubicBezTo>
                          <a:pt x="1066668" y="809"/>
                          <a:pt x="1222437" y="-7457"/>
                          <a:pt x="1503678" y="0"/>
                        </a:cubicBezTo>
                        <a:cubicBezTo>
                          <a:pt x="1784919" y="7457"/>
                          <a:pt x="1958377" y="-26236"/>
                          <a:pt x="2087873" y="0"/>
                        </a:cubicBezTo>
                        <a:cubicBezTo>
                          <a:pt x="2267213" y="-962"/>
                          <a:pt x="2412437" y="133396"/>
                          <a:pt x="2423160" y="335287"/>
                        </a:cubicBezTo>
                        <a:cubicBezTo>
                          <a:pt x="2413260" y="497484"/>
                          <a:pt x="2429150" y="637800"/>
                          <a:pt x="2423160" y="860557"/>
                        </a:cubicBezTo>
                        <a:cubicBezTo>
                          <a:pt x="2417171" y="1083314"/>
                          <a:pt x="2412416" y="1220246"/>
                          <a:pt x="2423160" y="1419354"/>
                        </a:cubicBezTo>
                        <a:cubicBezTo>
                          <a:pt x="2433904" y="1618462"/>
                          <a:pt x="2450224" y="1809660"/>
                          <a:pt x="2423160" y="2011680"/>
                        </a:cubicBezTo>
                        <a:lnTo>
                          <a:pt x="2423160" y="2011680"/>
                        </a:lnTo>
                        <a:cubicBezTo>
                          <a:pt x="2224174" y="2038208"/>
                          <a:pt x="2044032" y="2033692"/>
                          <a:pt x="1817370" y="2011680"/>
                        </a:cubicBezTo>
                        <a:cubicBezTo>
                          <a:pt x="1590708" y="1989669"/>
                          <a:pt x="1441307" y="2033341"/>
                          <a:pt x="1260043" y="2011680"/>
                        </a:cubicBezTo>
                        <a:cubicBezTo>
                          <a:pt x="1078779" y="1990019"/>
                          <a:pt x="828618" y="2002737"/>
                          <a:pt x="702716" y="2011680"/>
                        </a:cubicBezTo>
                        <a:cubicBezTo>
                          <a:pt x="576814" y="2020623"/>
                          <a:pt x="226905" y="1981185"/>
                          <a:pt x="0" y="2011680"/>
                        </a:cubicBezTo>
                        <a:lnTo>
                          <a:pt x="0" y="2011680"/>
                        </a:lnTo>
                        <a:cubicBezTo>
                          <a:pt x="-8067" y="1809279"/>
                          <a:pt x="1255" y="1625736"/>
                          <a:pt x="0" y="1486410"/>
                        </a:cubicBezTo>
                        <a:cubicBezTo>
                          <a:pt x="-1255" y="1347084"/>
                          <a:pt x="25945" y="1170022"/>
                          <a:pt x="0" y="944376"/>
                        </a:cubicBezTo>
                        <a:cubicBezTo>
                          <a:pt x="-25945" y="718730"/>
                          <a:pt x="-15850" y="492441"/>
                          <a:pt x="0" y="335287"/>
                        </a:cubicBezTo>
                        <a:cubicBezTo>
                          <a:pt x="-1957" y="141358"/>
                          <a:pt x="144017" y="4585"/>
                          <a:pt x="335287" y="0"/>
                        </a:cubicBezTo>
                        <a:close/>
                      </a:path>
                      <a:path w="2423160" h="2011680" stroke="0" extrusionOk="0">
                        <a:moveTo>
                          <a:pt x="335287" y="0"/>
                        </a:moveTo>
                        <a:cubicBezTo>
                          <a:pt x="569917" y="18508"/>
                          <a:pt x="690912" y="-13869"/>
                          <a:pt x="901956" y="0"/>
                        </a:cubicBezTo>
                        <a:cubicBezTo>
                          <a:pt x="1113000" y="13869"/>
                          <a:pt x="1291570" y="-12096"/>
                          <a:pt x="1433574" y="0"/>
                        </a:cubicBezTo>
                        <a:cubicBezTo>
                          <a:pt x="1575578" y="12096"/>
                          <a:pt x="1762263" y="837"/>
                          <a:pt x="2087873" y="0"/>
                        </a:cubicBezTo>
                        <a:cubicBezTo>
                          <a:pt x="2299138" y="-34502"/>
                          <a:pt x="2416183" y="163863"/>
                          <a:pt x="2423160" y="335287"/>
                        </a:cubicBezTo>
                        <a:cubicBezTo>
                          <a:pt x="2449770" y="628913"/>
                          <a:pt x="2449500" y="728010"/>
                          <a:pt x="2423160" y="927613"/>
                        </a:cubicBezTo>
                        <a:cubicBezTo>
                          <a:pt x="2396820" y="1127216"/>
                          <a:pt x="2437785" y="1211538"/>
                          <a:pt x="2423160" y="1452882"/>
                        </a:cubicBezTo>
                        <a:cubicBezTo>
                          <a:pt x="2408535" y="1694226"/>
                          <a:pt x="2440451" y="1879800"/>
                          <a:pt x="2423160" y="2011680"/>
                        </a:cubicBezTo>
                        <a:lnTo>
                          <a:pt x="2423160" y="2011680"/>
                        </a:lnTo>
                        <a:cubicBezTo>
                          <a:pt x="2305563" y="2023418"/>
                          <a:pt x="1994379" y="2018748"/>
                          <a:pt x="1841602" y="2011680"/>
                        </a:cubicBezTo>
                        <a:cubicBezTo>
                          <a:pt x="1688825" y="2004612"/>
                          <a:pt x="1489810" y="2025654"/>
                          <a:pt x="1211580" y="2011680"/>
                        </a:cubicBezTo>
                        <a:cubicBezTo>
                          <a:pt x="933350" y="1997706"/>
                          <a:pt x="726736" y="1997419"/>
                          <a:pt x="557327" y="2011680"/>
                        </a:cubicBezTo>
                        <a:cubicBezTo>
                          <a:pt x="387918" y="2025941"/>
                          <a:pt x="270270" y="2023150"/>
                          <a:pt x="0" y="2011680"/>
                        </a:cubicBezTo>
                        <a:lnTo>
                          <a:pt x="0" y="2011680"/>
                        </a:lnTo>
                        <a:cubicBezTo>
                          <a:pt x="22066" y="1864852"/>
                          <a:pt x="-2985" y="1729559"/>
                          <a:pt x="0" y="1503174"/>
                        </a:cubicBezTo>
                        <a:cubicBezTo>
                          <a:pt x="2985" y="1276789"/>
                          <a:pt x="8662" y="1214826"/>
                          <a:pt x="0" y="977904"/>
                        </a:cubicBezTo>
                        <a:cubicBezTo>
                          <a:pt x="-8662" y="740982"/>
                          <a:pt x="-25972" y="611729"/>
                          <a:pt x="0" y="335287"/>
                        </a:cubicBezTo>
                        <a:cubicBezTo>
                          <a:pt x="2922" y="145707"/>
                          <a:pt x="124193" y="15786"/>
                          <a:pt x="335287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Cooperative Agreements will be in place for up to 2 years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FD7E013-831A-4080-B9FB-8EF23E0D1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23846" y="2779976"/>
            <a:ext cx="441435" cy="441435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B7429F1-7B74-47E9-864C-00B423129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38399" y="3000694"/>
            <a:ext cx="945933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A443759-7877-402E-9C8A-32DF32B0E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23032" y="2984918"/>
            <a:ext cx="945933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7D5B71A-F4E0-42F5-A725-72DDBE30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478989" y="2984918"/>
            <a:ext cx="945933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E53AAD-DA94-4132-A71D-631443C30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96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MS">
      <a:dk1>
        <a:sysClr val="windowText" lastClr="000000"/>
      </a:dk1>
      <a:lt1>
        <a:sysClr val="window" lastClr="FFFFFF"/>
      </a:lt1>
      <a:dk2>
        <a:srgbClr val="2A5C0B"/>
      </a:dk2>
      <a:lt2>
        <a:srgbClr val="D4D688"/>
      </a:lt2>
      <a:accent1>
        <a:srgbClr val="EA2A15"/>
      </a:accent1>
      <a:accent2>
        <a:srgbClr val="CDD860"/>
      </a:accent2>
      <a:accent3>
        <a:srgbClr val="808F12"/>
      </a:accent3>
      <a:accent4>
        <a:srgbClr val="EA2A15"/>
      </a:accent4>
      <a:accent5>
        <a:srgbClr val="CDD860"/>
      </a:accent5>
      <a:accent6>
        <a:srgbClr val="808F12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11302</TotalTime>
  <Words>1366</Words>
  <Application>Microsoft Office PowerPoint</Application>
  <PresentationFormat>Widescreen</PresentationFormat>
  <Paragraphs>234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Calibri</vt:lpstr>
      <vt:lpstr>Symbol</vt:lpstr>
      <vt:lpstr>Times New Roman</vt:lpstr>
      <vt:lpstr>Office Theme</vt:lpstr>
      <vt:lpstr>PowerPoint Presentation</vt:lpstr>
      <vt:lpstr> Local Food Purchase Assistance (LFPA)  Cooperative Agreement Program </vt:lpstr>
      <vt:lpstr>PROGRAM OVERVIEW</vt:lpstr>
      <vt:lpstr>Purpose and Authorization</vt:lpstr>
      <vt:lpstr>Three Overarching Goals</vt:lpstr>
      <vt:lpstr>   How it will work</vt:lpstr>
      <vt:lpstr>Program Funding</vt:lpstr>
      <vt:lpstr>Eligible Applicants</vt:lpstr>
      <vt:lpstr>Program Timeline</vt:lpstr>
      <vt:lpstr>Technical Assistance</vt:lpstr>
      <vt:lpstr>APPLICATION PROCESS</vt:lpstr>
      <vt:lpstr>Application Package</vt:lpstr>
      <vt:lpstr>Proposal Narrative</vt:lpstr>
      <vt:lpstr>Proposal Narrative</vt:lpstr>
      <vt:lpstr>Achievability</vt:lpstr>
      <vt:lpstr>Achievability</vt:lpstr>
      <vt:lpstr>Project Plan</vt:lpstr>
      <vt:lpstr>Indirect/Direct Costs</vt:lpstr>
      <vt:lpstr>AWARDING AGREEMENTS</vt:lpstr>
      <vt:lpstr>   The LFPA Award Process</vt:lpstr>
      <vt:lpstr>REPORTING REQUIREMENTS</vt:lpstr>
      <vt:lpstr>   Quarterly and Annual Reports</vt:lpstr>
      <vt:lpstr>Single Audit Requirement</vt:lpstr>
      <vt:lpstr>SUBMITTING AN APPLICATION</vt:lpstr>
      <vt:lpstr>Submitting the Application</vt:lpstr>
      <vt:lpstr>Must Register on ezFedGrants.gov (eFG)</vt:lpstr>
      <vt:lpstr>Need Assistance? </vt:lpstr>
      <vt:lpstr>CONTACTS &amp; RESOURCES</vt:lpstr>
      <vt:lpstr>Outreach Resources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Garman, Emily - AMS</dc:creator>
  <cp:lastModifiedBy>Brown, MaryD - AMS</cp:lastModifiedBy>
  <cp:revision>155</cp:revision>
  <dcterms:created xsi:type="dcterms:W3CDTF">2018-09-17T15:05:47Z</dcterms:created>
  <dcterms:modified xsi:type="dcterms:W3CDTF">2021-12-17T14:09:12Z</dcterms:modified>
</cp:coreProperties>
</file>