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0" r:id="rId2"/>
  </p:sldMasterIdLst>
  <p:notesMasterIdLst>
    <p:notesMasterId r:id="rId43"/>
  </p:notesMasterIdLst>
  <p:handoutMasterIdLst>
    <p:handoutMasterId r:id="rId44"/>
  </p:handoutMasterIdLst>
  <p:sldIdLst>
    <p:sldId id="259" r:id="rId3"/>
    <p:sldId id="279" r:id="rId4"/>
    <p:sldId id="296" r:id="rId5"/>
    <p:sldId id="256" r:id="rId6"/>
    <p:sldId id="309" r:id="rId7"/>
    <p:sldId id="261" r:id="rId8"/>
    <p:sldId id="269" r:id="rId9"/>
    <p:sldId id="304" r:id="rId10"/>
    <p:sldId id="313" r:id="rId11"/>
    <p:sldId id="316" r:id="rId12"/>
    <p:sldId id="270" r:id="rId13"/>
    <p:sldId id="286" r:id="rId14"/>
    <p:sldId id="307" r:id="rId15"/>
    <p:sldId id="257" r:id="rId16"/>
    <p:sldId id="297" r:id="rId17"/>
    <p:sldId id="272" r:id="rId18"/>
    <p:sldId id="299" r:id="rId19"/>
    <p:sldId id="285" r:id="rId20"/>
    <p:sldId id="300" r:id="rId21"/>
    <p:sldId id="301" r:id="rId22"/>
    <p:sldId id="325" r:id="rId23"/>
    <p:sldId id="328" r:id="rId24"/>
    <p:sldId id="271" r:id="rId25"/>
    <p:sldId id="319" r:id="rId26"/>
    <p:sldId id="327" r:id="rId27"/>
    <p:sldId id="326" r:id="rId28"/>
    <p:sldId id="331" r:id="rId29"/>
    <p:sldId id="329" r:id="rId30"/>
    <p:sldId id="281" r:id="rId31"/>
    <p:sldId id="274" r:id="rId32"/>
    <p:sldId id="330" r:id="rId33"/>
    <p:sldId id="332" r:id="rId34"/>
    <p:sldId id="336" r:id="rId35"/>
    <p:sldId id="333" r:id="rId36"/>
    <p:sldId id="321" r:id="rId37"/>
    <p:sldId id="283" r:id="rId38"/>
    <p:sldId id="334" r:id="rId39"/>
    <p:sldId id="335" r:id="rId40"/>
    <p:sldId id="308" r:id="rId41"/>
    <p:sldId id="312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cuments\Polly%20Transfer%20Docs\HMB\Annual%20Report\Historical%20Manager's%20Reports\Chart%20in%20Aug%2008%20Manager%20Report%20(Autosaved).xls" TargetMode="Externa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Owner\Documents\Polly%20Transfer%20Docs\HMB\Annual%20Report\Chart%20in%20Aug%2008%20Manager%20Report%20(Autosaved).xls" TargetMode="External"/><Relationship Id="rId1" Type="http://schemas.openxmlformats.org/officeDocument/2006/relationships/image" Target="../media/image14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5" Type="http://schemas.openxmlformats.org/officeDocument/2006/relationships/oleObject" Target="file:///C:\Users\Owner\Desktop\Ann%20Rep%20po%20to%20mn\2015%20crop%20ann%20report\Ann%20Report%20PPT%20Info.xlsx" TargetMode="External"/><Relationship Id="rId4" Type="http://schemas.openxmlformats.org/officeDocument/2006/relationships/image" Target="../media/image1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72"/>
      <c:rotY val="20"/>
      <c:depthPercent val="100"/>
      <c:rAngAx val="1"/>
    </c:view3D>
    <c:floor>
      <c:thickness val="0"/>
      <c:spPr>
        <a:solidFill>
          <a:srgbClr val="99330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808080"/>
          </a:solidFill>
          <a:prstDash val="solid"/>
        </a:ln>
      </c:spPr>
    </c:sideWall>
    <c:back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6685454785777744E-2"/>
          <c:y val="0.14882090120414337"/>
          <c:w val="0.91331454521422117"/>
          <c:h val="0.80928089662814595"/>
        </c:manualLayout>
      </c:layout>
      <c:bar3DChart>
        <c:barDir val="col"/>
        <c:grouping val="clustered"/>
        <c:varyColors val="0"/>
        <c:ser>
          <c:idx val="0"/>
          <c:order val="0"/>
          <c:spPr>
            <a:blipFill dpi="0" rotWithShape="0">
              <a:blip xmlns:r="http://schemas.openxmlformats.org/officeDocument/2006/relationships" r:embed="rId2"/>
              <a:srcRect/>
              <a:stretch>
                <a:fillRect/>
              </a:stretch>
            </a:blipFill>
            <a:ln w="12700">
              <a:solidFill>
                <a:srgbClr val="000000"/>
              </a:solidFill>
              <a:prstDash val="solid"/>
            </a:ln>
          </c:spPr>
          <c:invertIfNegative val="0"/>
          <c:pictureOptions>
            <c:pictureFormat val="stack"/>
          </c:pictureOptions>
          <c:cat>
            <c:strRef>
              <c:f>'95-15'!$N$3:$N$23</c:f>
              <c:strCache>
                <c:ptCount val="21"/>
                <c:pt idx="0">
                  <c:v>95</c:v>
                </c:pt>
                <c:pt idx="1">
                  <c:v>96</c:v>
                </c:pt>
                <c:pt idx="2">
                  <c:v>97</c:v>
                </c:pt>
                <c:pt idx="3">
                  <c:v>98</c:v>
                </c:pt>
                <c:pt idx="4">
                  <c:v>99</c:v>
                </c:pt>
                <c:pt idx="5">
                  <c:v>00</c:v>
                </c:pt>
                <c:pt idx="6">
                  <c:v>01</c:v>
                </c:pt>
                <c:pt idx="7">
                  <c:v>02</c:v>
                </c:pt>
                <c:pt idx="8">
                  <c:v>03</c:v>
                </c:pt>
                <c:pt idx="9">
                  <c:v>04</c:v>
                </c:pt>
                <c:pt idx="10">
                  <c:v>05</c:v>
                </c:pt>
                <c:pt idx="11">
                  <c:v>06</c:v>
                </c:pt>
                <c:pt idx="12">
                  <c:v>07</c:v>
                </c:pt>
                <c:pt idx="13">
                  <c:v>08</c:v>
                </c:pt>
                <c:pt idx="14">
                  <c:v>09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</c:strCache>
            </c:strRef>
          </c:cat>
          <c:val>
            <c:numRef>
              <c:f>'95-15'!$O$3:$O$23</c:f>
              <c:numCache>
                <c:formatCode>#,##0</c:formatCode>
                <c:ptCount val="21"/>
                <c:pt idx="0">
                  <c:v>39000</c:v>
                </c:pt>
                <c:pt idx="1">
                  <c:v>18500</c:v>
                </c:pt>
                <c:pt idx="2">
                  <c:v>47000</c:v>
                </c:pt>
                <c:pt idx="3">
                  <c:v>16500</c:v>
                </c:pt>
                <c:pt idx="4">
                  <c:v>40000</c:v>
                </c:pt>
                <c:pt idx="5">
                  <c:v>22500</c:v>
                </c:pt>
                <c:pt idx="6">
                  <c:v>49500</c:v>
                </c:pt>
                <c:pt idx="7">
                  <c:v>19500</c:v>
                </c:pt>
                <c:pt idx="8">
                  <c:v>37900</c:v>
                </c:pt>
                <c:pt idx="9">
                  <c:v>37500</c:v>
                </c:pt>
                <c:pt idx="10">
                  <c:v>27600</c:v>
                </c:pt>
                <c:pt idx="11">
                  <c:v>43000</c:v>
                </c:pt>
                <c:pt idx="12">
                  <c:v>37000</c:v>
                </c:pt>
                <c:pt idx="13">
                  <c:v>32000</c:v>
                </c:pt>
                <c:pt idx="14">
                  <c:v>47000</c:v>
                </c:pt>
                <c:pt idx="15">
                  <c:v>28000</c:v>
                </c:pt>
                <c:pt idx="16">
                  <c:v>38500</c:v>
                </c:pt>
                <c:pt idx="17">
                  <c:v>37000</c:v>
                </c:pt>
                <c:pt idx="18">
                  <c:v>45100</c:v>
                </c:pt>
                <c:pt idx="19">
                  <c:v>36000</c:v>
                </c:pt>
                <c:pt idx="20">
                  <c:v>30600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455592"/>
        <c:axId val="162455984"/>
        <c:axId val="0"/>
      </c:bar3DChart>
      <c:catAx>
        <c:axId val="16245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8.594089455632227E-2"/>
              <c:y val="0.9409111433886298"/>
            </c:manualLayout>
          </c:layout>
          <c:overlay val="0"/>
          <c:spPr>
            <a:noFill/>
            <a:ln w="25400">
              <a:noFill/>
            </a:ln>
          </c:spPr>
        </c:title>
        <c:numFmt formatCode="@" sourceLinked="0"/>
        <c:majorTickMark val="out"/>
        <c:minorTickMark val="none"/>
        <c:tickLblPos val="low"/>
        <c:txPr>
          <a:bodyPr rot="0" vert="horz"/>
          <a:lstStyle/>
          <a:p>
            <a:pPr>
              <a:defRPr b="1"/>
            </a:pPr>
            <a:endParaRPr lang="en-US"/>
          </a:p>
        </c:txPr>
        <c:crossAx val="1624559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245598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2455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596668526670384E-2"/>
          <c:y val="0"/>
          <c:w val="0.9499806430446196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  <a:ln w="25400">
          <a:noFill/>
        </a:ln>
      </c:spPr>
    </c:plotArea>
    <c:plotVisOnly val="1"/>
    <c:dispBlanksAs val="zero"/>
    <c:showDLblsOverMax val="0"/>
  </c:chart>
  <c:spPr>
    <a:solidFill>
      <a:srgbClr val="993300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  <a:ln cap="flat"/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dPt>
            <c:idx val="2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0.11241106483590371"/>
                  <c:y val="-1.0077282006415859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1"/>
                        </a:solidFill>
                      </a:defRPr>
                    </a:pPr>
                    <a:r>
                      <a:rPr lang="en-US" sz="2400" dirty="0" smtClean="0"/>
                      <a:t>Domestic Inshell,  6%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164942192143348"/>
                  <c:y val="0.23140875619714227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1"/>
                        </a:solidFill>
                      </a:defRPr>
                    </a:pPr>
                    <a:r>
                      <a:rPr lang="en-US" sz="2400" dirty="0"/>
                      <a:t>Export, </a:t>
                    </a:r>
                    <a:r>
                      <a:rPr lang="en-US" sz="2400" dirty="0" smtClean="0"/>
                      <a:t> 54%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190798464241556E-2"/>
                  <c:y val="-0.16970709390492869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1"/>
                        </a:solidFill>
                      </a:defRPr>
                    </a:pPr>
                    <a:r>
                      <a:rPr lang="en-US" sz="2400" dirty="0" smtClean="0"/>
                      <a:t>ME </a:t>
                    </a:r>
                    <a:r>
                      <a:rPr lang="en-US" sz="2400" dirty="0"/>
                      <a:t>Kernels, </a:t>
                    </a:r>
                    <a:r>
                      <a:rPr lang="en-US" sz="2400" dirty="0" smtClean="0"/>
                      <a:t> 35%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109596321121017E-2"/>
                  <c:y val="-9.4985783027121615E-3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1"/>
                        </a:solidFill>
                      </a:defRPr>
                    </a:pPr>
                    <a:r>
                      <a:rPr lang="en-US" sz="2400" dirty="0"/>
                      <a:t>Carry Out, </a:t>
                    </a:r>
                    <a:r>
                      <a:rPr lang="en-US" sz="2400" dirty="0" smtClean="0"/>
                      <a:t>5%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tx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'Crop disp for 982 Hearing'!$A$1:$A$4</c:f>
              <c:strCache>
                <c:ptCount val="4"/>
                <c:pt idx="0">
                  <c:v>Domestic</c:v>
                </c:pt>
                <c:pt idx="1">
                  <c:v>Export</c:v>
                </c:pt>
                <c:pt idx="2">
                  <c:v>ME Kernels</c:v>
                </c:pt>
                <c:pt idx="3">
                  <c:v>Carry Out</c:v>
                </c:pt>
              </c:strCache>
            </c:strRef>
          </c:cat>
          <c:val>
            <c:numRef>
              <c:f>'Crop disp for 982 Hearing'!$B$1:$B$4</c:f>
              <c:numCache>
                <c:formatCode>General</c:formatCode>
                <c:ptCount val="4"/>
                <c:pt idx="0">
                  <c:v>2297</c:v>
                </c:pt>
                <c:pt idx="1">
                  <c:v>21129</c:v>
                </c:pt>
                <c:pt idx="2">
                  <c:v>13663</c:v>
                </c:pt>
                <c:pt idx="3">
                  <c:v>2428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blipFill>
      <a:blip xmlns:r="http://schemas.openxmlformats.org/officeDocument/2006/relationships" r:embed="rId4"/>
      <a:tile tx="0" ty="0" sx="100000" sy="100000" flip="none" algn="tl"/>
    </a:blipFill>
  </c:spPr>
  <c:externalData r:id="rId5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C85BFB-3D41-423B-97B9-CA3719D3CBBA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277DAF7-C1D0-40F2-989B-849E35405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5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0C658F-B0C7-483A-A107-64E1581F9187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9AA9C5-6C92-4C6A-8FF5-000084362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2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762"/>
            <a:fld id="{E229D9EC-2655-4D7A-8327-CE20EF48FCA3}" type="slidenum">
              <a:rPr lang="en-US" smtClean="0">
                <a:latin typeface="Arial" pitchFamily="34" charset="0"/>
                <a:cs typeface="Arial" pitchFamily="34" charset="0"/>
              </a:rPr>
              <a:pPr defTabSz="912762"/>
              <a:t>8</a:t>
            </a:fld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293DEA-02B2-4C73-9DDA-ED26734648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05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A9C5-6C92-4C6A-8FF5-00008436239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A9C5-6C92-4C6A-8FF5-00008436239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5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AA9C5-6C92-4C6A-8FF5-00008436239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83A94-DDC2-4487-B155-EF7A70DB1987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E384B-919F-48C3-B231-16C30CF18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D15B6-ECB6-4F3D-B473-089D25C2DA50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97608-8954-4DFC-95F3-5DF938C2B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59D70-AC3D-4EC1-8126-2ED66625D4A4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D5B10-D112-4B9D-BB9A-248BFA8B5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1A210-BD40-45A0-9739-74D083310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62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03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0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58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73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95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D6807-CB0E-4DCF-9C16-7EB7A6DB3BD3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FB62C-5CC9-461B-841E-FB9F13C91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88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69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15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8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F3162-B148-4152-B40A-1FDB0998CA9C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6E337-EB5D-433C-9CB7-FBA544A1B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5FB2-0ED5-4CC5-B19C-871783A7D4C4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1C04-EAA5-45B6-956B-59968DBA1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12354-8578-4D06-8D7E-4D57DB11384D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DB12-A0B7-4F1C-83BA-0E0FA2A10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6A8D2-5D39-4FE7-AB56-2A75A76D26E8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78404-A0FE-4B33-830B-FD093B4EB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3DD8-08F7-4348-A032-AC79AAD8CEDF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BF974-3AD6-44FD-949A-4244EF259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FEBC3-D941-49C1-B90B-A14BE99BE074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50CE7-B67F-4DB7-8B68-2C4A69E6D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D940-71B2-4CEA-AEED-CA150639AC89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9756E-A0D6-41BB-A233-B05521E69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9A3D4C-699E-43D2-AEDA-72E75E8C7F8B}" type="datetimeFigureOut">
              <a:rPr lang="en-US"/>
              <a:pPr>
                <a:defRPr/>
              </a:pPr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9E2B16-F3B6-416A-BB19-376E9659E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194E26-67CB-4D9D-9C06-3ED7B1AC7D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2C3B821-1511-49FA-8199-C22E0F3C806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5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105400"/>
            <a:ext cx="7772400" cy="1447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  <a:t/>
            </a:r>
            <a:b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</a:br>
            <a: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  <a:t/>
            </a:r>
            <a:b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</a:br>
            <a:r>
              <a:rPr lang="en-US" sz="8000" dirty="0" smtClean="0">
                <a:latin typeface="Alba Super" pitchFamily="2" charset="0"/>
              </a:rPr>
              <a:t> 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04800"/>
            <a:ext cx="8458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Anatomy Fill" pitchFamily="50" charset="0"/>
              </a:rPr>
              <a:t>Northwest Hazelnut Industry</a:t>
            </a:r>
          </a:p>
          <a:p>
            <a:pPr eaLnBrk="1" hangingPunct="1">
              <a:defRPr/>
            </a:pPr>
            <a:endParaRPr lang="en-US" sz="4800" dirty="0" smtClean="0">
              <a:solidFill>
                <a:srgbClr val="66FF33"/>
              </a:solidFill>
              <a:latin typeface="Alba Super" pitchFamily="2" charset="0"/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676400"/>
            <a:ext cx="6985000" cy="464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~PP1209.WAV">
            <a:hlinkClick r:id="" action="ppaction://media"/>
          </p:cNvPr>
          <p:cNvPicPr>
            <a:picLocks noRot="1" noChangeAspect="1"/>
          </p:cNvPicPr>
          <p:nvPr>
            <a:wavAudioFile r:embed="rId2" name="~PP1209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826" grpId="0"/>
      <p:bldP spid="20582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 cstate="print"/>
          <a:srcRect l="2876" t="2222" r="3656"/>
          <a:stretch>
            <a:fillRect/>
          </a:stretch>
        </p:blipFill>
        <p:spPr bwMode="auto">
          <a:xfrm>
            <a:off x="2133600" y="152400"/>
            <a:ext cx="4953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Owner\Documents\Polly Transfer Docs\Transfer Pictures\Production Images\IMG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Owner\Documents\Polly Transfer Docs\Transfer Pictures\Production Images\IMG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57200"/>
            <a:ext cx="406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086600" y="3429000"/>
            <a:ext cx="838200" cy="83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Users\Owner\Documents\Polly Transfer Docs\Transfer Pictures\HC June 2007\HC June 2007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16" y="-15434"/>
            <a:ext cx="9165216" cy="687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Tim Aman\Desktop\NGS Jeff 2013 yield panel\IMG_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437"/>
            <a:ext cx="9448800" cy="70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486400"/>
            <a:ext cx="7772400" cy="2743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  <a:t/>
            </a:r>
            <a:b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</a:br>
            <a: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  <a:t/>
            </a:r>
            <a:b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</a:br>
            <a: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  <a:t/>
            </a:r>
            <a:b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</a:br>
            <a: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  <a:t/>
            </a:r>
            <a:br>
              <a:rPr lang="en-US" sz="8000" dirty="0" smtClean="0">
                <a:solidFill>
                  <a:srgbClr val="FFCC66"/>
                </a:solidFill>
                <a:latin typeface="Alba Super" pitchFamily="2" charset="0"/>
              </a:rPr>
            </a:br>
            <a:r>
              <a:rPr lang="en-US" sz="8000" dirty="0" smtClean="0">
                <a:latin typeface="Alba Super" pitchFamily="2" charset="0"/>
              </a:rPr>
              <a:t> 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1014" y="0"/>
            <a:ext cx="102317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5029200"/>
            <a:ext cx="1447800" cy="1389063"/>
          </a:xfrm>
        </p:spPr>
      </p:pic>
      <p:pic>
        <p:nvPicPr>
          <p:cNvPr id="13315" name="Picture 3" descr="C:\Users\Owner\Desktop\many pics\P10102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Documents\Polly Transfer Docs\Transfer Pictures\Production Images\IMG006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r="2381"/>
          <a:stretch>
            <a:fillRect/>
          </a:stretch>
        </p:blipFill>
        <p:spPr>
          <a:xfrm>
            <a:off x="-228600" y="0"/>
            <a:ext cx="9372600" cy="7010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wner\Desktop\many pics\P101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Owner\Documents\Polly Transfer Docs\Transfer Pictures\Production Images\IMG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601200" cy="702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wner\Documents\Polly Transfer Docs\Transfer Pictures\Hazelnu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4350"/>
            <a:ext cx="10134600" cy="760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763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29.WAV">
            <a:hlinkClick r:id="" action="ppaction://media"/>
          </p:cNvPr>
          <p:cNvPicPr>
            <a:picLocks noRot="1" noChangeAspect="1"/>
          </p:cNvPicPr>
          <p:nvPr>
            <a:wavAudioFile r:embed="rId1" name="~PP32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228600" y="3124200"/>
            <a:ext cx="8686800" cy="76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600" y="5715000"/>
            <a:ext cx="8686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Owner\Documents\Polly Transfer Docs\Transfer Pictures\many pics\P1010295.JPG"/>
          <p:cNvPicPr>
            <a:picLocks noChangeAspect="1" noChangeArrowheads="1"/>
          </p:cNvPicPr>
          <p:nvPr/>
        </p:nvPicPr>
        <p:blipFill>
          <a:blip r:embed="rId2" cstate="print"/>
          <a:srcRect r="-187" b="15232"/>
          <a:stretch>
            <a:fillRect/>
          </a:stretch>
        </p:blipFill>
        <p:spPr bwMode="auto">
          <a:xfrm>
            <a:off x="1828800" y="152400"/>
            <a:ext cx="574097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Owner\Desktop\20141002_Hazelnuts_37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wner\Documents\Polly Transfer Docs\Transfer Pictures\Production Images\IMG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6019800" cy="622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wner\Documents\Polly Transfer Docs\Transfer Pictures\Production Images\IMG005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8400" y="228600"/>
            <a:ext cx="4267200" cy="640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natomy Fill" pitchFamily="50" charset="0"/>
              </a:rPr>
              <a:t>Hazelnut Industry Organizations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 smtClean="0">
                <a:solidFill>
                  <a:schemeClr val="bg1"/>
                </a:solidFill>
                <a:latin typeface="Anatomy Fill" pitchFamily="50" charset="0"/>
              </a:rPr>
              <a:t>Hazelnut Marketing Board</a:t>
            </a:r>
            <a:endParaRPr lang="en-US" sz="5400" dirty="0">
              <a:solidFill>
                <a:schemeClr val="bg1"/>
              </a:solidFill>
              <a:latin typeface="Anatomy Fill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Grade &amp; Size Regulations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Orderly Marketing – Volume Control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Research Education and Promotion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C:\Users\Owner\Desktop\valls_ORhazelnuts_47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685800"/>
            <a:ext cx="8610600" cy="574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C:\Users\Owner\Desktop\valls_ORhazelnuts_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3600" b="1" smtClean="0">
                <a:solidFill>
                  <a:schemeClr val="bg1"/>
                </a:solidFill>
              </a:rPr>
              <a:t/>
            </a:r>
            <a:br>
              <a:rPr lang="en-US" sz="3600" b="1" smtClean="0">
                <a:solidFill>
                  <a:schemeClr val="bg1"/>
                </a:solidFill>
              </a:rPr>
            </a:br>
            <a:endParaRPr lang="en-US" sz="3600" b="1" smtClean="0">
              <a:solidFill>
                <a:schemeClr val="bg1"/>
              </a:solidFill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866775"/>
            <a:ext cx="8826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357438"/>
            <a:ext cx="160020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724400"/>
            <a:ext cx="1625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5" cstate="print"/>
          <a:srcRect l="23438" t="28418" r="20313" b="26111"/>
          <a:stretch>
            <a:fillRect/>
          </a:stretch>
        </p:blipFill>
        <p:spPr bwMode="auto">
          <a:xfrm>
            <a:off x="7391400" y="12954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787525"/>
            <a:ext cx="2057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3200400"/>
            <a:ext cx="17287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8" cstate="print"/>
          <a:srcRect l="21429" t="16072" r="14285" b="8928"/>
          <a:stretch>
            <a:fillRect/>
          </a:stretch>
        </p:blipFill>
        <p:spPr bwMode="auto">
          <a:xfrm>
            <a:off x="5692775" y="304800"/>
            <a:ext cx="15033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6F5"/>
              </a:clrFrom>
              <a:clrTo>
                <a:srgbClr val="FFF6F5">
                  <a:alpha val="0"/>
                </a:srgbClr>
              </a:clrTo>
            </a:clrChange>
          </a:blip>
          <a:srcRect r="-1785" b="6189"/>
          <a:stretch>
            <a:fillRect/>
          </a:stretch>
        </p:blipFill>
        <p:spPr bwMode="auto">
          <a:xfrm>
            <a:off x="2971800" y="228600"/>
            <a:ext cx="1447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3276600"/>
            <a:ext cx="15748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8300" y="4876800"/>
            <a:ext cx="1460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" y="304800"/>
            <a:ext cx="22606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5"/>
          <p:cNvPicPr>
            <a:picLocks noChangeAspect="1" noChangeArrowheads="1"/>
          </p:cNvPicPr>
          <p:nvPr/>
        </p:nvPicPr>
        <p:blipFill>
          <a:blip r:embed="rId13" cstate="print"/>
          <a:srcRect l="5455" t="6114" r="1819"/>
          <a:stretch>
            <a:fillRect/>
          </a:stretch>
        </p:blipFill>
        <p:spPr bwMode="auto">
          <a:xfrm>
            <a:off x="2692400" y="5105400"/>
            <a:ext cx="1633538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6" descr="Archer Farms Chocolate Chunk Hazelnut Biscotti Granola Cereal 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99" r="20000"/>
          <a:stretch>
            <a:fillRect/>
          </a:stretch>
        </p:blipFill>
        <p:spPr bwMode="auto">
          <a:xfrm>
            <a:off x="7315200" y="3657600"/>
            <a:ext cx="1447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17" descr="04000057627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01" r="24800"/>
          <a:stretch>
            <a:fillRect/>
          </a:stretch>
        </p:blipFill>
        <p:spPr bwMode="auto">
          <a:xfrm>
            <a:off x="4419600" y="4191000"/>
            <a:ext cx="115093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05000" y="2193925"/>
            <a:ext cx="16002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natomy Fill" pitchFamily="50" charset="0"/>
              </a:rPr>
              <a:t>Hazelnut Industry Organizations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>
                <a:solidFill>
                  <a:schemeClr val="bg1"/>
                </a:solidFill>
                <a:latin typeface="Anatomy Fill" pitchFamily="50" charset="0"/>
              </a:rPr>
              <a:t>Oregon Hazelnut Commission</a:t>
            </a:r>
            <a:endParaRPr lang="en-US" sz="4800" dirty="0">
              <a:solidFill>
                <a:schemeClr val="bg1"/>
              </a:solidFill>
              <a:latin typeface="Anatomy Fill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33600"/>
            <a:ext cx="70104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grower funded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Production Research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Research Extension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  <a:latin typeface="Anatomy Fill" pitchFamily="50" charset="0"/>
              </a:rPr>
              <a:t>Oregon Hazelnut Commission</a:t>
            </a:r>
          </a:p>
        </p:txBody>
      </p:sp>
      <p:pic>
        <p:nvPicPr>
          <p:cNvPr id="25603" name="Picture 5" descr="P1000823"/>
          <p:cNvPicPr>
            <a:picLocks noChangeAspect="1" noChangeArrowheads="1"/>
          </p:cNvPicPr>
          <p:nvPr/>
        </p:nvPicPr>
        <p:blipFill>
          <a:blip r:embed="rId2" cstate="print"/>
          <a:srcRect l="33369" t="14047" r="20760" b="13568"/>
          <a:stretch>
            <a:fillRect/>
          </a:stretch>
        </p:blipFill>
        <p:spPr bwMode="auto">
          <a:xfrm>
            <a:off x="381000" y="1219200"/>
            <a:ext cx="411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905000"/>
            <a:ext cx="27432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19400"/>
            <a:ext cx="261143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Content Placeholder 2"/>
          <p:cNvGraphicFramePr>
            <a:graphicFrameLocks noGrp="1"/>
          </p:cNvGraphicFramePr>
          <p:nvPr>
            <p:ph/>
          </p:nvPr>
        </p:nvGraphicFramePr>
        <p:xfrm>
          <a:off x="471488" y="385763"/>
          <a:ext cx="8367712" cy="616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3" imgW="8334424" imgH="6372322" progId="Excel.Sheet.8">
                  <p:embed/>
                </p:oleObj>
              </mc:Choice>
              <mc:Fallback>
                <p:oleObj name="Worksheet" r:id="rId3" imgW="8334424" imgH="6372322" progId="Excel.Sheet.8">
                  <p:embed/>
                  <p:pic>
                    <p:nvPicPr>
                      <p:cNvPr id="0" name="Content Placeholder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385763"/>
                        <a:ext cx="8367712" cy="6167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nursery 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9576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Owner\Desktop\wilhoit\DSCN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05000"/>
            <a:ext cx="44608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C:\Users\Owner\Desktop\wilhoit\DSCN0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733800"/>
            <a:ext cx="3886200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875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natomy Fill" pitchFamily="50" charset="0"/>
              </a:rPr>
              <a:t>Hazelnut Industry Organizations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>
                <a:solidFill>
                  <a:schemeClr val="bg1"/>
                </a:solidFill>
                <a:latin typeface="Anatomy Fill" pitchFamily="50" charset="0"/>
              </a:rPr>
              <a:t>Nut Growers Society of Oregon, Washington &amp; British Columbia</a:t>
            </a:r>
            <a:endParaRPr lang="en-US" sz="4800" dirty="0">
              <a:solidFill>
                <a:schemeClr val="bg1"/>
              </a:solidFill>
              <a:latin typeface="Anatomy Fill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33600"/>
            <a:ext cx="70104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grower &amp; vendor funded 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Industry trade association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Research &amp; Extension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875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natomy Fill" pitchFamily="50" charset="0"/>
              </a:rPr>
              <a:t>Hazelnut Industry Organizations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 smtClean="0">
                <a:solidFill>
                  <a:schemeClr val="bg1"/>
                </a:solidFill>
                <a:latin typeface="Anatomy Fill" pitchFamily="50" charset="0"/>
              </a:rPr>
              <a:t>Associated Oregon Hazelnut Industries</a:t>
            </a:r>
            <a:endParaRPr lang="en-US" sz="5400" dirty="0">
              <a:solidFill>
                <a:schemeClr val="bg1"/>
              </a:solidFill>
              <a:latin typeface="Anatomy Fill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438400"/>
            <a:ext cx="7010400" cy="3962401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funded voluntarily by  	individual growers and 	handlers </a:t>
            </a:r>
          </a:p>
          <a:p>
            <a:pPr>
              <a:buFont typeface="Wingdings" pitchFamily="2" charset="2"/>
              <a:buChar char="v"/>
            </a:pPr>
            <a:endParaRPr lang="en-US" sz="1400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policy issues</a:t>
            </a:r>
          </a:p>
          <a:p>
            <a:pPr>
              <a:buFont typeface="Wingdings" pitchFamily="2" charset="2"/>
              <a:buChar char="v"/>
            </a:pPr>
            <a:endParaRPr lang="en-US" sz="1600" dirty="0" smtClean="0">
              <a:solidFill>
                <a:schemeClr val="tx2">
                  <a:lumMod val="40000"/>
                  <a:lumOff val="60000"/>
                </a:schemeClr>
              </a:solidFill>
              <a:latin typeface="Balloon XBd BT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alloon XBd BT" pitchFamily="66" charset="0"/>
              </a:rPr>
              <a:t>	Risk management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wner\2014 My Docs\Documents\Polly Transfer Docs\ngs\Tours\2011 Tour\ST 2011\P10104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1479" t="11480" r="8164" b="510"/>
          <a:stretch/>
        </p:blipFill>
        <p:spPr bwMode="auto">
          <a:xfrm>
            <a:off x="838200" y="304800"/>
            <a:ext cx="7711249" cy="6334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Owner\Desktop\Picture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76400" y="55564"/>
            <a:ext cx="5715000" cy="67056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981200" y="2332037"/>
            <a:ext cx="5181600" cy="4525963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natomy Fill" pitchFamily="50" charset="0"/>
              </a:rPr>
              <a:t>        Hazelnut Storage</a:t>
            </a:r>
          </a:p>
          <a:p>
            <a:pPr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r>
              <a:rPr lang="en-US" b="1" dirty="0" smtClean="0"/>
              <a:t>Inshell:  Consistent ambient -  </a:t>
            </a:r>
          </a:p>
          <a:p>
            <a:pPr>
              <a:buNone/>
            </a:pPr>
            <a:r>
              <a:rPr lang="en-US" b="1" dirty="0" smtClean="0"/>
              <a:t>     one year</a:t>
            </a:r>
          </a:p>
          <a:p>
            <a:r>
              <a:rPr lang="en-US" b="1" dirty="0" smtClean="0"/>
              <a:t>Kernels:  Refrigerated -  12 to 18 months</a:t>
            </a:r>
          </a:p>
          <a:p>
            <a:r>
              <a:rPr lang="en-US" b="1" dirty="0" smtClean="0"/>
              <a:t>Kernels:  </a:t>
            </a:r>
            <a:r>
              <a:rPr lang="en-US" b="1" dirty="0" err="1" smtClean="0"/>
              <a:t>Freezen</a:t>
            </a:r>
            <a:r>
              <a:rPr lang="en-US" b="1" dirty="0" smtClean="0"/>
              <a:t> - up to at least one year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3238500"/>
          <a:ext cx="9677400" cy="723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"/>
            <a:ext cx="8610600" cy="6096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latin typeface="AlgerianBasD" pitchFamily="82" charset="0"/>
              </a:rPr>
              <a:t>     </a:t>
            </a:r>
            <a:r>
              <a:rPr lang="en-US" sz="5400" b="1" dirty="0" smtClean="0">
                <a:solidFill>
                  <a:schemeClr val="bg1"/>
                </a:solidFill>
                <a:latin typeface="Anatomy Fill" pitchFamily="50" charset="0"/>
              </a:rPr>
              <a:t>2011-1015 Average       	  Crop Disposition</a:t>
            </a:r>
            <a:r>
              <a:rPr lang="en-US" sz="4800" b="1" dirty="0" smtClean="0"/>
              <a:t>	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0" y="2057400"/>
          <a:ext cx="9677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  <a:latin typeface="Anatomy Fill" pitchFamily="50" charset="0"/>
              </a:rPr>
              <a:t>Cracked Inshell – China Market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/>
          <a:srcRect t="5582" b="3500"/>
          <a:stretch>
            <a:fillRect/>
          </a:stretch>
        </p:blipFill>
        <p:spPr bwMode="auto">
          <a:xfrm>
            <a:off x="533400" y="1752600"/>
            <a:ext cx="80073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Owner\Desktop\Picture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76400" y="55564"/>
            <a:ext cx="5715000" cy="67056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76400" y="1524000"/>
            <a:ext cx="5791200" cy="5181600"/>
          </a:xfrm>
        </p:spPr>
        <p:txBody>
          <a:bodyPr/>
          <a:lstStyle/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Anatomy Fill" pitchFamily="50" charset="0"/>
              </a:rPr>
              <a:t>        Factors Affecting</a:t>
            </a:r>
          </a:p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Anatomy Fill" pitchFamily="50" charset="0"/>
              </a:rPr>
              <a:t>    Harvest / Marketing</a:t>
            </a:r>
          </a:p>
          <a:p>
            <a:pPr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3600" b="1" dirty="0" smtClean="0"/>
              <a:t>        Inclement Weather  </a:t>
            </a:r>
          </a:p>
          <a:p>
            <a:pPr>
              <a:buNone/>
            </a:pPr>
            <a:r>
              <a:rPr lang="en-US" sz="3600" b="1" dirty="0" smtClean="0"/>
              <a:t>      Ability to get product </a:t>
            </a:r>
          </a:p>
          <a:p>
            <a:pPr>
              <a:buNone/>
            </a:pPr>
            <a:r>
              <a:rPr lang="en-US" sz="3600" b="1" dirty="0" smtClean="0"/>
              <a:t>               to China</a:t>
            </a:r>
          </a:p>
          <a:p>
            <a:pPr>
              <a:buNone/>
            </a:pPr>
            <a:r>
              <a:rPr lang="en-US" sz="3600" b="1" dirty="0" smtClean="0"/>
              <a:t>        Food Safety Issues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Owner\Desktop\Picture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0"/>
            <a:ext cx="4528435" cy="5313364"/>
          </a:xfrm>
          <a:prstGeom prst="rect">
            <a:avLst/>
          </a:prstGeom>
          <a:noFill/>
        </p:spPr>
      </p:pic>
      <p:pic>
        <p:nvPicPr>
          <p:cNvPr id="5" name="Picture 2" descr="C:\Users\Tim Aman\Desktop\NGS Jeff 2013 yield panel\IMG_0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88897"/>
            <a:ext cx="4953000" cy="38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im Aman\Desktop\NGS Jeff 2013 yield panel\IMG_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767"/>
            <a:ext cx="9144000" cy="7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indiktop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241300" y="381000"/>
            <a:ext cx="3195638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3" name="Picture 1292025" descr="S18Picture 129202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09800"/>
            <a:ext cx="5588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C:\Users\Owner\Documents\Polly Transfer Docs\Transfer Pictures\inshell ennis vs turk\Stanley 028.JPG"/>
          <p:cNvPicPr>
            <a:picLocks noChangeAspect="1" noChangeArrowheads="1"/>
          </p:cNvPicPr>
          <p:nvPr/>
        </p:nvPicPr>
        <p:blipFill>
          <a:blip r:embed="rId5" cstate="print"/>
          <a:srcRect l="17073" t="29268" r="2438" b="21951"/>
          <a:stretch>
            <a:fillRect/>
          </a:stretch>
        </p:blipFill>
        <p:spPr bwMode="auto">
          <a:xfrm>
            <a:off x="381000" y="4876800"/>
            <a:ext cx="2514600" cy="114300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2565" r="4575"/>
          <a:stretch/>
        </p:blipFill>
        <p:spPr>
          <a:xfrm>
            <a:off x="1371600" y="228600"/>
            <a:ext cx="6172200" cy="64008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  <a:latin typeface="Anatomy Fill" pitchFamily="50" charset="0"/>
              </a:rPr>
              <a:t>Dorris Ranch Orchard</a:t>
            </a:r>
            <a:endParaRPr lang="en-US" sz="4800" b="1" dirty="0">
              <a:solidFill>
                <a:schemeClr val="bg1"/>
              </a:solidFill>
              <a:latin typeface="Anatomy Fill" pitchFamily="50" charset="0"/>
            </a:endParaRPr>
          </a:p>
        </p:txBody>
      </p:sp>
      <p:pic>
        <p:nvPicPr>
          <p:cNvPr id="112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66354" y="2803257"/>
            <a:ext cx="2211292" cy="2119848"/>
          </a:xfrm>
          <a:noFill/>
        </p:spPr>
      </p:pic>
      <p:pic>
        <p:nvPicPr>
          <p:cNvPr id="3" name="Picture 2" descr="Dorris Ranch"/>
          <p:cNvPicPr>
            <a:picLocks noChangeAspect="1" noChangeArrowheads="1"/>
          </p:cNvPicPr>
          <p:nvPr/>
        </p:nvPicPr>
        <p:blipFill>
          <a:blip r:embed="rId3" cstate="print"/>
          <a:srcRect l="37711"/>
          <a:stretch>
            <a:fillRect/>
          </a:stretch>
        </p:blipFill>
        <p:spPr bwMode="auto">
          <a:xfrm>
            <a:off x="914400" y="1752600"/>
            <a:ext cx="76200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Documents\Polly Transfer Docs\Transfer Pictures\inshell ennis vs turk\Stanley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-19354800"/>
            <a:ext cx="13212763" cy="1110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8" descr="IMG_6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86487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-1447800" y="304800"/>
          <a:ext cx="105918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llegro BT"/>
              </a:rPr>
              <a:t>Historical Hazelnut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1" r="11918"/>
          <a:stretch/>
        </p:blipFill>
        <p:spPr bwMode="auto">
          <a:xfrm>
            <a:off x="-220133" y="0"/>
            <a:ext cx="9364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Picture 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109</Words>
  <Application>Microsoft Office PowerPoint</Application>
  <PresentationFormat>On-screen Show (4:3)</PresentationFormat>
  <Paragraphs>66</Paragraphs>
  <Slides>40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Alba Super</vt:lpstr>
      <vt:lpstr>AlgerianBasD</vt:lpstr>
      <vt:lpstr>Allegro BT</vt:lpstr>
      <vt:lpstr>Anatomy Fill</vt:lpstr>
      <vt:lpstr>Arial</vt:lpstr>
      <vt:lpstr>Balloon XBd BT</vt:lpstr>
      <vt:lpstr>Calibri</vt:lpstr>
      <vt:lpstr>Wingdings</vt:lpstr>
      <vt:lpstr>Office Theme</vt:lpstr>
      <vt:lpstr>1_Office Theme</vt:lpstr>
      <vt:lpstr>Worksheet</vt:lpstr>
      <vt:lpstr>   </vt:lpstr>
      <vt:lpstr>PowerPoint Presentation</vt:lpstr>
      <vt:lpstr>PowerPoint Presentation</vt:lpstr>
      <vt:lpstr>PowerPoint Presentation</vt:lpstr>
      <vt:lpstr>PowerPoint Presentation</vt:lpstr>
      <vt:lpstr>Dorris Ranch Orchard</vt:lpstr>
      <vt:lpstr>PowerPoint Presentation</vt:lpstr>
      <vt:lpstr>Historical Hazelnut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Hazelnut Industry Organizations Hazelnut Marketing Board</vt:lpstr>
      <vt:lpstr>PowerPoint Presentation</vt:lpstr>
      <vt:lpstr>PowerPoint Presentation</vt:lpstr>
      <vt:lpstr> </vt:lpstr>
      <vt:lpstr>Hazelnut Industry Organizations Oregon Hazelnut Commission</vt:lpstr>
      <vt:lpstr>Oregon Hazelnut Commission</vt:lpstr>
      <vt:lpstr>PowerPoint Presentation</vt:lpstr>
      <vt:lpstr>Hazelnut Industry Organizations Nut Growers Society of Oregon, Washington &amp; British Columbia</vt:lpstr>
      <vt:lpstr>Hazelnut Industry Organizations Associated Oregon Hazelnut Industries</vt:lpstr>
      <vt:lpstr>PowerPoint Presentation</vt:lpstr>
      <vt:lpstr>PowerPoint Presentation</vt:lpstr>
      <vt:lpstr>     2011-1015 Average          Crop Disposition </vt:lpstr>
      <vt:lpstr>Cracked Inshell – China Market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Schmaedick, Melissa - AMS</cp:lastModifiedBy>
  <cp:revision>137</cp:revision>
  <dcterms:created xsi:type="dcterms:W3CDTF">2009-10-15T19:46:50Z</dcterms:created>
  <dcterms:modified xsi:type="dcterms:W3CDTF">2016-10-24T03:15:41Z</dcterms:modified>
</cp:coreProperties>
</file>