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7" r:id="rId3"/>
  </p:sldMasterIdLst>
  <p:notesMasterIdLst>
    <p:notesMasterId r:id="rId23"/>
  </p:notesMasterIdLst>
  <p:sldIdLst>
    <p:sldId id="260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E3236"/>
    <a:srgbClr val="235857"/>
    <a:srgbClr val="D8CD98"/>
    <a:srgbClr val="3F9B9B"/>
    <a:srgbClr val="821F21"/>
    <a:srgbClr val="D4D688"/>
    <a:srgbClr val="CDD860"/>
    <a:srgbClr val="73791C"/>
    <a:srgbClr val="2A5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F8D33-0EA1-4974-B4EC-8F833E0E47E2}" type="datetimeFigureOut">
              <a:rPr lang="en-US" smtClean="0"/>
              <a:t>9/3/2014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2CF1F-BD92-4CCC-A85D-F124CC26E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0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2CF1F-BD92-4CCC-A85D-F124CC26EE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3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817336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48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4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96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1447800"/>
            <a:ext cx="8382000" cy="4572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spcBef>
                <a:spcPts val="1800"/>
              </a:spcBef>
              <a:defRPr/>
            </a:lvl2pPr>
            <a:lvl3pPr marL="82296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09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4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96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1447800"/>
            <a:ext cx="4267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53000" y="1447800"/>
            <a:ext cx="3810000" cy="457200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92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4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96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3505200"/>
            <a:ext cx="8382000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000" y="1447800"/>
            <a:ext cx="8382000" cy="182880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4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96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1447800"/>
            <a:ext cx="4267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53000" y="1447800"/>
            <a:ext cx="3810000" cy="274320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953000" y="4343400"/>
            <a:ext cx="3810000" cy="1676400"/>
          </a:xfrm>
          <a:solidFill>
            <a:schemeClr val="accent5"/>
          </a:solidFill>
          <a:ln w="2857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3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4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96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000" y="1447800"/>
            <a:ext cx="8382000" cy="457200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9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4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96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381000" y="1447800"/>
            <a:ext cx="8382000" cy="4572000"/>
          </a:xfrm>
          <a:ln w="28575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5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4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96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0" y="1447800"/>
            <a:ext cx="4191000" cy="4572000"/>
          </a:xfrm>
          <a:ln w="28575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4800" y="1447800"/>
            <a:ext cx="40386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1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://dx.doi.org/10.9752/MS141.03-2014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://dx.doi.org/10.9752/MS141.03-2014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 bwMode="auto">
          <a:xfrm>
            <a:off x="0" y="762000"/>
            <a:ext cx="4495800" cy="1989746"/>
          </a:xfrm>
          <a:prstGeom prst="rect">
            <a:avLst/>
          </a:prstGeom>
          <a:blipFill dpi="0" rotWithShape="0">
            <a:blip r:embed="rId3">
              <a:alphaModFix amt="68000"/>
            </a:blip>
            <a:srcRect/>
            <a:stretch>
              <a:fillRect t="-1" b="-85636"/>
            </a:stretch>
          </a:blip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4" name="Rectangle 23"/>
          <p:cNvSpPr/>
          <p:nvPr userDrawn="1"/>
        </p:nvSpPr>
        <p:spPr bwMode="auto">
          <a:xfrm rot="10800000" flipV="1">
            <a:off x="0" y="2754385"/>
            <a:ext cx="2640650" cy="2046215"/>
          </a:xfrm>
          <a:prstGeom prst="rect">
            <a:avLst/>
          </a:prstGeom>
          <a:blipFill dpi="0" rotWithShape="0">
            <a:blip r:embed="rId4">
              <a:alphaModFix amt="68000"/>
            </a:blip>
            <a:srcRect/>
            <a:stretch>
              <a:fillRect l="-2754" t="-128734" r="-70385" b="-61184"/>
            </a:stretch>
          </a:blip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0" y="4802736"/>
            <a:ext cx="4495800" cy="2055263"/>
          </a:xfrm>
          <a:prstGeom prst="rect">
            <a:avLst/>
          </a:prstGeom>
          <a:blipFill dpi="0" rotWithShape="0">
            <a:blip r:embed="rId5">
              <a:alphaModFix amt="68000"/>
            </a:blip>
            <a:srcRect/>
            <a:stretch>
              <a:fillRect t="-7518" b="-228070"/>
            </a:stretch>
          </a:blip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572000" y="762000"/>
            <a:ext cx="4572000" cy="6096000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3599715" cy="640080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76200" y="914400"/>
            <a:ext cx="2743200" cy="2743200"/>
            <a:chOff x="457200" y="990600"/>
            <a:chExt cx="2953512" cy="2953512"/>
          </a:xfrm>
        </p:grpSpPr>
        <p:sp>
          <p:nvSpPr>
            <p:cNvPr id="2" name="Oval 1"/>
            <p:cNvSpPr/>
            <p:nvPr userDrawn="1"/>
          </p:nvSpPr>
          <p:spPr bwMode="auto">
            <a:xfrm>
              <a:off x="457200" y="990600"/>
              <a:ext cx="2953512" cy="2953512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>
              <a:outerShdw blurRad="381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22860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3" name="Rectangle 2"/>
            <p:cNvSpPr/>
            <p:nvPr userDrawn="1"/>
          </p:nvSpPr>
          <p:spPr>
            <a:xfrm>
              <a:off x="524256" y="1969784"/>
              <a:ext cx="2819400" cy="995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4000" b="0" i="0" u="none" strike="noStrike" kern="1200" baseline="30000" dirty="0" smtClean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FOOD VALUE CHAINS:</a:t>
              </a:r>
            </a:p>
          </p:txBody>
        </p:sp>
      </p:grpSp>
      <p:sp>
        <p:nvSpPr>
          <p:cNvPr id="7" name="Rectangle 6"/>
          <p:cNvSpPr/>
          <p:nvPr userDrawn="1"/>
        </p:nvSpPr>
        <p:spPr>
          <a:xfrm>
            <a:off x="4648200" y="1365647"/>
            <a:ext cx="4800600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smtClean="0">
                <a:solidFill>
                  <a:schemeClr val="accent4"/>
                </a:solidFill>
                <a:latin typeface="+mn-lt"/>
              </a:rPr>
              <a:t>Based on the 2014 Report by: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Adam Diamond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	American University 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/>
            </a:r>
            <a:br>
              <a:rPr lang="en-US" sz="1600" i="0" dirty="0" smtClean="0">
                <a:solidFill>
                  <a:schemeClr val="accent1"/>
                </a:solidFill>
                <a:latin typeface="+mn-lt"/>
              </a:rPr>
            </a:b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Debra Tropp and James Barham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	USDA Agricultural Marketing Service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/>
            </a:r>
            <a:br>
              <a:rPr lang="en-US" sz="1600" i="0" dirty="0" smtClean="0">
                <a:solidFill>
                  <a:schemeClr val="accent1"/>
                </a:solidFill>
                <a:latin typeface="+mn-lt"/>
              </a:rPr>
            </a:b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Michelle </a:t>
            </a:r>
            <a:r>
              <a:rPr lang="en-US" sz="1600" i="0" dirty="0" err="1" smtClean="0">
                <a:solidFill>
                  <a:schemeClr val="accent1"/>
                </a:solidFill>
                <a:latin typeface="+mn-lt"/>
              </a:rPr>
              <a:t>Frain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 Muldoon and </a:t>
            </a:r>
            <a:r>
              <a:rPr lang="en-US" sz="1600" i="0" dirty="0" err="1" smtClean="0">
                <a:solidFill>
                  <a:schemeClr val="accent1"/>
                </a:solidFill>
                <a:latin typeface="+mn-lt"/>
              </a:rPr>
              <a:t>Stacia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600" i="0" dirty="0" err="1" smtClean="0">
                <a:solidFill>
                  <a:schemeClr val="accent1"/>
                </a:solidFill>
                <a:latin typeface="+mn-lt"/>
              </a:rPr>
              <a:t>Kiraly</a:t>
            </a:r>
            <a:endParaRPr lang="en-US" sz="1600" i="0" dirty="0" smtClean="0">
              <a:solidFill>
                <a:schemeClr val="accent1"/>
              </a:solidFill>
              <a:latin typeface="+mn-lt"/>
            </a:endParaRP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	Wallace Center at </a:t>
            </a:r>
            <a:br>
              <a:rPr lang="en-US" sz="1600" i="0" dirty="0" smtClean="0">
                <a:solidFill>
                  <a:schemeClr val="accent1"/>
                </a:solidFill>
                <a:latin typeface="+mn-lt"/>
              </a:rPr>
            </a:b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	</a:t>
            </a:r>
            <a:r>
              <a:rPr lang="en-US" sz="1600" i="0" dirty="0" err="1" smtClean="0">
                <a:solidFill>
                  <a:schemeClr val="accent1"/>
                </a:solidFill>
                <a:latin typeface="+mn-lt"/>
              </a:rPr>
              <a:t>Winrock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 International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/>
            </a:r>
            <a:br>
              <a:rPr lang="en-US" sz="1600" i="0" dirty="0" smtClean="0">
                <a:solidFill>
                  <a:schemeClr val="accent1"/>
                </a:solidFill>
                <a:latin typeface="+mn-lt"/>
              </a:rPr>
            </a:b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Patty Cantrell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	Regional Food Solutions, LLC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4648200" y="5480447"/>
            <a:ext cx="4267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US" sz="1800" b="1" i="0" dirty="0" smtClean="0">
                <a:solidFill>
                  <a:schemeClr val="accent4"/>
                </a:solidFill>
                <a:latin typeface="+mn-lt"/>
              </a:rPr>
              <a:t>2014 Report available at:  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  <a:hlinkClick r:id="rId7"/>
              </a:rPr>
              <a:t>http://dx.doi.org/10.9752/MS141.03-2014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 </a:t>
            </a:r>
          </a:p>
        </p:txBody>
      </p:sp>
      <p:sp>
        <p:nvSpPr>
          <p:cNvPr id="28" name="Rectangle 27"/>
          <p:cNvSpPr/>
          <p:nvPr userDrawn="1"/>
        </p:nvSpPr>
        <p:spPr bwMode="auto">
          <a:xfrm rot="10800000" flipV="1">
            <a:off x="2438397" y="2743200"/>
            <a:ext cx="2065236" cy="2059536"/>
          </a:xfrm>
          <a:prstGeom prst="rect">
            <a:avLst/>
          </a:prstGeom>
          <a:blipFill dpi="0" rotWithShape="0">
            <a:blip r:embed="rId4">
              <a:alphaModFix amt="68000"/>
            </a:blip>
            <a:srcRect/>
            <a:stretch>
              <a:fillRect l="-3519" t="-127901" r="-117859" b="-60141"/>
            </a:stretch>
          </a:blip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04800" y="2667000"/>
            <a:ext cx="4572000" cy="3657600"/>
            <a:chOff x="4876800" y="1828800"/>
            <a:chExt cx="4572000" cy="3657600"/>
          </a:xfrm>
        </p:grpSpPr>
        <p:sp>
          <p:nvSpPr>
            <p:cNvPr id="15" name="Oval 14"/>
            <p:cNvSpPr>
              <a:spLocks noChangeAspect="1"/>
            </p:cNvSpPr>
            <p:nvPr userDrawn="1"/>
          </p:nvSpPr>
          <p:spPr bwMode="auto">
            <a:xfrm>
              <a:off x="5334000" y="1828800"/>
              <a:ext cx="3657600" cy="36576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>
              <a:outerShdw blurRad="381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22860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4876800" y="2995881"/>
              <a:ext cx="4572000" cy="13234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rtl="0"/>
              <a:r>
                <a:rPr lang="en-US" sz="4000" b="0" i="0" u="none" strike="noStrike" kern="1200" baseline="30000" dirty="0" smtClean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Creating Shared </a:t>
              </a:r>
              <a:br>
                <a:rPr lang="en-US" sz="4000" b="0" i="0" u="none" strike="noStrike" kern="1200" baseline="30000" dirty="0" smtClean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</a:br>
              <a:r>
                <a:rPr lang="en-US" sz="4000" b="0" i="0" u="none" strike="noStrike" kern="1200" baseline="30000" dirty="0" smtClean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Value To Enhance Marketing Success</a:t>
              </a:r>
            </a:p>
          </p:txBody>
        </p:sp>
      </p:grpSp>
      <p:sp>
        <p:nvSpPr>
          <p:cNvPr id="27" name="Rectangle 26"/>
          <p:cNvSpPr/>
          <p:nvPr userDrawn="1"/>
        </p:nvSpPr>
        <p:spPr bwMode="auto">
          <a:xfrm>
            <a:off x="4480560" y="762000"/>
            <a:ext cx="91440" cy="609600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10751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751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751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751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751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457" algn="ctr" defTabSz="410751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915" algn="ctr" defTabSz="410751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372" algn="ctr" defTabSz="410751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829" algn="ctr" defTabSz="410751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410751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60729" algn="l" defTabSz="410751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321457" algn="l" defTabSz="410751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482186" algn="l" defTabSz="410751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642915" algn="l" defTabSz="410751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964372" algn="l" defTabSz="410751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285829" algn="l" defTabSz="410751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1607287" algn="l" defTabSz="410751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1928744" algn="l" defTabSz="410751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76200" y="762000"/>
            <a:ext cx="4572000" cy="6096000"/>
            <a:chOff x="-76200" y="771786"/>
            <a:chExt cx="4572000" cy="6086215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42256" r="12893" b="27981"/>
            <a:stretch/>
          </p:blipFill>
          <p:spPr>
            <a:xfrm>
              <a:off x="-76200" y="2819400"/>
              <a:ext cx="4572000" cy="20413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" t="13819" r="2447" b="56127"/>
            <a:stretch/>
          </p:blipFill>
          <p:spPr>
            <a:xfrm>
              <a:off x="-9088" y="4780327"/>
              <a:ext cx="4504888" cy="207767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3" t="1600" r="184" b="48952"/>
            <a:stretch/>
          </p:blipFill>
          <p:spPr>
            <a:xfrm>
              <a:off x="0" y="771786"/>
              <a:ext cx="4495800" cy="2047613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 userDrawn="1"/>
        </p:nvSpPr>
        <p:spPr bwMode="auto">
          <a:xfrm>
            <a:off x="3733800" y="762000"/>
            <a:ext cx="5410200" cy="6096000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3657600" y="761301"/>
            <a:ext cx="5486400" cy="2058099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886200" y="838200"/>
            <a:ext cx="5181600" cy="20574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0" kern="1200" dirty="0" smtClean="0">
                <a:solidFill>
                  <a:schemeClr val="bg1"/>
                </a:solidFill>
                <a:effectLst/>
                <a:latin typeface="ITC Avant Garde Gothic" panose="020B0602020202020204" pitchFamily="34" charset="0"/>
                <a:ea typeface="+mn-ea"/>
                <a:cs typeface="+mn-cs"/>
              </a:rPr>
              <a:t>Food Value</a:t>
            </a:r>
            <a:r>
              <a:rPr lang="en-US" sz="3200" b="0" kern="1200" baseline="0" dirty="0" smtClean="0">
                <a:solidFill>
                  <a:schemeClr val="bg1"/>
                </a:solidFill>
                <a:effectLst/>
                <a:latin typeface="ITC Avant Garde Gothic" panose="020B0602020202020204" pitchFamily="34" charset="0"/>
                <a:ea typeface="+mn-ea"/>
                <a:cs typeface="+mn-cs"/>
              </a:rPr>
              <a:t> Chains:</a:t>
            </a:r>
            <a:br>
              <a:rPr lang="en-US" sz="3200" b="0" kern="1200" baseline="0" dirty="0" smtClean="0">
                <a:solidFill>
                  <a:schemeClr val="bg1"/>
                </a:solidFill>
                <a:effectLst/>
                <a:latin typeface="ITC Avant Garde Gothic" panose="020B0602020202020204" pitchFamily="34" charset="0"/>
                <a:ea typeface="+mn-ea"/>
                <a:cs typeface="+mn-cs"/>
              </a:rPr>
            </a:br>
            <a:r>
              <a:rPr lang="en-US" sz="1000" b="0" kern="1200" baseline="0" dirty="0" smtClean="0">
                <a:solidFill>
                  <a:schemeClr val="bg1"/>
                </a:solidFill>
                <a:effectLst/>
                <a:latin typeface="ITC Avant Garde Gothic" panose="020B0602020202020204" pitchFamily="34" charset="0"/>
                <a:ea typeface="+mn-ea"/>
                <a:cs typeface="+mn-cs"/>
              </a:rPr>
              <a:t/>
            </a:r>
            <a:br>
              <a:rPr lang="en-US" sz="1000" b="0" kern="1200" baseline="0" dirty="0" smtClean="0">
                <a:solidFill>
                  <a:schemeClr val="bg1"/>
                </a:solidFill>
                <a:effectLst/>
                <a:latin typeface="ITC Avant Garde Gothic" panose="020B0602020202020204" pitchFamily="34" charset="0"/>
                <a:ea typeface="+mn-ea"/>
                <a:cs typeface="+mn-cs"/>
              </a:rPr>
            </a:br>
            <a:r>
              <a:rPr lang="en-US" sz="2800" b="0" kern="1200" baseline="0" dirty="0" smtClean="0">
                <a:solidFill>
                  <a:schemeClr val="bg1"/>
                </a:solidFill>
                <a:effectLst/>
                <a:latin typeface="ITC Avant Garde Gothic" panose="020B0602020202020204" pitchFamily="34" charset="0"/>
                <a:ea typeface="+mn-ea"/>
                <a:cs typeface="+mn-cs"/>
              </a:rPr>
              <a:t>Creating Shared Value To Enhance Marketing Success</a:t>
            </a:r>
            <a:endParaRPr lang="en-US" sz="2600" b="0" kern="1200" dirty="0" smtClean="0">
              <a:solidFill>
                <a:schemeClr val="bg1"/>
              </a:solidFill>
              <a:effectLst/>
              <a:latin typeface="ITC Avant Garde Gothic" panose="020B0602020202020204" pitchFamily="34" charset="0"/>
              <a:ea typeface="+mn-ea"/>
              <a:cs typeface="+mn-cs"/>
            </a:endParaRPr>
          </a:p>
          <a:p>
            <a:pPr algn="ctr"/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3599715" cy="64008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962400" y="2895600"/>
            <a:ext cx="5029200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smtClean="0">
                <a:solidFill>
                  <a:schemeClr val="accent4"/>
                </a:solidFill>
                <a:latin typeface="+mn-lt"/>
              </a:rPr>
              <a:t>Based on the 2014 Report by: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Adam Diamond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	American University </a:t>
            </a:r>
          </a:p>
          <a:p>
            <a:pPr>
              <a:spcBef>
                <a:spcPts val="200"/>
              </a:spcBef>
              <a:defRPr/>
            </a:pPr>
            <a:r>
              <a:rPr lang="en-US" sz="800" i="0" dirty="0" smtClean="0">
                <a:solidFill>
                  <a:schemeClr val="accent1"/>
                </a:solidFill>
                <a:latin typeface="+mn-lt"/>
              </a:rPr>
              <a:t/>
            </a:r>
            <a:br>
              <a:rPr lang="en-US" sz="800" i="0" dirty="0" smtClean="0">
                <a:solidFill>
                  <a:schemeClr val="accent1"/>
                </a:solidFill>
                <a:latin typeface="+mn-lt"/>
              </a:rPr>
            </a:b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Debra Tropp and James Barham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	USDA Agricultural Marketing Service</a:t>
            </a:r>
          </a:p>
          <a:p>
            <a:pPr>
              <a:spcBef>
                <a:spcPts val="200"/>
              </a:spcBef>
              <a:defRPr/>
            </a:pPr>
            <a:r>
              <a:rPr lang="en-US" sz="800" i="0" dirty="0" smtClean="0">
                <a:solidFill>
                  <a:schemeClr val="accent1"/>
                </a:solidFill>
                <a:latin typeface="+mn-lt"/>
              </a:rPr>
              <a:t/>
            </a:r>
            <a:br>
              <a:rPr lang="en-US" sz="800" i="0" dirty="0" smtClean="0">
                <a:solidFill>
                  <a:schemeClr val="accent1"/>
                </a:solidFill>
                <a:latin typeface="+mn-lt"/>
              </a:rPr>
            </a:b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Michelle </a:t>
            </a:r>
            <a:r>
              <a:rPr lang="en-US" sz="1600" i="0" dirty="0" err="1" smtClean="0">
                <a:solidFill>
                  <a:schemeClr val="accent1"/>
                </a:solidFill>
                <a:latin typeface="+mn-lt"/>
              </a:rPr>
              <a:t>Frain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 Muldoon and </a:t>
            </a:r>
            <a:r>
              <a:rPr lang="en-US" sz="1600" i="0" dirty="0" err="1" smtClean="0">
                <a:solidFill>
                  <a:schemeClr val="accent1"/>
                </a:solidFill>
                <a:latin typeface="+mn-lt"/>
              </a:rPr>
              <a:t>Stacia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600" i="0" dirty="0" err="1" smtClean="0">
                <a:solidFill>
                  <a:schemeClr val="accent1"/>
                </a:solidFill>
                <a:latin typeface="+mn-lt"/>
              </a:rPr>
              <a:t>Kiraly</a:t>
            </a:r>
            <a:endParaRPr lang="en-US" sz="1600" i="0" dirty="0" smtClean="0">
              <a:solidFill>
                <a:schemeClr val="accent1"/>
              </a:solidFill>
              <a:latin typeface="+mn-lt"/>
            </a:endParaRP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	Wallace Center at </a:t>
            </a:r>
            <a:r>
              <a:rPr lang="en-US" sz="1600" i="0" dirty="0" err="1" smtClean="0">
                <a:solidFill>
                  <a:schemeClr val="accent1"/>
                </a:solidFill>
                <a:latin typeface="+mn-lt"/>
              </a:rPr>
              <a:t>Winrock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 International</a:t>
            </a:r>
          </a:p>
          <a:p>
            <a:pPr>
              <a:spcBef>
                <a:spcPts val="200"/>
              </a:spcBef>
              <a:defRPr/>
            </a:pPr>
            <a:r>
              <a:rPr lang="en-US" sz="800" i="0" dirty="0" smtClean="0">
                <a:solidFill>
                  <a:schemeClr val="accent1"/>
                </a:solidFill>
                <a:latin typeface="+mn-lt"/>
              </a:rPr>
              <a:t/>
            </a:r>
            <a:br>
              <a:rPr lang="en-US" sz="800" i="0" dirty="0" smtClean="0">
                <a:solidFill>
                  <a:schemeClr val="accent1"/>
                </a:solidFill>
                <a:latin typeface="+mn-lt"/>
              </a:rPr>
            </a:b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Patty Cantrell</a:t>
            </a:r>
          </a:p>
          <a:p>
            <a:pPr>
              <a:spcBef>
                <a:spcPts val="200"/>
              </a:spcBef>
              <a:defRPr/>
            </a:pP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	Regional Food Solutions, LLC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962400" y="6019800"/>
            <a:ext cx="4267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US" sz="1800" b="1" i="0" dirty="0" smtClean="0">
                <a:solidFill>
                  <a:schemeClr val="accent4"/>
                </a:solidFill>
                <a:latin typeface="+mn-lt"/>
              </a:rPr>
              <a:t>2014 Report available at:  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  <a:hlinkClick r:id="rId7"/>
              </a:rPr>
              <a:t>http://dx.doi.org/10.9752/MS141.03-2014</a:t>
            </a:r>
            <a:r>
              <a:rPr lang="en-US" sz="1600" i="0" dirty="0" smtClean="0">
                <a:solidFill>
                  <a:schemeClr val="accent1"/>
                </a:solidFill>
                <a:latin typeface="+mn-lt"/>
              </a:rPr>
              <a:t> </a:t>
            </a: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3657600" y="762000"/>
            <a:ext cx="91440" cy="609600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1" name="Oval 20"/>
          <p:cNvSpPr>
            <a:spLocks noChangeAspect="1"/>
          </p:cNvSpPr>
          <p:nvPr userDrawn="1"/>
        </p:nvSpPr>
        <p:spPr bwMode="auto">
          <a:xfrm>
            <a:off x="7543800" y="2514600"/>
            <a:ext cx="822960" cy="82296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 bwMode="auto">
          <a:xfrm>
            <a:off x="7924800" y="3002280"/>
            <a:ext cx="1188720" cy="1188720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440"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882"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323"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763"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60721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321440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482161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642882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964323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285763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1607205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1928645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324600"/>
            <a:ext cx="2571225" cy="4572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838198" y="1127760"/>
            <a:ext cx="7955280" cy="4572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533400" y="228600"/>
            <a:ext cx="8229600" cy="4572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 userDrawn="1"/>
        </p:nvGrpSpPr>
        <p:grpSpPr>
          <a:xfrm>
            <a:off x="152400" y="121920"/>
            <a:ext cx="1198696" cy="1280160"/>
            <a:chOff x="76200" y="121920"/>
            <a:chExt cx="1569720" cy="1676400"/>
          </a:xfrm>
          <a:effectLst/>
        </p:grpSpPr>
        <p:sp>
          <p:nvSpPr>
            <p:cNvPr id="9" name="Oval 8"/>
            <p:cNvSpPr>
              <a:spLocks noChangeAspect="1"/>
            </p:cNvSpPr>
            <p:nvPr userDrawn="1"/>
          </p:nvSpPr>
          <p:spPr bwMode="auto">
            <a:xfrm>
              <a:off x="76200" y="121920"/>
              <a:ext cx="822960" cy="82296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22860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 userDrawn="1"/>
          </p:nvSpPr>
          <p:spPr bwMode="auto">
            <a:xfrm>
              <a:off x="457200" y="609600"/>
              <a:ext cx="1188720" cy="118872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22860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</p:grp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990600" y="274638"/>
            <a:ext cx="7772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80" r:id="rId3"/>
    <p:sldLayoutId id="2147483681" r:id="rId4"/>
    <p:sldLayoutId id="2147483679" r:id="rId5"/>
    <p:sldLayoutId id="2147483682" r:id="rId6"/>
    <p:sldLayoutId id="2147483683" r:id="rId7"/>
  </p:sldLayoutIdLst>
  <p:txStyles>
    <p:titleStyle>
      <a:lvl1pPr algn="ctr" defTabSz="410709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+mj-lt"/>
          <a:ea typeface="+mj-ea"/>
          <a:cs typeface="+mj-cs"/>
          <a:sym typeface="Helvetica Light" charset="0"/>
        </a:defRPr>
      </a:lvl1pPr>
      <a:lvl2pPr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424"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849"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274"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697"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410709" rtl="0" eaLnBrk="1" fontAlgn="base" hangingPunct="1">
        <a:spcBef>
          <a:spcPts val="2953"/>
        </a:spcBef>
        <a:spcAft>
          <a:spcPct val="0"/>
        </a:spcAft>
        <a:defRPr sz="2500" b="1">
          <a:solidFill>
            <a:schemeClr val="accent4"/>
          </a:solidFill>
          <a:latin typeface="+mn-lt"/>
          <a:ea typeface="+mn-ea"/>
          <a:cs typeface="+mn-cs"/>
          <a:sym typeface="Helvetica Light" charset="0"/>
        </a:defRPr>
      </a:lvl1pPr>
      <a:lvl2pPr marL="503612" indent="-342900" algn="l" defTabSz="410709" rtl="0" eaLnBrk="1" fontAlgn="base" hangingPunct="1">
        <a:spcBef>
          <a:spcPts val="2953"/>
        </a:spcBef>
        <a:spcAft>
          <a:spcPct val="0"/>
        </a:spcAft>
        <a:buSzPct val="100000"/>
        <a:buFont typeface="Wingdings 2" panose="05020102010507070707" pitchFamily="18" charset="2"/>
        <a:buChar char="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822960" indent="-342900" algn="l" defTabSz="410709" rtl="0" eaLnBrk="1" fontAlgn="base" hangingPunct="1">
        <a:spcBef>
          <a:spcPts val="1800"/>
        </a:spcBef>
        <a:spcAft>
          <a:spcPct val="0"/>
        </a:spcAft>
        <a:buFont typeface="Wingdings 2" panose="05020102010507070707" pitchFamily="18" charset="2"/>
        <a:buChar char=""/>
        <a:defRPr sz="2500">
          <a:solidFill>
            <a:schemeClr val="accent1"/>
          </a:solidFill>
          <a:latin typeface="+mn-lt"/>
          <a:ea typeface="+mn-ea"/>
          <a:cs typeface="+mn-cs"/>
          <a:sym typeface="Helvetica Light" charset="0"/>
        </a:defRPr>
      </a:lvl3pPr>
      <a:lvl4pPr marL="1097280" indent="-342900" algn="l" defTabSz="410709" rtl="0" eaLnBrk="1" fontAlgn="base" hangingPunct="1">
        <a:spcBef>
          <a:spcPts val="1800"/>
        </a:spcBef>
        <a:spcAft>
          <a:spcPct val="0"/>
        </a:spcAft>
        <a:buSzPct val="100000"/>
        <a:buFont typeface="Wingdings 3" panose="05040102010807070707" pitchFamily="18" charset="2"/>
        <a:buChar char=""/>
        <a:defRPr sz="2500">
          <a:solidFill>
            <a:schemeClr val="accent4"/>
          </a:solidFill>
          <a:latin typeface="+mn-lt"/>
          <a:ea typeface="+mn-ea"/>
          <a:cs typeface="+mn-cs"/>
          <a:sym typeface="Helvetica Light" charset="0"/>
        </a:defRPr>
      </a:lvl4pPr>
      <a:lvl5pPr marL="1371600" indent="-342900" algn="l" defTabSz="410709" rtl="0" eaLnBrk="1" fontAlgn="base" hangingPunct="1">
        <a:spcBef>
          <a:spcPts val="1800"/>
        </a:spcBef>
        <a:spcAft>
          <a:spcPct val="0"/>
        </a:spcAft>
        <a:buFont typeface="Wingdings 2" panose="05020102010507070707" pitchFamily="18" charset="2"/>
        <a:buChar char=""/>
        <a:defRPr sz="2500">
          <a:solidFill>
            <a:schemeClr val="accent2"/>
          </a:solidFill>
          <a:latin typeface="+mn-lt"/>
          <a:ea typeface="+mn-ea"/>
          <a:cs typeface="+mn-cs"/>
          <a:sym typeface="Helvetica Light" charset="0"/>
        </a:defRPr>
      </a:lvl5pPr>
      <a:lvl6pPr marL="964274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285697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1607123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1928546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9752/MS142.11-2013" TargetMode="External"/><Relationship Id="rId3" Type="http://schemas.openxmlformats.org/officeDocument/2006/relationships/hyperlink" Target="http://dx.doi.org/10.9752/MS045.03-2012" TargetMode="External"/><Relationship Id="rId7" Type="http://schemas.openxmlformats.org/officeDocument/2006/relationships/hyperlink" Target="http://dx.doi.org/10.9752/MS145.09-2013" TargetMode="External"/><Relationship Id="rId2" Type="http://schemas.openxmlformats.org/officeDocument/2006/relationships/hyperlink" Target="http://dx.doi.org/10.9752/MS046.04-2012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x.doi.org/10.9752/TS202.06-2014" TargetMode="External"/><Relationship Id="rId5" Type="http://schemas.openxmlformats.org/officeDocument/2006/relationships/hyperlink" Target="http://www.ams.usda.gov/AMSv1.0/getfile?dDocName=STELPRDC5105706" TargetMode="External"/><Relationship Id="rId4" Type="http://schemas.openxmlformats.org/officeDocument/2006/relationships/hyperlink" Target="http://dx.doi.org/10.9752/MS141.05-201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838200" y="762000"/>
            <a:ext cx="457200" cy="381000"/>
          </a:xfrm>
          <a:prstGeom prst="rect">
            <a:avLst/>
          </a:prstGeom>
          <a:solidFill>
            <a:srgbClr val="821F2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-838200" y="1295400"/>
            <a:ext cx="457200" cy="381000"/>
          </a:xfrm>
          <a:prstGeom prst="rect">
            <a:avLst/>
          </a:prstGeom>
          <a:solidFill>
            <a:srgbClr val="3F9B9B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838200" y="2362200"/>
            <a:ext cx="457200" cy="381000"/>
          </a:xfrm>
          <a:prstGeom prst="rect">
            <a:avLst/>
          </a:prstGeom>
          <a:solidFill>
            <a:srgbClr val="D8CD98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-838200" y="228600"/>
            <a:ext cx="457200" cy="381000"/>
          </a:xfrm>
          <a:prstGeom prst="rect">
            <a:avLst/>
          </a:prstGeom>
          <a:solidFill>
            <a:srgbClr val="235857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838200" y="1828800"/>
            <a:ext cx="457200" cy="381000"/>
          </a:xfrm>
          <a:prstGeom prst="rect">
            <a:avLst/>
          </a:prstGeom>
          <a:solidFill>
            <a:srgbClr val="CE3236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838200" y="2895600"/>
            <a:ext cx="457200" cy="381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5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924800" cy="868362"/>
          </a:xfrm>
        </p:spPr>
        <p:txBody>
          <a:bodyPr/>
          <a:lstStyle/>
          <a:p>
            <a:r>
              <a:rPr lang="en-US" sz="3300" dirty="0" smtClean="0"/>
              <a:t>Producers As Strategic Collaborators</a:t>
            </a:r>
            <a:endParaRPr lang="en-US" sz="3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/>
              <a:t>Know their production and transaction costs and are able to negotiate prices based on acceptable profit margins above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those </a:t>
            </a:r>
            <a:r>
              <a:rPr lang="en-US" sz="2000" dirty="0"/>
              <a:t>costs</a:t>
            </a:r>
          </a:p>
          <a:p>
            <a:pPr lvl="1"/>
            <a:r>
              <a:rPr lang="en-US" sz="2000" dirty="0"/>
              <a:t>Perceive contracts and agreements as fair, providing equitable treatment to all partners, and including appropriate timeframes</a:t>
            </a:r>
          </a:p>
          <a:p>
            <a:pPr lvl="1"/>
            <a:r>
              <a:rPr lang="en-US" sz="2000" dirty="0"/>
              <a:t>Are able to own and control their own brand identity as far up the supply chain as they choose, including co-branding</a:t>
            </a:r>
          </a:p>
          <a:p>
            <a:pPr lvl="1"/>
            <a:r>
              <a:rPr lang="en-US" sz="2000" dirty="0"/>
              <a:t>Participate in decisions for conflict resolution, communicate concerns about performance, and alter directions within the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value </a:t>
            </a:r>
            <a:r>
              <a:rPr lang="en-US" sz="2000" dirty="0"/>
              <a:t>chain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696200" cy="868362"/>
          </a:xfrm>
        </p:spPr>
        <p:txBody>
          <a:bodyPr/>
          <a:lstStyle/>
          <a:p>
            <a:r>
              <a:rPr lang="en-US" dirty="0" smtClean="0"/>
              <a:t>Food Value Chain Schematic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pPr lvl="1"/>
            <a:r>
              <a:rPr lang="en-US" sz="2800" dirty="0"/>
              <a:t>Food value chain may look like a traditional supply chain</a:t>
            </a:r>
          </a:p>
          <a:p>
            <a:pPr lvl="1"/>
            <a:r>
              <a:rPr lang="en-US" sz="2800" dirty="0"/>
              <a:t>Shared mission and operational values support decisions </a:t>
            </a:r>
            <a:r>
              <a:rPr lang="en-US" sz="2800" dirty="0" smtClean="0"/>
              <a:t>and </a:t>
            </a:r>
            <a:r>
              <a:rPr lang="en-US" sz="2800" dirty="0"/>
              <a:t>processes</a:t>
            </a:r>
          </a:p>
          <a:p>
            <a:pPr lvl="1"/>
            <a:r>
              <a:rPr lang="en-US" sz="2800" dirty="0"/>
              <a:t>External factors affect the food value chain</a:t>
            </a:r>
          </a:p>
          <a:p>
            <a:pPr lvl="2"/>
            <a:r>
              <a:rPr lang="en-US" sz="2800" dirty="0"/>
              <a:t>Finance</a:t>
            </a:r>
          </a:p>
          <a:p>
            <a:pPr lvl="2"/>
            <a:r>
              <a:rPr lang="en-US" sz="2800" dirty="0"/>
              <a:t>Service providers/facilitators</a:t>
            </a:r>
          </a:p>
          <a:p>
            <a:pPr lvl="2"/>
            <a:r>
              <a:rPr lang="en-US" sz="2800" dirty="0"/>
              <a:t>Policy environment</a:t>
            </a:r>
          </a:p>
          <a:p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62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Values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lvl="1"/>
            <a:r>
              <a:rPr lang="en-US" sz="2000" dirty="0"/>
              <a:t>Social or environmental mission values incorporated into traditional scope of product differentiation strategies, e.g.,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Supporting the local economy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Preserving farmland and sector viability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Providing humane treatment and animal welfare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Expanding community access to fresh food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Demonstrating environmental stewardship</a:t>
            </a:r>
          </a:p>
          <a:p>
            <a:pPr lvl="1"/>
            <a:r>
              <a:rPr lang="en-US" sz="2000" dirty="0"/>
              <a:t>Operational values established to guide interactions with each other and create foundation for business practices, e.g.,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Accountability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Long-term commitment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Open and ongoing communication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Transparency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8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Examples of Benefits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/>
              <a:t>Economic benefit through strategic collaboration</a:t>
            </a:r>
          </a:p>
          <a:p>
            <a:pPr lvl="2">
              <a:spcAft>
                <a:spcPts val="1200"/>
              </a:spcAft>
            </a:pPr>
            <a:r>
              <a:rPr lang="en-US" sz="2000" dirty="0"/>
              <a:t>Case Study: </a:t>
            </a:r>
            <a:r>
              <a:rPr lang="en-US" sz="2000" dirty="0" err="1"/>
              <a:t>Intervale</a:t>
            </a:r>
            <a:r>
              <a:rPr lang="en-US" sz="2000" dirty="0"/>
              <a:t> Food Hub</a:t>
            </a:r>
          </a:p>
          <a:p>
            <a:pPr lvl="1"/>
            <a:r>
              <a:rPr lang="en-US" sz="2000" dirty="0"/>
              <a:t>Market expansion and food recovery</a:t>
            </a:r>
          </a:p>
          <a:p>
            <a:pPr lvl="2">
              <a:spcAft>
                <a:spcPts val="1200"/>
              </a:spcAft>
            </a:pPr>
            <a:r>
              <a:rPr lang="en-US" sz="2000" dirty="0"/>
              <a:t>Case Study: D.C. Central Kitchen</a:t>
            </a:r>
          </a:p>
          <a:p>
            <a:pPr lvl="1"/>
            <a:r>
              <a:rPr lang="en-US" sz="2000" dirty="0"/>
              <a:t>Market intelligence and customer loyalty</a:t>
            </a:r>
          </a:p>
          <a:p>
            <a:pPr lvl="2">
              <a:spcAft>
                <a:spcPts val="1200"/>
              </a:spcAft>
            </a:pPr>
            <a:r>
              <a:rPr lang="en-US" sz="2000" dirty="0"/>
              <a:t>Case Study: Country Natural Beef</a:t>
            </a:r>
          </a:p>
          <a:p>
            <a:pPr lvl="1"/>
            <a:r>
              <a:rPr lang="en-US" sz="2000" dirty="0"/>
              <a:t>Community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347068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Economic Benefit through Strategic Collaboration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04800" y="1524000"/>
            <a:ext cx="4267200" cy="4572000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Coordinated marketing and distribution activities maximize product value through strategic responsiveness to market demands</a:t>
            </a:r>
          </a:p>
          <a:p>
            <a:pPr lvl="1"/>
            <a:r>
              <a:rPr lang="en-US" sz="2000" dirty="0"/>
              <a:t>Shorter supply chains lead to transportation cost savings</a:t>
            </a:r>
          </a:p>
          <a:p>
            <a:pPr lvl="1"/>
            <a:r>
              <a:rPr lang="en-US" sz="2000" dirty="0"/>
              <a:t>Significant portion of economic benefit of food value chain accrues directly to producers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953000" y="1447800"/>
            <a:ext cx="3810000" cy="45720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u="sng" dirty="0" smtClean="0"/>
              <a:t>Case </a:t>
            </a:r>
            <a:r>
              <a:rPr lang="en-US" u="sng" dirty="0"/>
              <a:t>Study: </a:t>
            </a:r>
            <a:r>
              <a:rPr lang="en-US" i="1" u="sng" dirty="0" err="1"/>
              <a:t>Intervale</a:t>
            </a:r>
            <a:r>
              <a:rPr lang="en-US" i="1" u="sng" dirty="0"/>
              <a:t> Food Hub</a:t>
            </a:r>
            <a:endParaRPr lang="en-US" u="sng" dirty="0"/>
          </a:p>
          <a:p>
            <a:pPr lvl="1"/>
            <a:r>
              <a:rPr lang="en-US" dirty="0" err="1"/>
              <a:t>Intervale</a:t>
            </a:r>
            <a:r>
              <a:rPr lang="en-US" dirty="0"/>
              <a:t> works with producers to set prices based on production costs and market demand</a:t>
            </a:r>
          </a:p>
          <a:p>
            <a:pPr lvl="1"/>
            <a:r>
              <a:rPr lang="en-US" dirty="0"/>
              <a:t>Producers net 85 percent of the revenue obtained from sales to wholesalers through the food hub</a:t>
            </a:r>
          </a:p>
          <a:p>
            <a:pPr lvl="1"/>
            <a:r>
              <a:rPr lang="en-US" dirty="0"/>
              <a:t>Compares to U.S. average </a:t>
            </a:r>
            <a:r>
              <a:rPr lang="en-US" dirty="0" err="1"/>
              <a:t>farmgate</a:t>
            </a:r>
            <a:r>
              <a:rPr lang="en-US" dirty="0"/>
              <a:t>-to-retail price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ratio </a:t>
            </a:r>
            <a:r>
              <a:rPr lang="en-US" dirty="0"/>
              <a:t>of less than 15 percent in 2011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96200" cy="868362"/>
          </a:xfrm>
        </p:spPr>
        <p:txBody>
          <a:bodyPr/>
          <a:lstStyle/>
          <a:p>
            <a:r>
              <a:rPr lang="en-US" sz="3200" dirty="0"/>
              <a:t>Market Expansion and Food Recovery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/>
              <a:t>Aggregation and distribution allows small and medium-sized producers to access commercial and institutional markets otherwise unavailable</a:t>
            </a:r>
          </a:p>
          <a:p>
            <a:pPr lvl="1"/>
            <a:r>
              <a:rPr lang="en-US" sz="2000" dirty="0"/>
              <a:t>As a result, a wider range and volume of product than possible through their existing marketing channels can be reached.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800600" y="1447800"/>
            <a:ext cx="4114800" cy="5105400"/>
          </a:xfrm>
        </p:spPr>
        <p:txBody>
          <a:bodyPr>
            <a:noAutofit/>
          </a:bodyPr>
          <a:lstStyle/>
          <a:p>
            <a:pPr lvl="0"/>
            <a:r>
              <a:rPr lang="en-US" u="sng" dirty="0"/>
              <a:t>Case Study: </a:t>
            </a:r>
            <a:r>
              <a:rPr lang="en-US" i="1" u="sng" dirty="0"/>
              <a:t>D.C. Central Kitchen</a:t>
            </a:r>
            <a:endParaRPr lang="en-US" u="sng" dirty="0"/>
          </a:p>
          <a:p>
            <a:pPr lvl="1">
              <a:spcBef>
                <a:spcPts val="1800"/>
              </a:spcBef>
            </a:pPr>
            <a:r>
              <a:rPr lang="en-US" dirty="0"/>
              <a:t>Purchases and processes lower-priced “seconds” for DC Public Schools System and municipal social service agencies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Processed products are indistinguishable from top grade fruits and vegetables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Farmers sell product that lack commercial outlets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Buyers access lower-priced, high-quality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1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Market Intelligence 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Customer </a:t>
            </a:r>
            <a:r>
              <a:rPr lang="en-US" sz="3200" dirty="0"/>
              <a:t>Loyalty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en-US" sz="2200" dirty="0"/>
              <a:t>Customer feedback and market intelligence are gathered at point of sale and shared among value chain partners</a:t>
            </a:r>
          </a:p>
          <a:p>
            <a:pPr lvl="1"/>
            <a:r>
              <a:rPr lang="en-US" sz="2200" dirty="0"/>
              <a:t>Suppliers gain advantage in responding more quickly to customer needs and buyer requirements</a:t>
            </a:r>
          </a:p>
          <a:p>
            <a:pPr lvl="1"/>
            <a:r>
              <a:rPr lang="en-US" sz="2200" dirty="0"/>
              <a:t>Consumers directly access producers, building loyalty and giving insight into preferences</a:t>
            </a:r>
          </a:p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800600" y="1447800"/>
            <a:ext cx="4114800" cy="4876800"/>
          </a:xfrm>
        </p:spPr>
        <p:txBody>
          <a:bodyPr>
            <a:noAutofit/>
          </a:bodyPr>
          <a:lstStyle/>
          <a:p>
            <a:pPr lvl="0"/>
            <a:r>
              <a:rPr lang="en-US" u="sng" dirty="0"/>
              <a:t>Case Study: </a:t>
            </a:r>
            <a:r>
              <a:rPr lang="en-US" i="1" u="sng" dirty="0"/>
              <a:t>Country Natural Beef</a:t>
            </a:r>
            <a:endParaRPr lang="en-US" u="sng" dirty="0"/>
          </a:p>
          <a:p>
            <a:pPr lvl="1">
              <a:spcBef>
                <a:spcPts val="1800"/>
              </a:spcBef>
            </a:pPr>
            <a:r>
              <a:rPr lang="en-US" dirty="0"/>
              <a:t>Member ranchers spend two weeks a year at retail outlets, talking with customers about products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Rancher’s identity and connection to the product is preserved all throughout the value chain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Ranchers receive direct feedback from consumers about their product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848600" cy="868362"/>
          </a:xfrm>
        </p:spPr>
        <p:txBody>
          <a:bodyPr/>
          <a:lstStyle/>
          <a:p>
            <a:r>
              <a:rPr lang="en-US" sz="3600" dirty="0"/>
              <a:t>Community Development Benefits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/>
              <a:t>Farmers who receive a greater share of consumer expenditures have more discretionary income to spend on local goods and services</a:t>
            </a:r>
          </a:p>
          <a:p>
            <a:pPr lvl="1"/>
            <a:r>
              <a:rPr lang="en-US" sz="2000" dirty="0"/>
              <a:t>American Independent Business Alliance literature review</a:t>
            </a:r>
            <a:r>
              <a:rPr lang="en-US" sz="2000" baseline="30000" dirty="0"/>
              <a:t>3</a:t>
            </a:r>
            <a:r>
              <a:rPr lang="en-US" sz="2000" dirty="0"/>
              <a:t> found spending at independent retailers generates 3.7 times more direct local benefit than spending at national chains</a:t>
            </a:r>
          </a:p>
          <a:p>
            <a:pPr lvl="1"/>
            <a:r>
              <a:rPr lang="en-US" sz="2000" dirty="0"/>
              <a:t>Local food value chains can tell the story of both suppliers and the community, increasing loyalty and brand recognition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48768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3. Ten New Studies of the “Local Economic Premium,” American Independent Business Alliance, October 2012. Web. &lt;http://www.amiba.net/resources/studies-recommended-reading/local-premium&gt;.</a:t>
            </a:r>
          </a:p>
        </p:txBody>
      </p:sp>
    </p:spTree>
    <p:extLst>
      <p:ext uri="{BB962C8B-B14F-4D97-AF65-F5344CB8AC3E}">
        <p14:creationId xmlns:p14="http://schemas.microsoft.com/office/powerpoint/2010/main" val="39149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/>
              <a:t>Food value chain is a strategic business model engaging all participants in the supply chain in mission and operational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shared </a:t>
            </a:r>
            <a:r>
              <a:rPr lang="en-US" sz="2000" dirty="0"/>
              <a:t>values</a:t>
            </a:r>
          </a:p>
          <a:p>
            <a:pPr lvl="1"/>
            <a:r>
              <a:rPr lang="en-US" sz="2000" dirty="0"/>
              <a:t>Value chains explicitly acknowledge that more equitable partnerships—in which all involved parties share in risk and financial gains—are good for business and produce positive social and environmental benefits</a:t>
            </a:r>
          </a:p>
          <a:p>
            <a:pPr lvl="1"/>
            <a:r>
              <a:rPr lang="en-US" sz="2000" dirty="0"/>
              <a:t>Food value chains address the competitive need for responsiveness to and knowledge of the target customer</a:t>
            </a:r>
          </a:p>
          <a:p>
            <a:pPr lvl="1"/>
            <a:r>
              <a:rPr lang="en-US" sz="2000" dirty="0"/>
              <a:t>Communicating shared values to customers differentiates products, expand market share, and builds loyalty</a:t>
            </a:r>
          </a:p>
        </p:txBody>
      </p:sp>
    </p:spTree>
    <p:extLst>
      <p:ext uri="{BB962C8B-B14F-4D97-AF65-F5344CB8AC3E}">
        <p14:creationId xmlns:p14="http://schemas.microsoft.com/office/powerpoint/2010/main" val="21969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47800"/>
            <a:ext cx="8610600" cy="48768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400" i="1" dirty="0"/>
              <a:t>Regional Food Hub Resource Guide</a:t>
            </a:r>
            <a:r>
              <a:rPr lang="en-US" sz="1400" dirty="0"/>
              <a:t>.  (Report.  Also available in </a:t>
            </a:r>
            <a:r>
              <a:rPr lang="en-US" sz="1400" dirty="0" smtClean="0"/>
              <a:t>Spanish)</a:t>
            </a:r>
          </a:p>
          <a:p>
            <a:pPr lvl="1">
              <a:spcBef>
                <a:spcPts val="0"/>
              </a:spcBef>
            </a:pPr>
            <a:r>
              <a:rPr lang="en-US" sz="1400" u="sng" dirty="0" smtClean="0">
                <a:hlinkClick r:id="rId2"/>
              </a:rPr>
              <a:t>http</a:t>
            </a:r>
            <a:r>
              <a:rPr lang="en-US" sz="1400" u="sng" dirty="0">
                <a:hlinkClick r:id="rId2"/>
              </a:rPr>
              <a:t>://dx.doi.org/10.9752/MS046.04-2012</a:t>
            </a:r>
            <a:r>
              <a:rPr lang="en-US" sz="1400" dirty="0"/>
              <a:t> </a:t>
            </a:r>
          </a:p>
          <a:p>
            <a:pPr lvl="0">
              <a:spcBef>
                <a:spcPts val="1400"/>
              </a:spcBef>
            </a:pPr>
            <a:r>
              <a:rPr lang="en-US" sz="1400" i="1" dirty="0"/>
              <a:t>Moving Food Along the Value Chain: Innovations in Regional Food Distribution.</a:t>
            </a:r>
            <a:r>
              <a:rPr lang="en-US" sz="1400" dirty="0"/>
              <a:t>  (Report.  Also available in Spanish)</a:t>
            </a:r>
          </a:p>
          <a:p>
            <a:pPr lvl="1">
              <a:spcBef>
                <a:spcPts val="0"/>
              </a:spcBef>
            </a:pPr>
            <a:r>
              <a:rPr lang="en-US" sz="1400" u="sng" dirty="0">
                <a:hlinkClick r:id="rId3"/>
              </a:rPr>
              <a:t>http://dx.doi.org/10.9752/MS045.03-2012</a:t>
            </a:r>
            <a:r>
              <a:rPr lang="en-US" sz="1400" u="sng" dirty="0"/>
              <a:t> </a:t>
            </a:r>
            <a:endParaRPr lang="en-US" sz="1400" dirty="0"/>
          </a:p>
          <a:p>
            <a:pPr lvl="0">
              <a:spcBef>
                <a:spcPts val="1400"/>
              </a:spcBef>
            </a:pPr>
            <a:r>
              <a:rPr lang="en-US" sz="1400" i="1" dirty="0" smtClean="0"/>
              <a:t>Food </a:t>
            </a:r>
            <a:r>
              <a:rPr lang="en-US" sz="1400" i="1" dirty="0"/>
              <a:t>Value Chains: Creating Shared Value To Enhance Marketing Success. </a:t>
            </a:r>
            <a:r>
              <a:rPr lang="en-US" sz="1400" dirty="0"/>
              <a:t>(Report)</a:t>
            </a:r>
          </a:p>
          <a:p>
            <a:pPr lvl="1">
              <a:spcBef>
                <a:spcPts val="0"/>
              </a:spcBef>
            </a:pPr>
            <a:r>
              <a:rPr lang="en-US" sz="1400" u="sng" dirty="0">
                <a:hlinkClick r:id="rId4"/>
              </a:rPr>
              <a:t>http://dx.doi.org/10.9752/MS141.05-2014</a:t>
            </a:r>
            <a:r>
              <a:rPr lang="en-US" sz="1400" dirty="0"/>
              <a:t> </a:t>
            </a:r>
            <a:r>
              <a:rPr lang="en-US" sz="1400" i="1" dirty="0"/>
              <a:t> </a:t>
            </a:r>
            <a:endParaRPr lang="en-US" sz="1400" dirty="0"/>
          </a:p>
          <a:p>
            <a:pPr lvl="0">
              <a:spcBef>
                <a:spcPts val="1400"/>
              </a:spcBef>
            </a:pPr>
            <a:r>
              <a:rPr lang="en-US" sz="1400" i="1" dirty="0"/>
              <a:t>Why Local Food Matters: The rising importance of locally grown food in the U.S. food system. (Slide presentation)</a:t>
            </a:r>
            <a:endParaRPr lang="en-US" sz="1400" dirty="0"/>
          </a:p>
          <a:p>
            <a:pPr lvl="1">
              <a:spcBef>
                <a:spcPts val="0"/>
              </a:spcBef>
            </a:pPr>
            <a:r>
              <a:rPr lang="en-US" sz="1400" u="sng" dirty="0">
                <a:hlinkClick r:id="rId5"/>
              </a:rPr>
              <a:t>http://www.ams.usda.gov/AMSv1.0/getfile?dDocName=STELPRDC5105706</a:t>
            </a:r>
            <a:r>
              <a:rPr lang="en-US" sz="1400" dirty="0"/>
              <a:t> </a:t>
            </a:r>
          </a:p>
          <a:p>
            <a:pPr lvl="0">
              <a:spcBef>
                <a:spcPts val="1400"/>
              </a:spcBef>
            </a:pPr>
            <a:r>
              <a:rPr lang="en-US" sz="1400" i="1" dirty="0"/>
              <a:t>Networking Across the Supply Chain: Transportation Innovations in Local and Regional Food Systems.  (</a:t>
            </a:r>
            <a:r>
              <a:rPr lang="en-US" sz="1400" i="1" dirty="0" smtClean="0"/>
              <a:t>Report)</a:t>
            </a:r>
            <a:endParaRPr lang="en-US" sz="1400" dirty="0"/>
          </a:p>
          <a:p>
            <a:pPr lvl="1">
              <a:spcBef>
                <a:spcPts val="0"/>
              </a:spcBef>
            </a:pPr>
            <a:r>
              <a:rPr lang="en-US" sz="1400" dirty="0" smtClean="0">
                <a:hlinkClick r:id="rId6"/>
              </a:rPr>
              <a:t>http</a:t>
            </a:r>
            <a:r>
              <a:rPr lang="en-US" sz="1400" dirty="0">
                <a:hlinkClick r:id="rId6"/>
              </a:rPr>
              <a:t>://</a:t>
            </a:r>
            <a:r>
              <a:rPr lang="en-US" sz="1400" dirty="0" smtClean="0">
                <a:hlinkClick r:id="rId6"/>
              </a:rPr>
              <a:t>dx.doi.org/10.9752/TS202.06-2014</a:t>
            </a:r>
            <a:r>
              <a:rPr lang="en-US" sz="1400" dirty="0" smtClean="0"/>
              <a:t> </a:t>
            </a:r>
            <a:endParaRPr lang="en-US" sz="1400" dirty="0"/>
          </a:p>
          <a:p>
            <a:pPr lvl="0">
              <a:spcBef>
                <a:spcPts val="1400"/>
              </a:spcBef>
            </a:pPr>
            <a:r>
              <a:rPr lang="en-US" sz="1400" i="1" dirty="0"/>
              <a:t>Assessing the Economic Impacts of Regional Food Hubs: the Case of Regional Access. (Report)</a:t>
            </a:r>
            <a:endParaRPr lang="en-US" sz="1400" dirty="0"/>
          </a:p>
          <a:p>
            <a:pPr lvl="1">
              <a:spcBef>
                <a:spcPts val="0"/>
              </a:spcBef>
            </a:pPr>
            <a:r>
              <a:rPr lang="en-US" sz="1400" u="sng" dirty="0">
                <a:hlinkClick r:id="rId7"/>
              </a:rPr>
              <a:t>http://dx.doi.org/10.9752/MS145.09-2013</a:t>
            </a:r>
            <a:r>
              <a:rPr lang="en-US" sz="1400" i="1" dirty="0"/>
              <a:t>  </a:t>
            </a:r>
            <a:endParaRPr lang="en-US" sz="1400" dirty="0"/>
          </a:p>
          <a:p>
            <a:pPr lvl="0">
              <a:spcBef>
                <a:spcPts val="1400"/>
              </a:spcBef>
            </a:pPr>
            <a:r>
              <a:rPr lang="en-US" sz="1400" i="1" dirty="0"/>
              <a:t>Measuring Effects of Mobile Markets on Healthy Food Choices.  </a:t>
            </a:r>
            <a:r>
              <a:rPr lang="en-US" sz="1400" dirty="0"/>
              <a:t>(Report)</a:t>
            </a:r>
          </a:p>
          <a:p>
            <a:pPr lvl="1">
              <a:spcBef>
                <a:spcPts val="0"/>
              </a:spcBef>
            </a:pPr>
            <a:r>
              <a:rPr lang="en-US" sz="1400" u="sng" dirty="0">
                <a:hlinkClick r:id="rId8"/>
              </a:rPr>
              <a:t>http://dx.doi.org/10.9752/MS142.11-2013</a:t>
            </a:r>
            <a:r>
              <a:rPr lang="en-US" sz="1400" i="1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33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en-US" sz="2200" dirty="0"/>
              <a:t>USDA Agricultural Marketing Service (AMS) identified the need for guidance on market access strategies for small and mid-sized food producers and manufacturers</a:t>
            </a:r>
          </a:p>
          <a:p>
            <a:pPr lvl="1"/>
            <a:r>
              <a:rPr lang="en-US" sz="2200" dirty="0"/>
              <a:t>AMS observed an emerging model of aggregators and distributors sharing more profits with suppliers, linked by shared values</a:t>
            </a:r>
          </a:p>
          <a:p>
            <a:pPr lvl="1"/>
            <a:r>
              <a:rPr lang="en-US" sz="2200" dirty="0"/>
              <a:t>AMS organized a “</a:t>
            </a:r>
            <a:r>
              <a:rPr lang="en-US" sz="2200" dirty="0" err="1"/>
              <a:t>writeshop</a:t>
            </a:r>
            <a:r>
              <a:rPr lang="en-US" sz="2200" dirty="0"/>
              <a:t>” event to create a guidance document based on field experience and expert knowledge of participants</a:t>
            </a:r>
          </a:p>
          <a:p>
            <a:pPr lvl="1"/>
            <a:r>
              <a:rPr lang="en-US" sz="2200" dirty="0"/>
              <a:t>Writeshop was held in December 2009 with more than 20 values-based food supply chain practitioners and researchers</a:t>
            </a:r>
          </a:p>
          <a:p>
            <a:pPr lvl="1"/>
            <a:r>
              <a:rPr lang="en-US" sz="2200" dirty="0"/>
              <a:t>In partnership with nonprofit Wallace Center at </a:t>
            </a:r>
            <a:r>
              <a:rPr lang="en-US" sz="2200" dirty="0" err="1"/>
              <a:t>Winrock</a:t>
            </a:r>
            <a:r>
              <a:rPr lang="en-US" sz="2200" dirty="0"/>
              <a:t> International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lvl="1"/>
            <a:r>
              <a:rPr lang="en-US" sz="2000" dirty="0"/>
              <a:t>Prior to the </a:t>
            </a:r>
            <a:r>
              <a:rPr lang="en-US" sz="2000" dirty="0" err="1"/>
              <a:t>writeshop</a:t>
            </a:r>
            <a:r>
              <a:rPr lang="en-US" sz="2000" dirty="0"/>
              <a:t>, four discussion questions were posed:</a:t>
            </a:r>
          </a:p>
          <a:p>
            <a:pPr marL="731520" lvl="2"/>
            <a:r>
              <a:rPr lang="en-US" sz="1500" dirty="0"/>
              <a:t>What insight does your research or experience yield with respect to forming values-based relationships in a value chain?</a:t>
            </a:r>
            <a:endParaRPr lang="en-US" sz="1050" dirty="0"/>
          </a:p>
          <a:p>
            <a:pPr marL="731520" lvl="2"/>
            <a:r>
              <a:rPr lang="en-US" sz="1500" dirty="0"/>
              <a:t>What have you learned about how buyers, producers, and other players in the value chain modify their behaviors to achieve and share the benefits of competitive advantage?</a:t>
            </a:r>
          </a:p>
          <a:p>
            <a:pPr marL="731520" lvl="2"/>
            <a:r>
              <a:rPr lang="en-US" sz="1500" dirty="0"/>
              <a:t>What do you know about why efforts to form values-based food supply chains have failed?</a:t>
            </a:r>
          </a:p>
          <a:p>
            <a:pPr marL="731520" lvl="2"/>
            <a:r>
              <a:rPr lang="en-US" sz="1500" dirty="0"/>
              <a:t>Is there anything else you think intermediaries should know about establishing values-based food supply chains that hasn’t been addressed above?</a:t>
            </a:r>
          </a:p>
          <a:p>
            <a:pPr lvl="1"/>
            <a:r>
              <a:rPr lang="en-US" sz="2000" dirty="0"/>
              <a:t>Through facilitated discussion, participants developed an outline, then divided into small groups by expertise and interest to craft sections</a:t>
            </a:r>
          </a:p>
          <a:p>
            <a:pPr lvl="1"/>
            <a:r>
              <a:rPr lang="en-US" sz="2000" dirty="0"/>
              <a:t>AMS revised the document to produce a final report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6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the Report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sz="2000" dirty="0"/>
              <a:t>Provides guidance on how food value chains are initiated, structured, and maintained</a:t>
            </a:r>
          </a:p>
          <a:p>
            <a:pPr lvl="1"/>
            <a:r>
              <a:rPr lang="en-US" sz="2000" dirty="0"/>
              <a:t>Presents conceptual and functional approaches with case examples</a:t>
            </a:r>
          </a:p>
          <a:p>
            <a:pPr lvl="1"/>
            <a:r>
              <a:rPr lang="en-US" sz="2000" dirty="0"/>
              <a:t>Describes benefits food value chains provide to participants</a:t>
            </a:r>
          </a:p>
          <a:p>
            <a:pPr lvl="1"/>
            <a:r>
              <a:rPr lang="en-US" sz="2000" dirty="0"/>
              <a:t>Explores how values-based operation principles are defined, maintained, and communicated to buyers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0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 Contents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Topics covered in the report include:</a:t>
            </a:r>
          </a:p>
          <a:p>
            <a:pPr lvl="1"/>
            <a:r>
              <a:rPr lang="en-US" sz="2000" dirty="0"/>
              <a:t>Theory Underlying Food Value Chains</a:t>
            </a:r>
          </a:p>
          <a:p>
            <a:pPr lvl="1"/>
            <a:r>
              <a:rPr lang="en-US" sz="2000" dirty="0"/>
              <a:t>Food Value Chain Characteristics and Benefits</a:t>
            </a:r>
          </a:p>
          <a:p>
            <a:pPr lvl="1"/>
            <a:r>
              <a:rPr lang="en-US" sz="2000" dirty="0"/>
              <a:t>Embedding Values in Food Value Chains</a:t>
            </a:r>
          </a:p>
          <a:p>
            <a:pPr lvl="1"/>
            <a:r>
              <a:rPr lang="en-US" sz="2000" dirty="0"/>
              <a:t>Leadership Approaches for Successful Food Value Chains</a:t>
            </a:r>
          </a:p>
          <a:p>
            <a:pPr lvl="1"/>
            <a:r>
              <a:rPr lang="en-US" sz="2000" dirty="0"/>
              <a:t>Preparing to Enter a Value Chain: Look Before You Leap</a:t>
            </a:r>
          </a:p>
          <a:p>
            <a:pPr lvl="1"/>
            <a:r>
              <a:rPr lang="en-US" sz="2000" dirty="0"/>
              <a:t>Market Readiness: Components of a Food Value Chain Business Plan</a:t>
            </a:r>
          </a:p>
          <a:p>
            <a:pPr lvl="1"/>
            <a:r>
              <a:rPr lang="en-US" sz="2000" dirty="0"/>
              <a:t>Values-Based Communication and </a:t>
            </a:r>
            <a:r>
              <a:rPr lang="en-US" sz="2000" dirty="0" smtClean="0"/>
              <a:t>Branding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57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Food Value Chain?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lvl="1"/>
            <a:r>
              <a:rPr lang="en-US" sz="2000" dirty="0"/>
              <a:t>Values-based supply chain or food value chain is defined as</a:t>
            </a:r>
          </a:p>
          <a:p>
            <a:pPr lvl="2"/>
            <a:r>
              <a:rPr lang="en-US" sz="2000" dirty="0"/>
              <a:t>A strategic alliance between farmers or ranchers and other supply-chain partners that deal in significant volumes of high-quality, differentiated food products that distributes rewards equitably across the chain</a:t>
            </a:r>
          </a:p>
          <a:p>
            <a:pPr lvl="1"/>
            <a:r>
              <a:rPr lang="en-US" sz="2000" dirty="0"/>
              <a:t>Partner alliances recognize that maximum value for products depends on interdependence, collaboration, and mutual support</a:t>
            </a:r>
          </a:p>
          <a:p>
            <a:pPr lvl="1"/>
            <a:r>
              <a:rPr lang="en-US" sz="2000" dirty="0"/>
              <a:t>Alliances form around shared values such as social or environmental concerns that are reflected in the product and customer relations</a:t>
            </a:r>
          </a:p>
          <a:p>
            <a:pPr lvl="1"/>
            <a:r>
              <a:rPr lang="en-US" sz="2000" dirty="0"/>
              <a:t>Responsive to demand for products differentiated by values-related claims such as “local,” “regional,” or “organic”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55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Shared Value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sz="2000" dirty="0"/>
              <a:t>Food value chains exemplify “creating shared value” concept by Harvard professor Michael Porter and consultant Mark Kramer</a:t>
            </a:r>
            <a:r>
              <a:rPr lang="en-US" sz="2000" baseline="30000" dirty="0"/>
              <a:t>1</a:t>
            </a:r>
            <a:endParaRPr lang="en-US" sz="2000" dirty="0"/>
          </a:p>
          <a:p>
            <a:pPr lvl="2"/>
            <a:r>
              <a:rPr lang="en-US" sz="2000" dirty="0"/>
              <a:t>Businesses intentionally structure their core operations to produce both financial success and social benefit</a:t>
            </a:r>
          </a:p>
          <a:p>
            <a:pPr lvl="2"/>
            <a:r>
              <a:rPr lang="en-US" sz="2000" dirty="0"/>
              <a:t>Traditional approaches create value propositions describing how a firm’s products and services are superior (e.g., product differentiation)</a:t>
            </a:r>
          </a:p>
          <a:p>
            <a:pPr lvl="2"/>
            <a:r>
              <a:rPr lang="en-US" sz="2000" dirty="0"/>
              <a:t>Food value chains additionally ask: Is our product good for our customers?</a:t>
            </a:r>
          </a:p>
          <a:p>
            <a:pPr lvl="2"/>
            <a:r>
              <a:rPr lang="en-US" sz="2000" dirty="0"/>
              <a:t>Concept incorporates a desire for social improvement</a:t>
            </a:r>
          </a:p>
          <a:p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09600" y="578673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1. Porter, Michael E. and Mark R. Kramer. “Creating Shared Value: How to reinvent capitalism and unleash a wave of innovation and growth.” Harvard Business Review (January-February 2011): 6–77.</a:t>
            </a:r>
          </a:p>
        </p:txBody>
      </p:sp>
    </p:spTree>
    <p:extLst>
      <p:ext uri="{BB962C8B-B14F-4D97-AF65-F5344CB8AC3E}">
        <p14:creationId xmlns:p14="http://schemas.microsoft.com/office/powerpoint/2010/main" val="29500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696200" cy="868362"/>
          </a:xfrm>
        </p:spPr>
        <p:txBody>
          <a:bodyPr/>
          <a:lstStyle/>
          <a:p>
            <a:r>
              <a:rPr lang="en-US" sz="3600" dirty="0" smtClean="0"/>
              <a:t>Adaptations Under Shared Value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47800"/>
            <a:ext cx="8382000" cy="4876800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2800" dirty="0"/>
              <a:t>Porter and Kramer note businesses that adopt a shared-value lens typically adopt new practices and structural changes</a:t>
            </a:r>
            <a:r>
              <a:rPr lang="en-US" sz="2800" baseline="30000" dirty="0"/>
              <a:t>2</a:t>
            </a:r>
            <a:endParaRPr lang="en-US" sz="2800" dirty="0"/>
          </a:p>
          <a:p>
            <a:pPr lvl="1"/>
            <a:r>
              <a:rPr lang="en-US" sz="2800" dirty="0"/>
              <a:t>Reconceive products and markets</a:t>
            </a:r>
          </a:p>
          <a:p>
            <a:pPr lvl="2">
              <a:spcAft>
                <a:spcPts val="1200"/>
              </a:spcAft>
            </a:pPr>
            <a:r>
              <a:rPr lang="en-US" sz="2800" dirty="0"/>
              <a:t>Identify new products and services to meet social needs or serve overlooked customer </a:t>
            </a:r>
            <a:r>
              <a:rPr lang="en-US" sz="2800" dirty="0" smtClean="0"/>
              <a:t>segments</a:t>
            </a:r>
            <a:endParaRPr lang="en-US" sz="2800" dirty="0"/>
          </a:p>
          <a:p>
            <a:pPr lvl="1"/>
            <a:r>
              <a:rPr lang="en-US" sz="2800" dirty="0"/>
              <a:t>Redefine productivity in the value chain</a:t>
            </a:r>
          </a:p>
          <a:p>
            <a:pPr lvl="2">
              <a:spcAft>
                <a:spcPts val="1200"/>
              </a:spcAft>
            </a:pPr>
            <a:r>
              <a:rPr lang="en-US" sz="2800" dirty="0"/>
              <a:t>New choices in production, marketing, and distribution; adopt equipment and technologies to save energy, conserve resources, and support employees</a:t>
            </a:r>
          </a:p>
          <a:p>
            <a:pPr lvl="1"/>
            <a:r>
              <a:rPr lang="en-US" sz="2800" dirty="0"/>
              <a:t>Build supportive industry clusters at the company’s locations</a:t>
            </a:r>
          </a:p>
          <a:p>
            <a:pPr lvl="2"/>
            <a:r>
              <a:rPr lang="en-US" sz="2800" dirty="0"/>
              <a:t>Enhancement in local procurement and reliance on less geographically dispersed supply chains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6167735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2. Porter, Michael E. and Mark R. Kramer. “Creating Shared Value: How to reinvent capitalism and unleash a wave of innovation and growth.” Harvard Business Review (January-February 2011): 6–77.</a:t>
            </a:r>
          </a:p>
        </p:txBody>
      </p:sp>
    </p:spTree>
    <p:extLst>
      <p:ext uri="{BB962C8B-B14F-4D97-AF65-F5344CB8AC3E}">
        <p14:creationId xmlns:p14="http://schemas.microsoft.com/office/powerpoint/2010/main" val="200426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Characteristics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en-US" sz="2200" dirty="0"/>
              <a:t>Economies of scale coupled with sales of differentiated food products</a:t>
            </a:r>
          </a:p>
          <a:p>
            <a:pPr lvl="1"/>
            <a:r>
              <a:rPr lang="en-US" sz="2200" dirty="0"/>
              <a:t>Cooperative strategies to achieve competitive advantages and the capacity to adapt quickly to market changes</a:t>
            </a:r>
          </a:p>
          <a:p>
            <a:pPr lvl="1"/>
            <a:r>
              <a:rPr lang="en-US" sz="2200" dirty="0"/>
              <a:t>High levels of performance, trust, and responsiveness throughout</a:t>
            </a:r>
          </a:p>
          <a:p>
            <a:pPr lvl="1"/>
            <a:r>
              <a:rPr lang="en-US" sz="2200" dirty="0"/>
              <a:t>Shared vision, shared information (transparency), and shared decision-making and problem-solving among the strategic partners</a:t>
            </a:r>
          </a:p>
          <a:p>
            <a:pPr lvl="1"/>
            <a:r>
              <a:rPr lang="en-US" sz="2200" dirty="0"/>
              <a:t>Commitment to the welfare of all participants with emphasis on equitable profit sharing, fair wages, and mutually acceptable business agreements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Food Value Chains Title 1">
  <a:themeElements>
    <a:clrScheme name="Food Value Chain Color Scheme">
      <a:dk1>
        <a:srgbClr val="102A29"/>
      </a:dk1>
      <a:lt1>
        <a:srgbClr val="FFFFFF"/>
      </a:lt1>
      <a:dk2>
        <a:srgbClr val="0A1818"/>
      </a:dk2>
      <a:lt2>
        <a:srgbClr val="D8CD98"/>
      </a:lt2>
      <a:accent1>
        <a:srgbClr val="821F21"/>
      </a:accent1>
      <a:accent2>
        <a:srgbClr val="3F9B9B"/>
      </a:accent2>
      <a:accent3>
        <a:srgbClr val="CE3236"/>
      </a:accent3>
      <a:accent4>
        <a:srgbClr val="235857"/>
      </a:accent4>
      <a:accent5>
        <a:srgbClr val="D8CD98"/>
      </a:accent5>
      <a:accent6>
        <a:srgbClr val="C89058"/>
      </a:accent6>
      <a:hlink>
        <a:srgbClr val="002060"/>
      </a:hlink>
      <a:folHlink>
        <a:srgbClr val="CE3236"/>
      </a:folHlink>
    </a:clrScheme>
    <a:fontScheme name="Food Value Chains Fonts">
      <a:majorFont>
        <a:latin typeface="ITC Avant Garde Gothic"/>
        <a:ea typeface="Helvetica Light"/>
        <a:cs typeface="Helvetica Light"/>
      </a:majorFont>
      <a:minorFont>
        <a:latin typeface="Segoe UI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Food Value Chains Title 2">
  <a:themeElements>
    <a:clrScheme name="Food Value Chain Color Scheme">
      <a:dk1>
        <a:srgbClr val="102A29"/>
      </a:dk1>
      <a:lt1>
        <a:srgbClr val="FFFFFF"/>
      </a:lt1>
      <a:dk2>
        <a:srgbClr val="0A1818"/>
      </a:dk2>
      <a:lt2>
        <a:srgbClr val="D8CD98"/>
      </a:lt2>
      <a:accent1>
        <a:srgbClr val="821F21"/>
      </a:accent1>
      <a:accent2>
        <a:srgbClr val="3F9B9B"/>
      </a:accent2>
      <a:accent3>
        <a:srgbClr val="CE3236"/>
      </a:accent3>
      <a:accent4>
        <a:srgbClr val="235857"/>
      </a:accent4>
      <a:accent5>
        <a:srgbClr val="D8CD98"/>
      </a:accent5>
      <a:accent6>
        <a:srgbClr val="C89058"/>
      </a:accent6>
      <a:hlink>
        <a:srgbClr val="002060"/>
      </a:hlink>
      <a:folHlink>
        <a:srgbClr val="CE3236"/>
      </a:folHlink>
    </a:clrScheme>
    <a:fontScheme name="Food Value Chains Fonts">
      <a:majorFont>
        <a:latin typeface="ITC Avant Garde Gothic"/>
        <a:ea typeface="Helvetica Light"/>
        <a:cs typeface="Helvetica Light"/>
      </a:majorFont>
      <a:minorFont>
        <a:latin typeface="Segoe UI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Content Slides">
  <a:themeElements>
    <a:clrScheme name="Food Value Chain Color Scheme">
      <a:dk1>
        <a:srgbClr val="102A29"/>
      </a:dk1>
      <a:lt1>
        <a:srgbClr val="FFFFFF"/>
      </a:lt1>
      <a:dk2>
        <a:srgbClr val="0A1818"/>
      </a:dk2>
      <a:lt2>
        <a:srgbClr val="D8CD98"/>
      </a:lt2>
      <a:accent1>
        <a:srgbClr val="821F21"/>
      </a:accent1>
      <a:accent2>
        <a:srgbClr val="3F9B9B"/>
      </a:accent2>
      <a:accent3>
        <a:srgbClr val="CE3236"/>
      </a:accent3>
      <a:accent4>
        <a:srgbClr val="235857"/>
      </a:accent4>
      <a:accent5>
        <a:srgbClr val="D8CD98"/>
      </a:accent5>
      <a:accent6>
        <a:srgbClr val="C89058"/>
      </a:accent6>
      <a:hlink>
        <a:srgbClr val="002060"/>
      </a:hlink>
      <a:folHlink>
        <a:srgbClr val="CE3236"/>
      </a:folHlink>
    </a:clrScheme>
    <a:fontScheme name="Food Value Chains Fonts">
      <a:majorFont>
        <a:latin typeface="ITC Avant Garde Gothic"/>
        <a:ea typeface="Helvetica Light"/>
        <a:cs typeface="Helvetica Light"/>
      </a:majorFont>
      <a:minorFont>
        <a:latin typeface="Segoe UI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254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rtlCol="0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AMS 2014</Template>
  <TotalTime>3100</TotalTime>
  <Words>1397</Words>
  <Application>Microsoft Office PowerPoint</Application>
  <PresentationFormat>On-screen Show (4:3)</PresentationFormat>
  <Paragraphs>138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Food Value Chains Title 1</vt:lpstr>
      <vt:lpstr>Food Value Chains Title 2</vt:lpstr>
      <vt:lpstr>Content Slides</vt:lpstr>
      <vt:lpstr>PowerPoint Presentation</vt:lpstr>
      <vt:lpstr>Background</vt:lpstr>
      <vt:lpstr>Approach</vt:lpstr>
      <vt:lpstr>Elements of the Report</vt:lpstr>
      <vt:lpstr>Report Contents</vt:lpstr>
      <vt:lpstr>What is a Food Value Chain?</vt:lpstr>
      <vt:lpstr>Theory of Shared Value</vt:lpstr>
      <vt:lpstr>Adaptations Under Shared Value</vt:lpstr>
      <vt:lpstr>Key Characteristics</vt:lpstr>
      <vt:lpstr>Producers As Strategic Collaborators</vt:lpstr>
      <vt:lpstr>Food Value Chain Schematic</vt:lpstr>
      <vt:lpstr>Shared Values</vt:lpstr>
      <vt:lpstr>Case Examples of Benefits</vt:lpstr>
      <vt:lpstr>Economic Benefit through Strategic Collaboration</vt:lpstr>
      <vt:lpstr>Market Expansion and Food Recovery</vt:lpstr>
      <vt:lpstr>Market Intelligence and  Customer Loyalty</vt:lpstr>
      <vt:lpstr>Community Development Benefits</vt:lpstr>
      <vt:lpstr>Conclusions</vt:lpstr>
      <vt:lpstr>Additional Resources</vt:lpstr>
    </vt:vector>
  </TitlesOfParts>
  <Company>USDA/AMS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</dc:creator>
  <cp:lastModifiedBy>Government User</cp:lastModifiedBy>
  <cp:revision>73</cp:revision>
  <dcterms:created xsi:type="dcterms:W3CDTF">2014-02-19T14:37:34Z</dcterms:created>
  <dcterms:modified xsi:type="dcterms:W3CDTF">2014-09-03T21:30:01Z</dcterms:modified>
</cp:coreProperties>
</file>