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316" r:id="rId3"/>
    <p:sldId id="318" r:id="rId4"/>
    <p:sldId id="320" r:id="rId5"/>
    <p:sldId id="321" r:id="rId6"/>
    <p:sldId id="329" r:id="rId7"/>
    <p:sldId id="335" r:id="rId8"/>
    <p:sldId id="342" r:id="rId9"/>
    <p:sldId id="344" r:id="rId10"/>
    <p:sldId id="349" r:id="rId11"/>
    <p:sldId id="34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C0B"/>
    <a:srgbClr val="04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6201" autoAdjust="0"/>
  </p:normalViewPr>
  <p:slideViewPr>
    <p:cSldViewPr snapToGrid="0" showGuides="1">
      <p:cViewPr varScale="1">
        <p:scale>
          <a:sx n="114" d="100"/>
          <a:sy n="114" d="100"/>
        </p:scale>
        <p:origin x="4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8F0A-2F02-4D9B-B24D-064637B393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D439-C120-4C9F-A3D8-1F1C42A27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CIinspectionoperations@usda.gov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Replacing aging legacy systems (FEIRS and BIIS)</a:t>
            </a:r>
          </a:p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Being developed by Deloitte for USDA</a:t>
            </a:r>
          </a:p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 release expected in summer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year, SCI: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Inspects and certifies 60 billion of pounds of fresh and processed fruits, vegetables, and related products – including 2.2 billion pounds of specialty crops products valued at $2.9 billion for domestic feeding programs (e.g., school lunch) (2020)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Ensures the quality of 310 million military rations servings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Conducts more than 4,000 food safety verification audits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more than 12,000 export certificates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Offers 300+ U.S. standards to facilitate marketing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Reviews 1,000 Child Nutrition Labels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Trains more than 2,000 Federal, State, and industry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Among our stakeholders are the USDA CPP and the U.S. military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USDA Commodity Procurement</a:t>
            </a:r>
          </a:p>
          <a:p>
            <a:pPr marL="285750" indent="-285750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 USDA fruit and vegetable commodity purchases for Food Box Program, National School Lunch Program, and other USDA feeding programs</a:t>
            </a:r>
          </a:p>
          <a:p>
            <a:pPr marL="285750" indent="-285750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specifications for USDA fruit and vegetable purchases</a:t>
            </a:r>
          </a:p>
          <a:p>
            <a:pPr marL="285750" indent="-285750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U.S. origin of USDA purchases</a:t>
            </a:r>
          </a:p>
          <a:p>
            <a:pPr marL="285750" indent="-285750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vendor requirements and review applications for Food Box Program and </a:t>
            </a:r>
            <a:b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USDA Pilot Project for Procurement of Unprocessed Fruits and Vegetables</a:t>
            </a:r>
          </a:p>
          <a:p>
            <a:pPr marL="285750" indent="-285750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Our Military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 and certify food components </a:t>
            </a:r>
            <a:b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in military food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food specifications for rations production and inspection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 Operational Rations components, including meat, poultry, tuna, and vegetarian entrees; baked goods; peanut, fruit, and cheese spreads; and, beverage powders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suppliers’ sanitation and good manufacturing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3612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</a:p>
          <a:p>
            <a:pPr marL="503612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650 full-time, part-time, permanent, intermittent and </a:t>
            </a:r>
            <a:b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mixed-tour employees </a:t>
            </a:r>
          </a:p>
          <a:p>
            <a:pPr marL="503612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3,000 State cooperators</a:t>
            </a:r>
          </a:p>
          <a:p>
            <a:pPr marL="503612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 field locations</a:t>
            </a:r>
          </a:p>
          <a:p>
            <a:pPr marL="503612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Headquarters in Washington, 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 about SCI inspection services, please contact your local office or: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Inspection Operations</a:t>
            </a: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Specialty Crops Inspection Division </a:t>
            </a: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Telephone: 800-811-2373</a:t>
            </a: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Email: 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SCIinspectionoperations@usda.gov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audit services are: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Non-regulatory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Primarily used for market access (to meet buyer requirements)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user-fee funded ($115/hour, except HGAP Plus+, which includes a $250 certification fee)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audit programs are designed to ensure one USDA </a:t>
            </a:r>
            <a:r>
              <a:rPr lang="en-US" dirty="0">
                <a:latin typeface="Arial Rounded MT Bold" panose="020F0704030504030204" pitchFamily="34" charset="0"/>
              </a:rPr>
              <a:t>GAP audit can meet multiple buyer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 on U.S. standards for grade and Commercial Item Descriptions, contact: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Standardization Branch</a:t>
            </a: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Specialty Crops Inspection Division </a:t>
            </a:r>
          </a:p>
          <a:p>
            <a:pPr marL="1371566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Telephone: (202) 540-361-1130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Replacing aging legacy systems (FEIRS and BIIS)</a:t>
            </a:r>
          </a:p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Being developed by Deloitte for USDA</a:t>
            </a:r>
          </a:p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 release expected in summer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8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58CEA9-6149-401E-A28A-248AC7D89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8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A772-4DD4-4C82-9276-5A582F5C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03C8-F99D-4C30-B7E5-50F8A159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7CCAC-1067-4DAD-B673-975C4C1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B2EBF2-B492-4B09-A654-12F3C4187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516D1-0044-4CDD-AC62-C1C2002E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957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CE9E6-B8A6-4755-A09A-7986E7C14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9570"/>
            <a:ext cx="6172200" cy="439148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B71FD-4DBA-496D-8C21-53C7AC30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9772"/>
            <a:ext cx="3932237" cy="27992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BB454-C706-4571-A9D6-5C268FF6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08507-CD4B-4598-875E-6420FD68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5285-9418-41DA-8AAF-EA386A40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A5DB4-587E-4BF5-9452-8858739F6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977"/>
            <a:ext cx="4239987" cy="2144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21C-208B-4B3A-8849-825BEA54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5957"/>
            <a:ext cx="10515600" cy="2601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3A5DB4-587E-4BF5-9452-8858739F6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6A4CB-96D9-4F17-BEF2-977D4182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37018"/>
            <a:ext cx="10515599" cy="1148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021C-208B-4B3A-8849-825BEA54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5957"/>
            <a:ext cx="10515600" cy="2601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34E3-A90F-4626-8EB2-78439D27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DC53-7F15-44B0-BC7D-E8446F7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CE876-365C-450F-BFF7-9327438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6CAC0F-EAE9-41CE-857A-B3A918552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" y="0"/>
            <a:ext cx="12190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3E06-43A9-42C2-A733-1204D76E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298371"/>
            <a:ext cx="10515600" cy="12641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55E-F4C5-4763-8C31-48B7386D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A5C0B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361B-74C2-4024-AE06-771BC193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CB0B-4816-42E0-AAA8-D2D4099A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9CB0-2076-448E-BE3F-E0A5836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2AF54E-2FA9-49AC-8CAC-C1D31E80D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DB204-E4ED-4B2B-8C32-D83E694B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867A-34B2-44AD-A6EE-0B4E7989A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7887"/>
            <a:ext cx="5181600" cy="34990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4EBA9-76C0-4B39-B1EE-159145B93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77885"/>
            <a:ext cx="5181600" cy="3499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ACEE4-EA47-42AC-87AB-93A3A06A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3473-9A42-4BC8-8D82-7566710B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4ADAB-7F5B-41E9-A030-5B2CD26D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478772-5239-4736-A8A7-6036E1580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E86E6-715D-4392-88DB-47A5FC11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3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C5E42-E13B-40BF-8962-27CC57AC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38193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6A367-05D2-4844-BEE7-F448E1DB1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9001"/>
            <a:ext cx="5157787" cy="2760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4570E-E6F7-4453-9689-08BC0E4EE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38193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6B12C-A44D-4F45-95F9-9730DD49C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428999"/>
            <a:ext cx="5183188" cy="27606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473FB-B41B-4B94-9F0B-2D978CD7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F889C-96F9-4A63-BFE1-F76EDD56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2DCCB-34E4-4050-96BD-27E2E01B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6F925A-9435-4927-8DBE-6119D81F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54065-7B3A-4295-82E5-68DF2603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9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7F74-6B98-4EC5-9244-F2138C3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A6539-1C01-4405-B7A8-1A144EA4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FECD-2390-4AAB-9D81-B7A64C4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BE371D-E8D9-4AD0-98B3-96576DF9D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2514600"/>
            <a:ext cx="10517188" cy="33464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7B7C17-A078-42F0-929E-5C30DDA01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B5C7B-C7BE-4D1A-B2C9-DB3655C6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3EF7-89B4-4E9A-9DA2-C90E97E1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395BC-E577-43BD-84E3-0141231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47547B-4D0C-4DE9-807B-A5B49B76A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126673"/>
            <a:ext cx="10515600" cy="473437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D6D0A2-735D-477A-8404-FF515A89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0136B-64E3-4D10-8E35-B0606BA5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768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1E7D-B6FD-4566-AF8B-1AF41D6F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669948"/>
            <a:ext cx="6172200" cy="3191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41D7C-7742-40E7-A80B-B9C92B6A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77886"/>
            <a:ext cx="3932237" cy="319110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D87A4-5353-44D2-AACA-A80080A3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BA541-E432-48F1-A1C4-D1A2EAEA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5F99B-A7B2-4CD7-B725-D8DD1703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3E49B-0072-4A89-A2C7-9F918A59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ABD7-ACFE-4DEF-9CA4-BC643EDA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8A4C-C7A0-4491-8C1B-F1A55C8CB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E7139EC3-67C5-49C9-93C9-A43DD22E3D01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FC0E-220B-4A53-88C7-CABF39C7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96B5-5139-4378-849A-74ED8FB0C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1D250715-9749-4B6E-BB82-D70D7542F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A5C0B"/>
          </a:solidFill>
          <a:latin typeface="Arial Nova Light" panose="020B0304020202020204" pitchFamily="34" charset="0"/>
          <a:ea typeface="+mj-ea"/>
          <a:cs typeface="Arial Nova Light" panose="020B03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5C0B"/>
          </a:solidFill>
          <a:latin typeface="Arial Black" panose="020B0A040201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Specialty Crops Inspection Division</a:t>
            </a:r>
          </a:p>
        </p:txBody>
      </p:sp>
    </p:spTree>
    <p:extLst>
      <p:ext uri="{BB962C8B-B14F-4D97-AF65-F5344CB8AC3E}">
        <p14:creationId xmlns:p14="http://schemas.microsoft.com/office/powerpoint/2010/main" val="24898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SCION Timeline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E0A22-5C3B-41EF-BC6C-E3BD040FC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6" y="5478876"/>
            <a:ext cx="2446337" cy="102352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E2FC56-42C8-4D0F-8188-23232ED3D3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8649253"/>
              </p:ext>
            </p:extLst>
          </p:nvPr>
        </p:nvGraphicFramePr>
        <p:xfrm>
          <a:off x="838200" y="2678113"/>
          <a:ext cx="10515600" cy="29142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353154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6962323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59567304"/>
                    </a:ext>
                  </a:extLst>
                </a:gridCol>
              </a:tblGrid>
              <a:tr h="7805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Release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Release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Release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794563"/>
                  </a:ext>
                </a:extLst>
              </a:tr>
              <a:tr h="57914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September 27,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621127"/>
                  </a:ext>
                </a:extLst>
              </a:tr>
              <a:tr h="780585">
                <a:tc>
                  <a:txBody>
                    <a:bodyPr/>
                    <a:lstStyle/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Processed lot inspections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Plant Surveys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Audits </a:t>
                      </a:r>
                      <a:r>
                        <a:rPr lang="en-US" sz="1600"/>
                        <a:t>(excluded GroupGAP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In-plant inspections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Shipping point inspections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Operational Rations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Citrus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Quality Assurance Program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Child Nutrition Labeling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Fresh products inspections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Group audits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Federal/State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11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Specialty Crops </a:t>
            </a:r>
            <a:r>
              <a:rPr lang="en-US"/>
              <a:t>Inspection Division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0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Programs and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D595-8C19-4539-983B-56BAC13A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77887"/>
            <a:ext cx="10515599" cy="31333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 facilitates the efficient, fair marketing of America’s fresh, frozen, and processed fruits, vegetables, and other specialty crops by providing:</a:t>
            </a:r>
          </a:p>
          <a:p>
            <a:pPr marL="746125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Grading, inspection, and certification services</a:t>
            </a:r>
          </a:p>
          <a:p>
            <a:pPr marL="746125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Voluntary, audit-based services to verify good agricultural and manufacturing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practices, HACCP, traceability, food defense, and export certification</a:t>
            </a:r>
          </a:p>
          <a:p>
            <a:pPr marL="746125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U.S. grade standards and related guidance, and Commercial Item Descriptions for all commodities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Services are voluntary (</a:t>
            </a:r>
            <a:r>
              <a:rPr lang="en-US" sz="22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except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when mandated by Federal marketing orders, or school lunch and other feeding programs)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Services provided on a user-fee basis to anyone with a financial interest in product load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marL="746125" indent="-342900">
              <a:lnSpc>
                <a:spcPct val="100000"/>
              </a:lnSpc>
              <a:spcBef>
                <a:spcPts val="600"/>
              </a:spcBef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1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Delivering to Stakeholders</a:t>
            </a:r>
            <a:endParaRPr lang="en-US" dirty="0"/>
          </a:p>
        </p:txBody>
      </p:sp>
      <p:grpSp>
        <p:nvGrpSpPr>
          <p:cNvPr id="6" name="Group 5" descr="Graphic of stakeholders: AMS, USDA, specialty crops industry, State departments of agriculture, and international organizations ">
            <a:extLst>
              <a:ext uri="{FF2B5EF4-FFF2-40B4-BE49-F238E27FC236}">
                <a16:creationId xmlns:a16="http://schemas.microsoft.com/office/drawing/2014/main" id="{C4098AF7-37EF-459E-92CF-6D2208E8D781}"/>
              </a:ext>
            </a:extLst>
          </p:cNvPr>
          <p:cNvGrpSpPr/>
          <p:nvPr/>
        </p:nvGrpSpPr>
        <p:grpSpPr>
          <a:xfrm>
            <a:off x="2081354" y="2212573"/>
            <a:ext cx="8903478" cy="4486363"/>
            <a:chOff x="517248" y="1828800"/>
            <a:chExt cx="8663407" cy="47149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7FA0AE-D63D-4B3B-B732-FA2C142D7AC2}"/>
                </a:ext>
              </a:extLst>
            </p:cNvPr>
            <p:cNvSpPr/>
            <p:nvPr/>
          </p:nvSpPr>
          <p:spPr>
            <a:xfrm>
              <a:off x="3373830" y="4257763"/>
              <a:ext cx="2286000" cy="2286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F67C7F-0A58-4555-BC95-2A0EAF998BD5}"/>
                </a:ext>
              </a:extLst>
            </p:cNvPr>
            <p:cNvSpPr/>
            <p:nvPr/>
          </p:nvSpPr>
          <p:spPr>
            <a:xfrm>
              <a:off x="1369288" y="2536663"/>
              <a:ext cx="1908434" cy="190843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296937-2E66-4F77-B37A-171EDF4360C7}"/>
                </a:ext>
              </a:extLst>
            </p:cNvPr>
            <p:cNvSpPr txBox="1"/>
            <p:nvPr/>
          </p:nvSpPr>
          <p:spPr>
            <a:xfrm>
              <a:off x="1554201" y="3029215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USDA and Federal Agencies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E4224-6BC9-4EC7-B185-1980C7E9C66B}"/>
                </a:ext>
              </a:extLst>
            </p:cNvPr>
            <p:cNvSpPr txBox="1"/>
            <p:nvPr/>
          </p:nvSpPr>
          <p:spPr>
            <a:xfrm>
              <a:off x="3566047" y="4944070"/>
              <a:ext cx="1865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Specialty Crops Inspection Division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417903-E4AD-4920-82AC-68AF177C2DA3}"/>
                </a:ext>
              </a:extLst>
            </p:cNvPr>
            <p:cNvSpPr/>
            <p:nvPr/>
          </p:nvSpPr>
          <p:spPr>
            <a:xfrm>
              <a:off x="5708292" y="2441187"/>
              <a:ext cx="1908434" cy="190843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E6E8D8-A3C4-4C16-BBF3-4F14014BFE52}"/>
                </a:ext>
              </a:extLst>
            </p:cNvPr>
            <p:cNvSpPr txBox="1"/>
            <p:nvPr/>
          </p:nvSpPr>
          <p:spPr>
            <a:xfrm>
              <a:off x="5880005" y="2903888"/>
              <a:ext cx="1570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 Departments of Agriculture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B7579C-F0C3-4500-BF91-79ABE553AC6E}"/>
                </a:ext>
              </a:extLst>
            </p:cNvPr>
            <p:cNvSpPr/>
            <p:nvPr/>
          </p:nvSpPr>
          <p:spPr>
            <a:xfrm>
              <a:off x="762000" y="4492366"/>
              <a:ext cx="1908434" cy="190843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E224D7-93CA-4118-8F6C-02BDA1040A47}"/>
                </a:ext>
              </a:extLst>
            </p:cNvPr>
            <p:cNvSpPr txBox="1"/>
            <p:nvPr/>
          </p:nvSpPr>
          <p:spPr>
            <a:xfrm>
              <a:off x="948345" y="49530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AMS Managers and Employees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421184-1404-4490-9DBC-145401695CD4}"/>
                </a:ext>
              </a:extLst>
            </p:cNvPr>
            <p:cNvSpPr/>
            <p:nvPr/>
          </p:nvSpPr>
          <p:spPr>
            <a:xfrm>
              <a:off x="6363226" y="4492366"/>
              <a:ext cx="1908434" cy="190843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8D2074-AD3D-4542-AE97-5309ABF1155E}"/>
                </a:ext>
              </a:extLst>
            </p:cNvPr>
            <p:cNvSpPr txBox="1"/>
            <p:nvPr/>
          </p:nvSpPr>
          <p:spPr>
            <a:xfrm>
              <a:off x="6497434" y="5096469"/>
              <a:ext cx="1640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International Organizations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CC1934-DC3C-45A0-B525-45F8B58B66D1}"/>
                </a:ext>
              </a:extLst>
            </p:cNvPr>
            <p:cNvSpPr/>
            <p:nvPr/>
          </p:nvSpPr>
          <p:spPr>
            <a:xfrm>
              <a:off x="3597076" y="1828800"/>
              <a:ext cx="1908434" cy="190843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2552FE-9478-44A1-9AFB-D7F4B7026696}"/>
                </a:ext>
              </a:extLst>
            </p:cNvPr>
            <p:cNvSpPr txBox="1"/>
            <p:nvPr/>
          </p:nvSpPr>
          <p:spPr>
            <a:xfrm>
              <a:off x="3789293" y="235327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Specialty Crops Industry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89EB59-DDA8-43BD-B8CE-B8B91CA318B2}"/>
                </a:ext>
              </a:extLst>
            </p:cNvPr>
            <p:cNvCxnSpPr>
              <a:stCxn id="8" idx="5"/>
              <a:endCxn id="7" idx="1"/>
            </p:cNvCxnSpPr>
            <p:nvPr/>
          </p:nvCxnSpPr>
          <p:spPr>
            <a:xfrm>
              <a:off x="2998238" y="4165613"/>
              <a:ext cx="710369" cy="426927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4AEA459-88C3-4F11-98FD-20CBEB7CFBFF}"/>
                </a:ext>
              </a:extLst>
            </p:cNvPr>
            <p:cNvCxnSpPr>
              <a:endCxn id="17" idx="4"/>
            </p:cNvCxnSpPr>
            <p:nvPr/>
          </p:nvCxnSpPr>
          <p:spPr>
            <a:xfrm flipH="1" flipV="1">
              <a:off x="4551293" y="3737234"/>
              <a:ext cx="20707" cy="520529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5B6A277-DA29-406B-95D6-5FBAA8EB7282}"/>
                </a:ext>
              </a:extLst>
            </p:cNvPr>
            <p:cNvCxnSpPr>
              <a:endCxn id="11" idx="3"/>
            </p:cNvCxnSpPr>
            <p:nvPr/>
          </p:nvCxnSpPr>
          <p:spPr>
            <a:xfrm flipV="1">
              <a:off x="5333797" y="4070137"/>
              <a:ext cx="653979" cy="522403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8E0E3E8-495E-405A-A03E-81CE973E5D5E}"/>
                </a:ext>
              </a:extLst>
            </p:cNvPr>
            <p:cNvCxnSpPr>
              <a:endCxn id="13" idx="6"/>
            </p:cNvCxnSpPr>
            <p:nvPr/>
          </p:nvCxnSpPr>
          <p:spPr>
            <a:xfrm flipH="1">
              <a:off x="2670434" y="5419635"/>
              <a:ext cx="682988" cy="26948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B805791-9F4B-404F-A50D-E6DE3C8D9F8E}"/>
                </a:ext>
              </a:extLst>
            </p:cNvPr>
            <p:cNvCxnSpPr>
              <a:endCxn id="15" idx="2"/>
            </p:cNvCxnSpPr>
            <p:nvPr/>
          </p:nvCxnSpPr>
          <p:spPr>
            <a:xfrm>
              <a:off x="5670034" y="5400763"/>
              <a:ext cx="693192" cy="4582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47F265-A70A-4AD1-AC86-A55A64D1C74B}"/>
                </a:ext>
              </a:extLst>
            </p:cNvPr>
            <p:cNvSpPr txBox="1"/>
            <p:nvPr/>
          </p:nvSpPr>
          <p:spPr>
            <a:xfrm>
              <a:off x="517248" y="2890882"/>
              <a:ext cx="961826" cy="1002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A5C0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AMS CPP</a:t>
              </a:r>
            </a:p>
            <a:p>
              <a:r>
                <a:rPr lang="en-US" sz="1400" dirty="0">
                  <a:solidFill>
                    <a:srgbClr val="2A5C0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FSIS FNS FSA FDA DoD NMFS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C4591F-E5FF-40B4-9C07-2E14173650E4}"/>
                </a:ext>
              </a:extLst>
            </p:cNvPr>
            <p:cNvSpPr txBox="1"/>
            <p:nvPr/>
          </p:nvSpPr>
          <p:spPr>
            <a:xfrm>
              <a:off x="8382000" y="4969529"/>
              <a:ext cx="7986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A5C0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GFSI</a:t>
              </a:r>
            </a:p>
            <a:p>
              <a:r>
                <a:rPr lang="en-US" sz="1400" dirty="0">
                  <a:solidFill>
                    <a:srgbClr val="2A5C0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Codex</a:t>
              </a:r>
            </a:p>
            <a:p>
              <a:r>
                <a:rPr lang="en-US" sz="1400" dirty="0">
                  <a:solidFill>
                    <a:srgbClr val="2A5C0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UNECE</a:t>
              </a:r>
            </a:p>
            <a:p>
              <a:r>
                <a:rPr lang="en-US" sz="1400" dirty="0">
                  <a:solidFill>
                    <a:srgbClr val="2A5C0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52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SCI Field Locations</a:t>
            </a:r>
            <a:endParaRPr lang="en-US" dirty="0"/>
          </a:p>
        </p:txBody>
      </p:sp>
      <p:pic>
        <p:nvPicPr>
          <p:cNvPr id="10" name="Picture 9" descr="US map showing SCI regional offices, area offices, and inspection points nationwide">
            <a:extLst>
              <a:ext uri="{FF2B5EF4-FFF2-40B4-BE49-F238E27FC236}">
                <a16:creationId xmlns:a16="http://schemas.microsoft.com/office/drawing/2014/main" id="{133A89BB-0D07-4D3D-A134-ED6B3F4C4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4167"/>
          <a:stretch/>
        </p:blipFill>
        <p:spPr>
          <a:xfrm>
            <a:off x="1714500" y="2059577"/>
            <a:ext cx="8763000" cy="47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Inspection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D595-8C19-4539-983B-56BAC13A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77887"/>
            <a:ext cx="10515599" cy="31333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 fresh and processed fruits, vegetables, nuts, and specialty crops products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class, quality, quantity, and condition of product upon shipping or receipt in interstate commerce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 choose inspection type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grade standards or contract terms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inspection (quality and condition)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 only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or count only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only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 certifications</a:t>
            </a:r>
          </a:p>
        </p:txBody>
      </p:sp>
      <p:sp>
        <p:nvSpPr>
          <p:cNvPr id="4" name="TextBox 3" descr="Call out box - We support an efficient marketing system that quickly moves wholesome, affordable agricultural products from farm to consumer">
            <a:extLst>
              <a:ext uri="{FF2B5EF4-FFF2-40B4-BE49-F238E27FC236}">
                <a16:creationId xmlns:a16="http://schemas.microsoft.com/office/drawing/2014/main" id="{B8CE9BD4-DFCB-4EC0-8E77-36774D6895AF}"/>
              </a:ext>
            </a:extLst>
          </p:cNvPr>
          <p:cNvSpPr txBox="1"/>
          <p:nvPr/>
        </p:nvSpPr>
        <p:spPr>
          <a:xfrm>
            <a:off x="8381998" y="3955811"/>
            <a:ext cx="2971800" cy="2308324"/>
          </a:xfrm>
          <a:prstGeom prst="rect">
            <a:avLst/>
          </a:prstGeom>
          <a:solidFill>
            <a:srgbClr val="D4D6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br>
              <a:rPr lang="en-US" dirty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  <a:cs typeface="Calibri" panose="020F0502020204030204" pitchFamily="34" charset="0"/>
              </a:rPr>
              <a:t>We support an efficient marketing system that quickly moves wholesome, affordable agricultural products from farm to consumer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0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USDA GAP Audit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D595-8C19-4539-983B-56BAC13A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677887"/>
            <a:ext cx="10074443" cy="313336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Buyers’ Needs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Chart showing which USDA GAP audit meets specific buyer needs such as FSMA alignment and GFSI technical equivalence">
            <a:extLst>
              <a:ext uri="{FF2B5EF4-FFF2-40B4-BE49-F238E27FC236}">
                <a16:creationId xmlns:a16="http://schemas.microsoft.com/office/drawing/2014/main" id="{2C6D649C-9FFD-401F-8439-87FE9B137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9"/>
          <a:stretch/>
        </p:blipFill>
        <p:spPr>
          <a:xfrm>
            <a:off x="838198" y="3311008"/>
            <a:ext cx="10533364" cy="25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Audit Program Export Certifications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D595-8C19-4539-983B-56BAC13A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677887"/>
            <a:ext cx="10086476" cy="31333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Pre-Export Check Program for almonds destined for the European Union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Aflatoxin control measures for peanuts destined for the European Union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Union Certification Program for Sprouts and Seeds for Sprouts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Pistachio Export Aflatoxin Reporting (PEAR) Program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104729-82EB-4CE6-9165-CB069986F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BFE"/>
              </a:clrFrom>
              <a:clrTo>
                <a:srgbClr val="EDFB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95" y="4528361"/>
            <a:ext cx="3470109" cy="23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0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Standardization Programs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D9ADD-A008-40E2-9876-18180995B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7" y="2677887"/>
            <a:ext cx="10964781" cy="31333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 and maintain 300+ U.S. standards for grades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Standards define quality and condition factors for fresh and processed fruits, vegetables, nuts, and other specialty crop products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 and maintain 188 Commercial Item Descriptions (CID) for products in all commodity areas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CIDs are official U.S. Government procurement documents that describe the most important characteristics of a commercial product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Used by buyers to specify the product they want to purchase</a:t>
            </a:r>
          </a:p>
        </p:txBody>
      </p:sp>
    </p:spTree>
    <p:extLst>
      <p:ext uri="{BB962C8B-B14F-4D97-AF65-F5344CB8AC3E}">
        <p14:creationId xmlns:p14="http://schemas.microsoft.com/office/powerpoint/2010/main" val="76285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553F-8422-48FF-99AF-0E9256B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D9ADD-A008-40E2-9876-18180995B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0600"/>
            <a:ext cx="6878219" cy="3133365"/>
          </a:xfrm>
        </p:spPr>
        <p:txBody>
          <a:bodyPr>
            <a:noAutofit/>
          </a:bodyPr>
          <a:lstStyle/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Specialty Crops Integrated Operating Network</a:t>
            </a:r>
          </a:p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New automated platform supporting USDA</a:t>
            </a:r>
            <a:b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specialty crops grading, inspection, and audit </a:t>
            </a:r>
            <a:b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business processes</a:t>
            </a:r>
          </a:p>
          <a:p>
            <a:pPr marL="34424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Allows applicants to request services, and get certificates, audit reports, and billing statements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E0A22-5C3B-41EF-BC6C-E3BD040FC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6" y="5478876"/>
            <a:ext cx="2446337" cy="1023528"/>
          </a:xfrm>
          <a:prstGeom prst="rect">
            <a:avLst/>
          </a:prstGeom>
        </p:spPr>
      </p:pic>
      <p:pic>
        <p:nvPicPr>
          <p:cNvPr id="1026" name="x_Picture 2">
            <a:extLst>
              <a:ext uri="{FF2B5EF4-FFF2-40B4-BE49-F238E27FC236}">
                <a16:creationId xmlns:a16="http://schemas.microsoft.com/office/drawing/2014/main" id="{073B64C2-6B0A-4976-AEF9-75663826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/>
          <a:stretch/>
        </p:blipFill>
        <p:spPr bwMode="auto">
          <a:xfrm>
            <a:off x="8201608" y="2677887"/>
            <a:ext cx="3436923" cy="217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B4C59-7B41-4E7C-AC80-B57A98167F00}"/>
              </a:ext>
            </a:extLst>
          </p:cNvPr>
          <p:cNvSpPr txBox="1"/>
          <p:nvPr/>
        </p:nvSpPr>
        <p:spPr>
          <a:xfrm>
            <a:off x="8238931" y="4993984"/>
            <a:ext cx="343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September 29, 2021 – SCI issued the first SCION-generated certificate!</a:t>
            </a:r>
          </a:p>
        </p:txBody>
      </p:sp>
    </p:spTree>
    <p:extLst>
      <p:ext uri="{BB962C8B-B14F-4D97-AF65-F5344CB8AC3E}">
        <p14:creationId xmlns:p14="http://schemas.microsoft.com/office/powerpoint/2010/main" val="167370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">
      <a:dk1>
        <a:sysClr val="windowText" lastClr="000000"/>
      </a:dk1>
      <a:lt1>
        <a:sysClr val="window" lastClr="FFFFFF"/>
      </a:lt1>
      <a:dk2>
        <a:srgbClr val="2A5C0B"/>
      </a:dk2>
      <a:lt2>
        <a:srgbClr val="D4D688"/>
      </a:lt2>
      <a:accent1>
        <a:srgbClr val="EA2A15"/>
      </a:accent1>
      <a:accent2>
        <a:srgbClr val="CDD860"/>
      </a:accent2>
      <a:accent3>
        <a:srgbClr val="808F12"/>
      </a:accent3>
      <a:accent4>
        <a:srgbClr val="EA2A15"/>
      </a:accent4>
      <a:accent5>
        <a:srgbClr val="CDD860"/>
      </a:accent5>
      <a:accent6>
        <a:srgbClr val="808F1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908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Nova Light</vt:lpstr>
      <vt:lpstr>Arial Rounded MT Bold</vt:lpstr>
      <vt:lpstr>Calibri</vt:lpstr>
      <vt:lpstr>Symbol</vt:lpstr>
      <vt:lpstr>Office Theme</vt:lpstr>
      <vt:lpstr>Specialty Crops Inspection Division</vt:lpstr>
      <vt:lpstr>Programs and Services</vt:lpstr>
      <vt:lpstr>Delivering to Stakeholders</vt:lpstr>
      <vt:lpstr>SCI Field Locations</vt:lpstr>
      <vt:lpstr>Inspection Services</vt:lpstr>
      <vt:lpstr>USDA GAP Audit Services</vt:lpstr>
      <vt:lpstr>Audit Program Export Certifications</vt:lpstr>
      <vt:lpstr>Standardization Programs</vt:lpstr>
      <vt:lpstr>SCION</vt:lpstr>
      <vt:lpstr>SCION Timeline</vt:lpstr>
      <vt:lpstr>Specialty Crops Inspection Division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Garman, Emily - AMS</dc:creator>
  <cp:lastModifiedBy>Brown, MaryD - AMS</cp:lastModifiedBy>
  <cp:revision>77</cp:revision>
  <dcterms:created xsi:type="dcterms:W3CDTF">2018-09-17T15:05:47Z</dcterms:created>
  <dcterms:modified xsi:type="dcterms:W3CDTF">2021-11-02T18:16:00Z</dcterms:modified>
</cp:coreProperties>
</file>