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7" r:id="rId3"/>
    <p:sldMasterId id="2147483670" r:id="rId4"/>
    <p:sldMasterId id="2147483672" r:id="rId5"/>
    <p:sldMasterId id="2147483674" r:id="rId6"/>
  </p:sldMasterIdLst>
  <p:notesMasterIdLst>
    <p:notesMasterId r:id="rId15"/>
  </p:notesMasterIdLst>
  <p:handoutMasterIdLst>
    <p:handoutMasterId r:id="rId16"/>
  </p:handoutMasterIdLst>
  <p:sldIdLst>
    <p:sldId id="256" r:id="rId7"/>
    <p:sldId id="260" r:id="rId8"/>
    <p:sldId id="262" r:id="rId9"/>
    <p:sldId id="277" r:id="rId10"/>
    <p:sldId id="280" r:id="rId11"/>
    <p:sldId id="279" r:id="rId12"/>
    <p:sldId id="278" r:id="rId13"/>
    <p:sldId id="276"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688"/>
    <a:srgbClr val="CDD860"/>
    <a:srgbClr val="73791C"/>
    <a:srgbClr val="2A5C0B"/>
    <a:srgbClr val="042608"/>
    <a:srgbClr val="EA2A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p:cViewPr varScale="1">
        <p:scale>
          <a:sx n="98" d="100"/>
          <a:sy n="98" d="100"/>
        </p:scale>
        <p:origin x="390" y="780"/>
      </p:cViewPr>
      <p:guideLst>
        <p:guide orient="horz" pos="2160"/>
        <p:guide pos="2880"/>
      </p:guideLst>
    </p:cSldViewPr>
  </p:slideViewPr>
  <p:outlineViewPr>
    <p:cViewPr>
      <p:scale>
        <a:sx n="33" d="100"/>
        <a:sy n="33" d="100"/>
      </p:scale>
      <p:origin x="0" y="-371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C9049B5-8248-4064-85F1-728CCB60C82F}" type="datetimeFigureOut">
              <a:rPr lang="en-US" smtClean="0"/>
              <a:t>11/2/2021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B64A8FA-54C8-4E50-BDFF-838BF2242934}" type="slidenum">
              <a:rPr lang="en-US" smtClean="0"/>
              <a:t>‹#›</a:t>
            </a:fld>
            <a:endParaRPr lang="en-US"/>
          </a:p>
        </p:txBody>
      </p:sp>
    </p:spTree>
    <p:extLst>
      <p:ext uri="{BB962C8B-B14F-4D97-AF65-F5344CB8AC3E}">
        <p14:creationId xmlns:p14="http://schemas.microsoft.com/office/powerpoint/2010/main" val="28245964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EB8FAF-B2D1-4053-A872-0CF144265615}" type="datetimeFigureOut">
              <a:rPr lang="en-US" smtClean="0"/>
              <a:t>11/2/2021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1AFC76-23F6-43E3-9402-AFDC78DC24EE}" type="slidenum">
              <a:rPr lang="en-US" smtClean="0"/>
              <a:t>‹#›</a:t>
            </a:fld>
            <a:endParaRPr lang="en-US"/>
          </a:p>
        </p:txBody>
      </p:sp>
    </p:spTree>
    <p:extLst>
      <p:ext uri="{BB962C8B-B14F-4D97-AF65-F5344CB8AC3E}">
        <p14:creationId xmlns:p14="http://schemas.microsoft.com/office/powerpoint/2010/main" val="21999888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657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725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963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029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766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96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endParaRPr lang="en-US" dirty="0"/>
          </a:p>
        </p:txBody>
      </p:sp>
      <p:sp>
        <p:nvSpPr>
          <p:cNvPr id="107523" name="Slide Number Placeholder 3"/>
          <p:cNvSpPr>
            <a:spLocks noGrp="1"/>
          </p:cNvSpPr>
          <p:nvPr>
            <p:ph type="sldNum" sz="quarter" idx="5"/>
          </p:nvPr>
        </p:nvSpPr>
        <p:spPr>
          <a:noFill/>
        </p:spPr>
        <p:txBody>
          <a:bodyPr/>
          <a:lstStyle/>
          <a:p>
            <a:fld id="{3CCB176B-967A-421D-AFA6-E20734328127}" type="slidenum">
              <a:rPr lang="en-US" smtClean="0"/>
              <a:pPr/>
              <a:t>8</a:t>
            </a:fld>
            <a:endParaRPr lang="en-US"/>
          </a:p>
        </p:txBody>
      </p:sp>
    </p:spTree>
    <p:extLst>
      <p:ext uri="{BB962C8B-B14F-4D97-AF65-F5344CB8AC3E}">
        <p14:creationId xmlns:p14="http://schemas.microsoft.com/office/powerpoint/2010/main" val="64487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81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470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895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70" tIns="32135" rIns="64270" bIns="32135"/>
          <a:lstStyle/>
          <a:p>
            <a:r>
              <a:rPr lang="en-US"/>
              <a:t>Click to edit Master title style</a:t>
            </a:r>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a:t>Click to edit Master subtitle style</a:t>
            </a:r>
          </a:p>
        </p:txBody>
      </p:sp>
    </p:spTree>
    <p:extLst>
      <p:ext uri="{BB962C8B-B14F-4D97-AF65-F5344CB8AC3E}">
        <p14:creationId xmlns:p14="http://schemas.microsoft.com/office/powerpoint/2010/main" val="2853841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590800"/>
            <a:ext cx="8229600" cy="35353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708CFC-1ECE-4335-B21B-66CA54EC6253}" type="slidenum">
              <a:rPr lang="en-US"/>
              <a:pPr>
                <a:defRPr/>
              </a:pPr>
              <a:t>‹#›</a:t>
            </a:fld>
            <a:endParaRPr lang="en-US"/>
          </a:p>
        </p:txBody>
      </p:sp>
    </p:spTree>
    <p:extLst>
      <p:ext uri="{BB962C8B-B14F-4D97-AF65-F5344CB8AC3E}">
        <p14:creationId xmlns:p14="http://schemas.microsoft.com/office/powerpoint/2010/main" val="25882390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038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49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70" tIns="32135" rIns="64270" bIns="32135"/>
          <a:lstStyle/>
          <a:p>
            <a:r>
              <a:rPr lang="en-US"/>
              <a:t>Click to edit Master title style</a:t>
            </a:r>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a:t>Click to edit Master subtitle style</a:t>
            </a:r>
          </a:p>
        </p:txBody>
      </p:sp>
    </p:spTree>
    <p:extLst>
      <p:ext uri="{BB962C8B-B14F-4D97-AF65-F5344CB8AC3E}">
        <p14:creationId xmlns:p14="http://schemas.microsoft.com/office/powerpoint/2010/main" val="192993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70" tIns="32135" rIns="64270" bIns="32135"/>
          <a:lstStyle/>
          <a:p>
            <a:r>
              <a:rPr lang="en-US"/>
              <a:t>Click to edit Master title style</a:t>
            </a:r>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a:t>Click to edit Master subtitle style</a:t>
            </a:r>
          </a:p>
        </p:txBody>
      </p:sp>
    </p:spTree>
    <p:extLst>
      <p:ext uri="{BB962C8B-B14F-4D97-AF65-F5344CB8AC3E}">
        <p14:creationId xmlns:p14="http://schemas.microsoft.com/office/powerpoint/2010/main" val="2469356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70" tIns="32135" rIns="64270" bIns="32135"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a:t>Click to edit Master text styles</a:t>
            </a:r>
          </a:p>
        </p:txBody>
      </p:sp>
    </p:spTree>
    <p:extLst>
      <p:ext uri="{BB962C8B-B14F-4D97-AF65-F5344CB8AC3E}">
        <p14:creationId xmlns:p14="http://schemas.microsoft.com/office/powerpoint/2010/main" val="246484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41848D7-1360-4A1F-9826-E40599BAE02E}" type="slidenum">
              <a:rPr lang="en-US" smtClean="0"/>
              <a:t>‹#›</a:t>
            </a:fld>
            <a:endParaRPr lang="en-US"/>
          </a:p>
        </p:txBody>
      </p:sp>
    </p:spTree>
    <p:extLst>
      <p:ext uri="{BB962C8B-B14F-4D97-AF65-F5344CB8AC3E}">
        <p14:creationId xmlns:p14="http://schemas.microsoft.com/office/powerpoint/2010/main" val="330853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4" tIns="32142" rIns="64284" bIns="32142"/>
          <a:lstStyle/>
          <a:p>
            <a:r>
              <a:rPr lang="en-US"/>
              <a:t>Click to edit Master title style</a:t>
            </a:r>
          </a:p>
        </p:txBody>
      </p:sp>
      <p:sp>
        <p:nvSpPr>
          <p:cNvPr id="3" name="Subtitle 2"/>
          <p:cNvSpPr>
            <a:spLocks noGrp="1"/>
          </p:cNvSpPr>
          <p:nvPr>
            <p:ph type="subTitle" idx="1"/>
          </p:nvPr>
        </p:nvSpPr>
        <p:spPr>
          <a:xfrm>
            <a:off x="1371824" y="3886649"/>
            <a:ext cx="6400354"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a:t>Click to edit Master subtitle style</a:t>
            </a:r>
          </a:p>
        </p:txBody>
      </p:sp>
    </p:spTree>
    <p:extLst>
      <p:ext uri="{BB962C8B-B14F-4D97-AF65-F5344CB8AC3E}">
        <p14:creationId xmlns:p14="http://schemas.microsoft.com/office/powerpoint/2010/main" val="46048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84" tIns="32142" rIns="64284" bIns="32142"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a:t>Click to edit Master text styles</a:t>
            </a:r>
          </a:p>
        </p:txBody>
      </p:sp>
    </p:spTree>
    <p:extLst>
      <p:ext uri="{BB962C8B-B14F-4D97-AF65-F5344CB8AC3E}">
        <p14:creationId xmlns:p14="http://schemas.microsoft.com/office/powerpoint/2010/main" val="242960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57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1" tIns="32140" rIns="64281" bIns="32140"/>
          <a:lstStyle/>
          <a:p>
            <a:r>
              <a:rPr lang="en-US"/>
              <a:t>Click to edit Master title style</a:t>
            </a:r>
          </a:p>
        </p:txBody>
      </p:sp>
      <p:sp>
        <p:nvSpPr>
          <p:cNvPr id="3" name="Content Placeholder 2"/>
          <p:cNvSpPr>
            <a:spLocks noGrp="1"/>
          </p:cNvSpPr>
          <p:nvPr>
            <p:ph idx="1"/>
          </p:nvPr>
        </p:nvSpPr>
        <p:spPr>
          <a:xfrm>
            <a:off x="457647" y="1600650"/>
            <a:ext cx="8228707" cy="4525119"/>
          </a:xfrm>
          <a:prstGeom prst="rect">
            <a:avLst/>
          </a:prstGeom>
        </p:spPr>
        <p:txBody>
          <a:bodyPr lIns="64281" tIns="32140" rIns="64281" bIns="321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97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1" tIns="32140" rIns="64281" bIns="32140"/>
          <a:lstStyle/>
          <a:p>
            <a:r>
              <a:rPr lang="en-US"/>
              <a:t>Click to edit Master title style</a:t>
            </a:r>
          </a:p>
        </p:txBody>
      </p:sp>
      <p:sp>
        <p:nvSpPr>
          <p:cNvPr id="3" name="Subtitle 2"/>
          <p:cNvSpPr>
            <a:spLocks noGrp="1"/>
          </p:cNvSpPr>
          <p:nvPr>
            <p:ph type="subTitle" idx="1"/>
          </p:nvPr>
        </p:nvSpPr>
        <p:spPr>
          <a:xfrm>
            <a:off x="1371824" y="3886650"/>
            <a:ext cx="6400354" cy="1752451"/>
          </a:xfrm>
          <a:prstGeom prst="rect">
            <a:avLst/>
          </a:prstGeom>
        </p:spPr>
        <p:txBody>
          <a:bodyPr lIns="64281" tIns="32140" rIns="64281" bIns="32140"/>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a:t>Click to edit Master subtitle style</a:t>
            </a:r>
          </a:p>
        </p:txBody>
      </p:sp>
    </p:spTree>
    <p:extLst>
      <p:ext uri="{BB962C8B-B14F-4D97-AF65-F5344CB8AC3E}">
        <p14:creationId xmlns:p14="http://schemas.microsoft.com/office/powerpoint/2010/main" val="267829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1" tIns="32140" rIns="64281" bIns="32140"/>
          <a:lstStyle/>
          <a:p>
            <a:r>
              <a:rPr lang="en-US"/>
              <a:t>Click to edit Master title style</a:t>
            </a:r>
          </a:p>
        </p:txBody>
      </p:sp>
      <p:sp>
        <p:nvSpPr>
          <p:cNvPr id="3" name="Content Placeholder 2"/>
          <p:cNvSpPr>
            <a:spLocks noGrp="1"/>
          </p:cNvSpPr>
          <p:nvPr>
            <p:ph idx="1"/>
          </p:nvPr>
        </p:nvSpPr>
        <p:spPr>
          <a:xfrm>
            <a:off x="457647" y="1600650"/>
            <a:ext cx="8228707" cy="4525119"/>
          </a:xfrm>
          <a:prstGeom prst="rect">
            <a:avLst/>
          </a:prstGeom>
        </p:spPr>
        <p:txBody>
          <a:bodyPr lIns="64281" tIns="32140" rIns="64281" bIns="321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094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3.xml"/><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8.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4.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6148"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85" t="911" r="987"/>
          <a:stretch/>
        </p:blipFill>
        <p:spPr bwMode="auto">
          <a:xfrm>
            <a:off x="0" y="156757"/>
            <a:ext cx="9144000" cy="6701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410751"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5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86"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915"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72"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8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8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744"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6148" name="Picture 3" descr="Template Assets-02.jpg"/>
          <p:cNvPicPr>
            <a:picLocks noChangeAspect="1"/>
          </p:cNvPicPr>
          <p:nvPr/>
        </p:nvPicPr>
        <p:blipFill>
          <a:blip r:embed="rId7" cstate="print">
            <a:extLst>
              <a:ext uri="{28A0092B-C50C-407E-A947-70E740481C1C}">
                <a14:useLocalDpi xmlns:a14="http://schemas.microsoft.com/office/drawing/2010/main" val="0"/>
              </a:ext>
            </a:extLst>
          </a:blip>
          <a:srcRect l="2977" t="2443" r="2899" b="5728"/>
          <a:stretch>
            <a:fillRect/>
          </a:stretch>
        </p:blipFill>
        <p:spPr bwMode="auto">
          <a:xfrm>
            <a:off x="-4465" y="-7814"/>
            <a:ext cx="9152930" cy="2157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22460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710" r:id="rId4"/>
    <p:sldLayoutId id="2147483711" r:id="rId5"/>
  </p:sldLayoutIdLst>
  <p:hf sldNum="0" hdr="0" ftr="0" dt="0"/>
  <p:txStyles>
    <p:titleStyle>
      <a:lvl1pPr algn="ctr" defTabSz="410730"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40"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82"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2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76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40"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6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82"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2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76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0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64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074" name="Picture 1" descr="Template Assets-03.jpg"/>
          <p:cNvPicPr>
            <a:picLocks noChangeAspect="1"/>
          </p:cNvPicPr>
          <p:nvPr/>
        </p:nvPicPr>
        <p:blipFill>
          <a:blip r:embed="rId5" cstate="print">
            <a:extLst>
              <a:ext uri="{28A0092B-C50C-407E-A947-70E740481C1C}">
                <a14:useLocalDpi xmlns:a14="http://schemas.microsoft.com/office/drawing/2010/main" val="0"/>
              </a:ext>
            </a:extLst>
          </a:blip>
          <a:srcRect l="3549" t="4875" r="2272" b="6929"/>
          <a:stretch>
            <a:fillRect/>
          </a:stretch>
        </p:blipFill>
        <p:spPr bwMode="auto">
          <a:xfrm>
            <a:off x="0" y="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729" r:id="rId3"/>
  </p:sldLayoutIdLst>
  <p:hf sldNum="0" hdr="0" ftr="0" dt="0"/>
  <p:txStyles>
    <p:title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12"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24"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36"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49"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274"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697"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123"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546"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Template Assets-03.jpg"/>
          <p:cNvPicPr>
            <a:picLocks noChangeAspect="1"/>
          </p:cNvPicPr>
          <p:nvPr/>
        </p:nvPicPr>
        <p:blipFill>
          <a:blip r:embed="rId6" cstate="print">
            <a:extLst>
              <a:ext uri="{28A0092B-C50C-407E-A947-70E740481C1C}">
                <a14:useLocalDpi xmlns:a14="http://schemas.microsoft.com/office/drawing/2010/main" val="0"/>
              </a:ext>
            </a:extLst>
          </a:blip>
          <a:srcRect l="3549" t="3870" r="2272" b="7933"/>
          <a:stretch>
            <a:fillRect/>
          </a:stretch>
        </p:blipFill>
        <p:spPr bwMode="auto">
          <a:xfrm>
            <a:off x="0" y="-893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2" descr="PPT Photos - -08.jpg"/>
          <p:cNvPicPr>
            <a:picLocks noChangeAspect="1"/>
          </p:cNvPicPr>
          <p:nvPr/>
        </p:nvPicPr>
        <p:blipFill>
          <a:blip r:embed="rId7" cstate="print">
            <a:extLst>
              <a:ext uri="{28A0092B-C50C-407E-A947-70E740481C1C}">
                <a14:useLocalDpi xmlns:a14="http://schemas.microsoft.com/office/drawing/2010/main" val="0"/>
              </a:ext>
            </a:extLst>
          </a:blip>
          <a:srcRect t="4840" b="1711"/>
          <a:stretch>
            <a:fillRect/>
          </a:stretch>
        </p:blipFill>
        <p:spPr bwMode="auto">
          <a:xfrm>
            <a:off x="5366746" y="773535"/>
            <a:ext cx="1814959" cy="3200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descr="PPT Photos - -09.jpg"/>
          <p:cNvPicPr>
            <a:picLocks noChangeAspect="1"/>
          </p:cNvPicPr>
          <p:nvPr/>
        </p:nvPicPr>
        <p:blipFill>
          <a:blip r:embed="rId8" cstate="print">
            <a:extLst>
              <a:ext uri="{28A0092B-C50C-407E-A947-70E740481C1C}">
                <a14:useLocalDpi xmlns:a14="http://schemas.microsoft.com/office/drawing/2010/main" val="0"/>
              </a:ext>
            </a:extLst>
          </a:blip>
          <a:srcRect t="5135"/>
          <a:stretch>
            <a:fillRect/>
          </a:stretch>
        </p:blipFill>
        <p:spPr bwMode="auto">
          <a:xfrm>
            <a:off x="7331277" y="776883"/>
            <a:ext cx="1814959" cy="3178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706" r:id="rId2"/>
    <p:sldLayoutId id="2147483707" r:id="rId3"/>
    <p:sldLayoutId id="2147483730" r:id="rId4"/>
  </p:sldLayoutIdLst>
  <p:hf sldNum="0" hdr="0" ftr="0" dt="0"/>
  <p:txStyles>
    <p:titleStyle>
      <a:lvl1pPr algn="ctr" defTabSz="410688"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07"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16"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24"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31"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04"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07"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1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16"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224"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63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04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447"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1" descr="Template Assets-03.jpg"/>
          <p:cNvPicPr>
            <a:picLocks noChangeAspect="1"/>
          </p:cNvPicPr>
          <p:nvPr/>
        </p:nvPicPr>
        <p:blipFill>
          <a:blip r:embed="rId5" cstate="print">
            <a:extLst>
              <a:ext uri="{28A0092B-C50C-407E-A947-70E740481C1C}">
                <a14:useLocalDpi xmlns:a14="http://schemas.microsoft.com/office/drawing/2010/main" val="0"/>
              </a:ext>
            </a:extLst>
          </a:blip>
          <a:srcRect l="3549" t="4875" r="2272" b="6929"/>
          <a:stretch>
            <a:fillRect/>
          </a:stretch>
        </p:blipFill>
        <p:spPr bwMode="auto">
          <a:xfrm>
            <a:off x="0" y="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4" descr="PPT Photos - -06.jpg"/>
          <p:cNvPicPr>
            <a:picLocks noChangeAspect="1"/>
          </p:cNvPicPr>
          <p:nvPr/>
        </p:nvPicPr>
        <p:blipFill>
          <a:blip r:embed="rId6" cstate="print">
            <a:extLst>
              <a:ext uri="{28A0092B-C50C-407E-A947-70E740481C1C}">
                <a14:useLocalDpi xmlns:a14="http://schemas.microsoft.com/office/drawing/2010/main" val="0"/>
              </a:ext>
            </a:extLst>
          </a:blip>
          <a:srcRect l="560" t="5890" r="603"/>
          <a:stretch>
            <a:fillRect/>
          </a:stretch>
        </p:blipFill>
        <p:spPr bwMode="auto">
          <a:xfrm>
            <a:off x="5365626" y="773534"/>
            <a:ext cx="1816075" cy="319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5" descr="PPT Photos - -07.jpg"/>
          <p:cNvPicPr>
            <a:picLocks noChangeAspect="1"/>
          </p:cNvPicPr>
          <p:nvPr/>
        </p:nvPicPr>
        <p:blipFill>
          <a:blip r:embed="rId7" cstate="print">
            <a:extLst>
              <a:ext uri="{28A0092B-C50C-407E-A947-70E740481C1C}">
                <a14:useLocalDpi xmlns:a14="http://schemas.microsoft.com/office/drawing/2010/main" val="0"/>
              </a:ext>
            </a:extLst>
          </a:blip>
          <a:srcRect t="5115"/>
          <a:stretch>
            <a:fillRect/>
          </a:stretch>
        </p:blipFill>
        <p:spPr bwMode="auto">
          <a:xfrm>
            <a:off x="7331278" y="776887"/>
            <a:ext cx="1814959" cy="3177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3" r:id="rId1"/>
    <p:sldLayoutId id="2147483704" r:id="rId2"/>
    <p:sldLayoutId id="2147483705" r:id="rId3"/>
  </p:sldLayoutIdLst>
  <p:hf sldNum="0" hdr="0" ftr="0" dt="0"/>
  <p:txStyles>
    <p:titleStyle>
      <a:lvl1pPr algn="ctr" defTabSz="410667"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91"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83"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74"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65"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696"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391"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086"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783"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174"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565"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6959"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348"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783" rtl="0" eaLnBrk="1" latinLnBrk="0" hangingPunct="1">
        <a:defRPr sz="1300" kern="1200">
          <a:solidFill>
            <a:schemeClr val="tx1"/>
          </a:solidFill>
          <a:latin typeface="+mn-lt"/>
          <a:ea typeface="+mn-ea"/>
          <a:cs typeface="+mn-cs"/>
        </a:defRPr>
      </a:lvl1pPr>
      <a:lvl2pPr marL="321391" algn="l" defTabSz="642783" rtl="0" eaLnBrk="1" latinLnBrk="0" hangingPunct="1">
        <a:defRPr sz="1300" kern="1200">
          <a:solidFill>
            <a:schemeClr val="tx1"/>
          </a:solidFill>
          <a:latin typeface="+mn-lt"/>
          <a:ea typeface="+mn-ea"/>
          <a:cs typeface="+mn-cs"/>
        </a:defRPr>
      </a:lvl2pPr>
      <a:lvl3pPr marL="642783" algn="l" defTabSz="642783" rtl="0" eaLnBrk="1" latinLnBrk="0" hangingPunct="1">
        <a:defRPr sz="1300" kern="1200">
          <a:solidFill>
            <a:schemeClr val="tx1"/>
          </a:solidFill>
          <a:latin typeface="+mn-lt"/>
          <a:ea typeface="+mn-ea"/>
          <a:cs typeface="+mn-cs"/>
        </a:defRPr>
      </a:lvl3pPr>
      <a:lvl4pPr marL="964174" algn="l" defTabSz="642783" rtl="0" eaLnBrk="1" latinLnBrk="0" hangingPunct="1">
        <a:defRPr sz="1300" kern="1200">
          <a:solidFill>
            <a:schemeClr val="tx1"/>
          </a:solidFill>
          <a:latin typeface="+mn-lt"/>
          <a:ea typeface="+mn-ea"/>
          <a:cs typeface="+mn-cs"/>
        </a:defRPr>
      </a:lvl4pPr>
      <a:lvl5pPr marL="1285565" algn="l" defTabSz="642783" rtl="0" eaLnBrk="1" latinLnBrk="0" hangingPunct="1">
        <a:defRPr sz="1300" kern="1200">
          <a:solidFill>
            <a:schemeClr val="tx1"/>
          </a:solidFill>
          <a:latin typeface="+mn-lt"/>
          <a:ea typeface="+mn-ea"/>
          <a:cs typeface="+mn-cs"/>
        </a:defRPr>
      </a:lvl5pPr>
      <a:lvl6pPr marL="1606959" algn="l" defTabSz="642783" rtl="0" eaLnBrk="1" latinLnBrk="0" hangingPunct="1">
        <a:defRPr sz="1300" kern="1200">
          <a:solidFill>
            <a:schemeClr val="tx1"/>
          </a:solidFill>
          <a:latin typeface="+mn-lt"/>
          <a:ea typeface="+mn-ea"/>
          <a:cs typeface="+mn-cs"/>
        </a:defRPr>
      </a:lvl6pPr>
      <a:lvl7pPr marL="1928348" algn="l" defTabSz="642783" rtl="0" eaLnBrk="1" latinLnBrk="0" hangingPunct="1">
        <a:defRPr sz="1300" kern="1200">
          <a:solidFill>
            <a:schemeClr val="tx1"/>
          </a:solidFill>
          <a:latin typeface="+mn-lt"/>
          <a:ea typeface="+mn-ea"/>
          <a:cs typeface="+mn-cs"/>
        </a:defRPr>
      </a:lvl7pPr>
      <a:lvl8pPr marL="2249741" algn="l" defTabSz="642783" rtl="0" eaLnBrk="1" latinLnBrk="0" hangingPunct="1">
        <a:defRPr sz="1300" kern="1200">
          <a:solidFill>
            <a:schemeClr val="tx1"/>
          </a:solidFill>
          <a:latin typeface="+mn-lt"/>
          <a:ea typeface="+mn-ea"/>
          <a:cs typeface="+mn-cs"/>
        </a:defRPr>
      </a:lvl8pPr>
      <a:lvl9pPr marL="2571133" algn="l" defTabSz="642783"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8194" name="Picture 1" descr="PPT Photos - -10.jpg"/>
          <p:cNvPicPr>
            <a:picLocks noChangeAspect="1"/>
          </p:cNvPicPr>
          <p:nvPr/>
        </p:nvPicPr>
        <p:blipFill>
          <a:blip r:embed="rId4" cstate="print">
            <a:extLst>
              <a:ext uri="{28A0092B-C50C-407E-A947-70E740481C1C}">
                <a14:useLocalDpi xmlns:a14="http://schemas.microsoft.com/office/drawing/2010/main" val="0"/>
              </a:ext>
            </a:extLst>
          </a:blip>
          <a:srcRect l="10640" r="10640"/>
          <a:stretch>
            <a:fillRect/>
          </a:stretch>
        </p:blipFill>
        <p:spPr bwMode="auto">
          <a:xfrm>
            <a:off x="5621239" y="416347"/>
            <a:ext cx="984498" cy="1735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2" descr="PPT Photos - -11.jpg"/>
          <p:cNvPicPr>
            <a:picLocks noChangeAspect="1"/>
          </p:cNvPicPr>
          <p:nvPr/>
        </p:nvPicPr>
        <p:blipFill>
          <a:blip r:embed="rId5" cstate="print">
            <a:extLst>
              <a:ext uri="{28A0092B-C50C-407E-A947-70E740481C1C}">
                <a14:useLocalDpi xmlns:a14="http://schemas.microsoft.com/office/drawing/2010/main" val="0"/>
              </a:ext>
            </a:extLst>
          </a:blip>
          <a:srcRect l="10109" r="10109"/>
          <a:stretch>
            <a:fillRect/>
          </a:stretch>
        </p:blipFill>
        <p:spPr bwMode="auto">
          <a:xfrm>
            <a:off x="6794376" y="416347"/>
            <a:ext cx="990079" cy="1735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descr="PPT Photos - -12.jpg"/>
          <p:cNvPicPr>
            <a:picLocks noChangeAspect="1"/>
          </p:cNvPicPr>
          <p:nvPr/>
        </p:nvPicPr>
        <p:blipFill>
          <a:blip r:embed="rId6" cstate="print">
            <a:extLst>
              <a:ext uri="{28A0092B-C50C-407E-A947-70E740481C1C}">
                <a14:useLocalDpi xmlns:a14="http://schemas.microsoft.com/office/drawing/2010/main" val="0"/>
              </a:ext>
            </a:extLst>
          </a:blip>
          <a:srcRect l="10321" r="10321"/>
          <a:stretch>
            <a:fillRect/>
          </a:stretch>
        </p:blipFill>
        <p:spPr bwMode="auto">
          <a:xfrm>
            <a:off x="7973095" y="420817"/>
            <a:ext cx="984498" cy="1727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4" descr="Template Assets-03.jpg"/>
          <p:cNvPicPr>
            <a:picLocks noChangeAspect="1"/>
          </p:cNvPicPr>
          <p:nvPr/>
        </p:nvPicPr>
        <p:blipFill>
          <a:blip r:embed="rId7" cstate="print">
            <a:extLst>
              <a:ext uri="{28A0092B-C50C-407E-A947-70E740481C1C}">
                <a14:useLocalDpi xmlns:a14="http://schemas.microsoft.com/office/drawing/2010/main" val="0"/>
              </a:ext>
            </a:extLst>
          </a:blip>
          <a:srcRect l="3549" t="4875" r="2272" b="6885"/>
          <a:stretch>
            <a:fillRect/>
          </a:stretch>
        </p:blipFill>
        <p:spPr bwMode="auto">
          <a:xfrm>
            <a:off x="0" y="0"/>
            <a:ext cx="9144000" cy="78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hf sldNum="0" hdr="0" ftr="0" dt="0"/>
  <p:txStyles>
    <p:titleStyle>
      <a:lvl1pPr algn="ctr" defTabSz="410646"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688"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374"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062"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75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124"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50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6877"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25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270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2400" y="2362200"/>
            <a:ext cx="8686800" cy="3962400"/>
          </a:xfrm>
          <a:prstGeom prst="rect">
            <a:avLst/>
          </a:prstGeom>
        </p:spPr>
        <p:txBody>
          <a:bodyPr/>
          <a:lstStyle/>
          <a:p>
            <a:pPr algn="l"/>
            <a:r>
              <a:rPr lang="en-US" sz="4000" dirty="0">
                <a:latin typeface="Calibri" panose="020F0502020204030204" pitchFamily="34" charset="0"/>
              </a:rPr>
              <a:t>Perishable Agricultural Commodities Act</a:t>
            </a:r>
            <a:br>
              <a:rPr lang="en-US" sz="4000" dirty="0">
                <a:latin typeface="Calibri" panose="020F0502020204030204" pitchFamily="34" charset="0"/>
              </a:rPr>
            </a:br>
            <a:r>
              <a:rPr lang="en-US" sz="4000" dirty="0">
                <a:latin typeface="Calibri" panose="020F0502020204030204" pitchFamily="34" charset="0"/>
              </a:rPr>
              <a:t>                            (PACA)</a:t>
            </a:r>
            <a:br>
              <a:rPr lang="en-US" sz="4000" dirty="0">
                <a:latin typeface="Calibri" panose="020F0502020204030204" pitchFamily="34" charset="0"/>
              </a:rPr>
            </a:br>
            <a:br>
              <a:rPr lang="en-US" sz="4000" dirty="0">
                <a:latin typeface="Calibri" panose="020F0502020204030204" pitchFamily="34" charset="0"/>
              </a:rPr>
            </a:br>
            <a:r>
              <a:rPr lang="en-US" sz="4000" dirty="0">
                <a:latin typeface="Calibri" panose="020F0502020204030204" pitchFamily="34" charset="0"/>
              </a:rPr>
              <a:t>	</a:t>
            </a:r>
            <a:r>
              <a:rPr lang="en-US" sz="2800" dirty="0">
                <a:latin typeface="Calibri" panose="020F0502020204030204" pitchFamily="34" charset="0"/>
                <a:cs typeface="Calibri" panose="020F0502020204030204" pitchFamily="34" charset="0"/>
              </a:rPr>
              <a:t>Working in partnership with the fruit and vegetable 	industry, PACA facilitates fair trade practices through 	education, mediation, arbitration, licensing and 	enforcement.</a:t>
            </a:r>
            <a:br>
              <a:rPr lang="en-US" sz="2800" dirty="0">
                <a:latin typeface="Calibri" panose="020F0502020204030204" pitchFamily="34" charset="0"/>
                <a:cs typeface="Calibri" panose="020F0502020204030204" pitchFamily="34" charset="0"/>
              </a:rPr>
            </a:br>
            <a:br>
              <a:rPr lang="en-US" sz="2400" dirty="0">
                <a:latin typeface="Calibri" panose="020F0502020204030204" pitchFamily="34" charset="0"/>
              </a:rPr>
            </a:br>
            <a:endParaRPr lang="en-US" sz="3200" dirty="0">
              <a:latin typeface="Calibri" panose="020F0502020204030204" pitchFamily="34" charset="0"/>
            </a:endParaRPr>
          </a:p>
        </p:txBody>
      </p:sp>
    </p:spTree>
    <p:extLst>
      <p:ext uri="{BB962C8B-B14F-4D97-AF65-F5344CB8AC3E}">
        <p14:creationId xmlns:p14="http://schemas.microsoft.com/office/powerpoint/2010/main" val="1102587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F52AE-64FA-4813-AF10-9DD10EF4FA9A}"/>
              </a:ext>
            </a:extLst>
          </p:cNvPr>
          <p:cNvSpPr>
            <a:spLocks noGrp="1"/>
          </p:cNvSpPr>
          <p:nvPr>
            <p:ph type="title"/>
          </p:nvPr>
        </p:nvSpPr>
        <p:spPr>
          <a:xfrm>
            <a:off x="457647" y="-1143000"/>
            <a:ext cx="8228707" cy="1143000"/>
          </a:xfrm>
        </p:spPr>
        <p:txBody>
          <a:bodyPr lIns="64281" tIns="32140" rIns="64281" bIns="32140" anchor="b"/>
          <a:lstStyle/>
          <a:p>
            <a:r>
              <a:rPr lang="en-US" dirty="0"/>
              <a:t>PACA Provides</a:t>
            </a:r>
          </a:p>
        </p:txBody>
      </p:sp>
      <p:sp>
        <p:nvSpPr>
          <p:cNvPr id="3" name="Content Placeholder 2"/>
          <p:cNvSpPr>
            <a:spLocks noGrp="1"/>
          </p:cNvSpPr>
          <p:nvPr>
            <p:ph idx="1"/>
          </p:nvPr>
        </p:nvSpPr>
        <p:spPr>
          <a:xfrm>
            <a:off x="0" y="1251284"/>
            <a:ext cx="9143999" cy="5073316"/>
          </a:xfrm>
        </p:spPr>
        <p:txBody>
          <a:bodyPr>
            <a:normAutofit/>
          </a:bodyPr>
          <a:lstStyle/>
          <a:p>
            <a:r>
              <a:rPr lang="en-US" sz="3000" b="1"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PACA provides</a:t>
            </a:r>
            <a:r>
              <a:rPr lang="en-US" sz="320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a:t>
            </a:r>
          </a:p>
          <a:p>
            <a:pPr marL="825036" lvl="3" indent="-342900">
              <a:buFont typeface="Wingdings" panose="05000000000000000000" pitchFamily="2" charset="2"/>
              <a:buChar char="ü"/>
            </a:pPr>
            <a:r>
              <a:rPr lang="en-US" sz="2400" dirty="0">
                <a:latin typeface="Calibri" panose="020F0502020204030204" pitchFamily="34" charset="0"/>
                <a:cs typeface="Calibri" panose="020F0502020204030204" pitchFamily="34" charset="0"/>
              </a:rPr>
              <a:t>A forum to investigate, mediate, and arbitrate contract           disputes;</a:t>
            </a:r>
          </a:p>
          <a:p>
            <a:pPr marL="825036" lvl="3" indent="-342900">
              <a:buFont typeface="Wingdings" panose="05000000000000000000" pitchFamily="2" charset="2"/>
              <a:buChar char="ü"/>
            </a:pPr>
            <a:r>
              <a:rPr lang="en-US" sz="2400" dirty="0">
                <a:latin typeface="Calibri" panose="020F0502020204030204" pitchFamily="34" charset="0"/>
                <a:cs typeface="Calibri" panose="020F0502020204030204" pitchFamily="34" charset="0"/>
              </a:rPr>
              <a:t>A mechanism for recovering damages when buyers and sellers of produce fail to meet their contractual obligations; </a:t>
            </a:r>
          </a:p>
          <a:p>
            <a:pPr marL="825036" lvl="3" indent="-342900">
              <a:buFont typeface="Wingdings" panose="05000000000000000000" pitchFamily="2" charset="2"/>
              <a:buChar char="ü"/>
            </a:pPr>
            <a:r>
              <a:rPr lang="en-US" sz="2400" dirty="0">
                <a:latin typeface="Calibri" panose="020F0502020204030204" pitchFamily="34" charset="0"/>
                <a:cs typeface="Calibri" panose="020F0502020204030204" pitchFamily="34" charset="0"/>
              </a:rPr>
              <a:t>Provisions to sanction produce sellers that fail to pay     obligations or misrepresent the products they are selling;</a:t>
            </a:r>
          </a:p>
          <a:p>
            <a:pPr marL="825036" lvl="3" indent="-342900">
              <a:buFont typeface="Wingdings" panose="05000000000000000000" pitchFamily="2" charset="2"/>
              <a:buChar char="ü"/>
            </a:pPr>
            <a:r>
              <a:rPr lang="en-US" sz="2400" dirty="0">
                <a:latin typeface="Calibri" panose="020F0502020204030204" pitchFamily="34" charset="0"/>
                <a:cs typeface="Calibri" panose="020F0502020204030204" pitchFamily="34" charset="0"/>
              </a:rPr>
              <a:t>A mechanism to monitor the activities of PACA violators.</a:t>
            </a:r>
          </a:p>
        </p:txBody>
      </p:sp>
    </p:spTree>
    <p:extLst>
      <p:ext uri="{BB962C8B-B14F-4D97-AF65-F5344CB8AC3E}">
        <p14:creationId xmlns:p14="http://schemas.microsoft.com/office/powerpoint/2010/main" val="4724642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5684-9915-4DA5-9986-284BFD5B030D}"/>
              </a:ext>
            </a:extLst>
          </p:cNvPr>
          <p:cNvSpPr>
            <a:spLocks noGrp="1"/>
          </p:cNvSpPr>
          <p:nvPr>
            <p:ph type="title"/>
          </p:nvPr>
        </p:nvSpPr>
        <p:spPr>
          <a:xfrm>
            <a:off x="457647" y="-1143000"/>
            <a:ext cx="8228707" cy="1143000"/>
          </a:xfrm>
        </p:spPr>
        <p:txBody>
          <a:bodyPr lIns="64281" tIns="32140" rIns="64281" bIns="32140" anchor="b"/>
          <a:lstStyle/>
          <a:p>
            <a:r>
              <a:rPr lang="en-US" dirty="0"/>
              <a:t>PACA Highlights - 2021</a:t>
            </a:r>
          </a:p>
        </p:txBody>
      </p:sp>
      <p:sp>
        <p:nvSpPr>
          <p:cNvPr id="3" name="Content Placeholder 2"/>
          <p:cNvSpPr>
            <a:spLocks noGrp="1"/>
          </p:cNvSpPr>
          <p:nvPr>
            <p:ph idx="1"/>
          </p:nvPr>
        </p:nvSpPr>
        <p:spPr>
          <a:xfrm>
            <a:off x="1" y="1066800"/>
            <a:ext cx="9143999" cy="5073316"/>
          </a:xfrm>
        </p:spPr>
        <p:txBody>
          <a:bodyPr>
            <a:noAutofit/>
          </a:bodyPr>
          <a:lstStyle/>
          <a:p>
            <a:pPr algn="ctr"/>
            <a:r>
              <a:rPr lang="en-US" sz="3200" b="1" dirty="0">
                <a:latin typeface="Calibri" panose="020F0502020204030204" pitchFamily="34" charset="0"/>
                <a:cs typeface="Calibri" panose="020F0502020204030204" pitchFamily="34" charset="0"/>
              </a:rPr>
              <a:t>PACA Highlights - 2021</a:t>
            </a:r>
          </a:p>
          <a:p>
            <a:pPr>
              <a:spcBef>
                <a:spcPts val="0"/>
              </a:spcBef>
            </a:pPr>
            <a:r>
              <a:rPr lang="en-US" sz="2400" dirty="0">
                <a:latin typeface="Calibri" panose="020F0502020204030204" pitchFamily="34" charset="0"/>
                <a:cs typeface="Calibri" panose="020F0502020204030204" pitchFamily="34" charset="0"/>
              </a:rPr>
              <a:t>   </a:t>
            </a:r>
          </a:p>
          <a:p>
            <a:pPr marL="825036" lvl="3" indent="-342900">
              <a:spcBef>
                <a:spcPts val="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PACA maintained over 13,100 active licensees.</a:t>
            </a: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PACA assisted 1685 callers with produce transactions valued at over $46.4 million through calls to the PACA “good delivery” line.</a:t>
            </a: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PACA suspended the licenses of 54 produce firms and imposed sanctions or employment restrictions for failure to pay more than $2.9 million for multiple shipments of produce.</a:t>
            </a:r>
          </a:p>
          <a:p>
            <a:pPr>
              <a:spcBef>
                <a:spcPts val="0"/>
              </a:spcBef>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PACA opened 780 new informal reparation complaints involving $38.8 million.</a:t>
            </a: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a:p>
            <a:pPr lvl="3">
              <a:spcBef>
                <a:spcPts val="0"/>
              </a:spcBef>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72308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D3DF-7EA2-46BD-9542-1FDE94235CFE}"/>
              </a:ext>
            </a:extLst>
          </p:cNvPr>
          <p:cNvSpPr>
            <a:spLocks noGrp="1"/>
          </p:cNvSpPr>
          <p:nvPr>
            <p:ph type="title"/>
          </p:nvPr>
        </p:nvSpPr>
        <p:spPr>
          <a:xfrm>
            <a:off x="457647" y="-1143000"/>
            <a:ext cx="8228707" cy="1143000"/>
          </a:xfrm>
        </p:spPr>
        <p:txBody>
          <a:bodyPr lIns="64281" tIns="32140" rIns="64281" bIns="32140" anchor="b"/>
          <a:lstStyle/>
          <a:p>
            <a:r>
              <a:rPr lang="en-US" dirty="0"/>
              <a:t>PACA Highlights – 2021 </a:t>
            </a:r>
            <a:r>
              <a:rPr lang="en-US" dirty="0" err="1"/>
              <a:t>cont</a:t>
            </a:r>
            <a:endParaRPr lang="en-US" dirty="0"/>
          </a:p>
        </p:txBody>
      </p:sp>
      <p:sp>
        <p:nvSpPr>
          <p:cNvPr id="3" name="Content Placeholder 2"/>
          <p:cNvSpPr>
            <a:spLocks noGrp="1"/>
          </p:cNvSpPr>
          <p:nvPr>
            <p:ph idx="1"/>
          </p:nvPr>
        </p:nvSpPr>
        <p:spPr>
          <a:xfrm>
            <a:off x="1" y="1066800"/>
            <a:ext cx="8991599" cy="5073316"/>
          </a:xfrm>
        </p:spPr>
        <p:txBody>
          <a:bodyPr>
            <a:noAutofit/>
          </a:bodyPr>
          <a:lstStyle/>
          <a:p>
            <a:pPr algn="ctr"/>
            <a:r>
              <a:rPr lang="en-US" sz="3200" b="1" dirty="0">
                <a:latin typeface="Calibri" panose="020F0502020204030204" pitchFamily="34" charset="0"/>
                <a:cs typeface="Calibri" panose="020F0502020204030204" pitchFamily="34" charset="0"/>
              </a:rPr>
              <a:t>PACA Highlights - 2021</a:t>
            </a:r>
          </a:p>
          <a:p>
            <a:pPr>
              <a:spcBef>
                <a:spcPts val="0"/>
              </a:spcBef>
            </a:pPr>
            <a:r>
              <a:rPr lang="en-US" sz="2400" dirty="0">
                <a:latin typeface="Calibri" panose="020F0502020204030204" pitchFamily="34" charset="0"/>
                <a:cs typeface="Calibri" panose="020F0502020204030204" pitchFamily="34" charset="0"/>
              </a:rPr>
              <a:t>   </a:t>
            </a:r>
          </a:p>
          <a:p>
            <a:pPr marL="825036" lvl="3" indent="-342900">
              <a:spcBef>
                <a:spcPts val="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PACA had another successful year assisting parties in settling approximately 90 percent of informal complaints within four months;  </a:t>
            </a: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PACA conducted a large-scale industry pulse-check, contacting over 850 individuals across the produce industry. PACA asked stakeholders whether it was currently meeting the needs of the industry and sought input on how PACA should prepare to meet future needs and challenges of the industry.  </a:t>
            </a: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Industry feedback was positive and indicated satisfaction with the services provided by PACA. </a:t>
            </a: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4788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9113-C138-4D7B-99EB-D204680BE965}"/>
              </a:ext>
            </a:extLst>
          </p:cNvPr>
          <p:cNvSpPr>
            <a:spLocks noGrp="1"/>
          </p:cNvSpPr>
          <p:nvPr>
            <p:ph type="title"/>
          </p:nvPr>
        </p:nvSpPr>
        <p:spPr>
          <a:xfrm>
            <a:off x="457647" y="-1143000"/>
            <a:ext cx="8228707" cy="1143000"/>
          </a:xfrm>
        </p:spPr>
        <p:txBody>
          <a:bodyPr lIns="64281" tIns="32140" rIns="64281" bIns="32140" anchor="b"/>
          <a:lstStyle/>
          <a:p>
            <a:r>
              <a:rPr lang="en-US" dirty="0" err="1"/>
              <a:t>ePACA</a:t>
            </a:r>
            <a:endParaRPr lang="en-US" dirty="0"/>
          </a:p>
        </p:txBody>
      </p:sp>
      <p:sp>
        <p:nvSpPr>
          <p:cNvPr id="3" name="Content Placeholder 2"/>
          <p:cNvSpPr>
            <a:spLocks noGrp="1"/>
          </p:cNvSpPr>
          <p:nvPr>
            <p:ph idx="1"/>
          </p:nvPr>
        </p:nvSpPr>
        <p:spPr>
          <a:xfrm>
            <a:off x="0" y="838200"/>
            <a:ext cx="9143999" cy="5301916"/>
          </a:xfrm>
        </p:spPr>
        <p:txBody>
          <a:bodyPr>
            <a:noAutofit/>
          </a:bodyPr>
          <a:lstStyle/>
          <a:p>
            <a:pPr algn="ctr"/>
            <a:r>
              <a:rPr lang="en-US" sz="3200" b="1" dirty="0" err="1">
                <a:latin typeface="Calibri" panose="020F0502020204030204" pitchFamily="34" charset="0"/>
                <a:cs typeface="Calibri" panose="020F0502020204030204" pitchFamily="34" charset="0"/>
              </a:rPr>
              <a:t>ePACA</a:t>
            </a:r>
            <a:r>
              <a:rPr lang="en-US" sz="3200" dirty="0">
                <a:latin typeface="Calibri" panose="020F0502020204030204" pitchFamily="34" charset="0"/>
                <a:cs typeface="Calibri" panose="020F0502020204030204" pitchFamily="34" charset="0"/>
              </a:rPr>
              <a:t> </a:t>
            </a:r>
          </a:p>
          <a:p>
            <a:pPr>
              <a:spcBef>
                <a:spcPts val="0"/>
              </a:spcBef>
            </a:pPr>
            <a:r>
              <a:rPr lang="en-US" sz="2400" dirty="0">
                <a:latin typeface="Calibri" panose="020F0502020204030204" pitchFamily="34" charset="0"/>
                <a:cs typeface="Calibri" panose="020F0502020204030204" pitchFamily="34" charset="0"/>
              </a:rPr>
              <a:t>   </a:t>
            </a:r>
          </a:p>
          <a:p>
            <a:pPr marL="825036" lvl="3" indent="-342900">
              <a:spcBef>
                <a:spcPts val="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The </a:t>
            </a:r>
            <a:r>
              <a:rPr lang="en-US" sz="2400" dirty="0" err="1">
                <a:latin typeface="Calibri" panose="020F0502020204030204" pitchFamily="34" charset="0"/>
                <a:cs typeface="Calibri" panose="020F0502020204030204" pitchFamily="34" charset="0"/>
              </a:rPr>
              <a:t>ePACA</a:t>
            </a:r>
            <a:r>
              <a:rPr lang="en-US" sz="2400" dirty="0">
                <a:latin typeface="Calibri" panose="020F0502020204030204" pitchFamily="34" charset="0"/>
                <a:cs typeface="Calibri" panose="020F0502020204030204" pitchFamily="34" charset="0"/>
              </a:rPr>
              <a:t> portal is available 24/7 to apply for or renew a PACA license or to file a PACA complaint online.  About 25 percent of PACA licensees are submitting their license applications through the </a:t>
            </a:r>
            <a:r>
              <a:rPr lang="en-US" sz="2400" dirty="0" err="1">
                <a:latin typeface="Calibri" panose="020F0502020204030204" pitchFamily="34" charset="0"/>
                <a:cs typeface="Calibri" panose="020F0502020204030204" pitchFamily="34" charset="0"/>
              </a:rPr>
              <a:t>ePACA</a:t>
            </a:r>
            <a:r>
              <a:rPr lang="en-US" sz="2400" dirty="0">
                <a:latin typeface="Calibri" panose="020F0502020204030204" pitchFamily="34" charset="0"/>
                <a:cs typeface="Calibri" panose="020F0502020204030204" pitchFamily="34" charset="0"/>
              </a:rPr>
              <a:t> portal.   </a:t>
            </a: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r>
              <a:rPr lang="en-US" sz="2400" dirty="0" err="1">
                <a:latin typeface="Calibri" panose="020F0502020204030204" pitchFamily="34" charset="0"/>
                <a:cs typeface="Calibri" panose="020F0502020204030204" pitchFamily="34" charset="0"/>
              </a:rPr>
              <a:t>ePACA’s</a:t>
            </a:r>
            <a:r>
              <a:rPr lang="en-US" sz="2400" dirty="0">
                <a:latin typeface="Calibri" panose="020F0502020204030204" pitchFamily="34" charset="0"/>
                <a:cs typeface="Calibri" panose="020F0502020204030204" pitchFamily="34" charset="0"/>
              </a:rPr>
              <a:t> “PACA Search” function provides real-time information on a company’s PACA license status and complaint history, assisting the industry in making informed business decisions;  </a:t>
            </a: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a:p>
            <a:pPr marL="825036" lvl="3" indent="-342900">
              <a:spcBef>
                <a:spcPts val="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The </a:t>
            </a:r>
            <a:r>
              <a:rPr lang="en-US" sz="2400" dirty="0" err="1">
                <a:latin typeface="Calibri" panose="020F0502020204030204" pitchFamily="34" charset="0"/>
                <a:cs typeface="Calibri" panose="020F0502020204030204" pitchFamily="34" charset="0"/>
              </a:rPr>
              <a:t>ePACA</a:t>
            </a:r>
            <a:r>
              <a:rPr lang="en-US" sz="2400" dirty="0">
                <a:latin typeface="Calibri" panose="020F0502020204030204" pitchFamily="34" charset="0"/>
                <a:cs typeface="Calibri" panose="020F0502020204030204" pitchFamily="34" charset="0"/>
              </a:rPr>
              <a:t> mobile app provides access to PACA search capabilities on mobile devices.</a:t>
            </a:r>
          </a:p>
          <a:p>
            <a:pPr marL="825036" lvl="3" indent="-342900">
              <a:spcBef>
                <a:spcPts val="0"/>
              </a:spcBef>
              <a:buFont typeface="Wingdings" panose="05000000000000000000" pitchFamily="2" charset="2"/>
              <a:buChar char="ü"/>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0000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67AC-C57F-45DD-B7FF-204F66ED4930}"/>
              </a:ext>
            </a:extLst>
          </p:cNvPr>
          <p:cNvSpPr>
            <a:spLocks noGrp="1"/>
          </p:cNvSpPr>
          <p:nvPr>
            <p:ph type="title"/>
          </p:nvPr>
        </p:nvSpPr>
        <p:spPr>
          <a:xfrm>
            <a:off x="457647" y="-1143000"/>
            <a:ext cx="8228707" cy="1143000"/>
          </a:xfrm>
        </p:spPr>
        <p:txBody>
          <a:bodyPr lIns="64281" tIns="32140" rIns="64281" bIns="32140" anchor="b"/>
          <a:lstStyle/>
          <a:p>
            <a:r>
              <a:rPr lang="en-US" dirty="0"/>
              <a:t>PACA Priorities</a:t>
            </a:r>
          </a:p>
        </p:txBody>
      </p:sp>
      <p:sp>
        <p:nvSpPr>
          <p:cNvPr id="3" name="Content Placeholder 2"/>
          <p:cNvSpPr>
            <a:spLocks noGrp="1"/>
          </p:cNvSpPr>
          <p:nvPr>
            <p:ph idx="1"/>
          </p:nvPr>
        </p:nvSpPr>
        <p:spPr>
          <a:xfrm>
            <a:off x="0" y="1251284"/>
            <a:ext cx="9143999" cy="5073316"/>
          </a:xfrm>
        </p:spPr>
        <p:txBody>
          <a:bodyPr>
            <a:normAutofit/>
          </a:bodyPr>
          <a:lstStyle/>
          <a:p>
            <a:pPr algn="ctr"/>
            <a:r>
              <a:rPr lang="en-US" sz="3200" b="1" dirty="0">
                <a:latin typeface="Calibri" panose="020F0502020204030204" pitchFamily="34" charset="0"/>
                <a:cs typeface="Calibri" panose="020F0502020204030204" pitchFamily="34" charset="0"/>
              </a:rPr>
              <a:t>PACA Priorities</a:t>
            </a:r>
          </a:p>
          <a:p>
            <a:pPr marL="825036" lvl="3" indent="-342900">
              <a:buFont typeface="Wingdings" panose="05000000000000000000" pitchFamily="2" charset="2"/>
              <a:buChar char="ü"/>
            </a:pPr>
            <a:r>
              <a:rPr lang="en-US" sz="2400" dirty="0">
                <a:latin typeface="Calibri" panose="020F0502020204030204" pitchFamily="34" charset="0"/>
                <a:cs typeface="Calibri" panose="020F0502020204030204" pitchFamily="34" charset="0"/>
              </a:rPr>
              <a:t>To continue to provide the highest level of customer service;</a:t>
            </a:r>
          </a:p>
          <a:p>
            <a:pPr marL="825036" lvl="3" indent="-342900">
              <a:buFont typeface="Wingdings" panose="05000000000000000000" pitchFamily="2" charset="2"/>
              <a:buChar char="ü"/>
            </a:pPr>
            <a:r>
              <a:rPr lang="en-US" sz="2400" dirty="0">
                <a:latin typeface="Calibri" panose="020F0502020204030204" pitchFamily="34" charset="0"/>
                <a:cs typeface="Calibri" panose="020F0502020204030204" pitchFamily="34" charset="0"/>
              </a:rPr>
              <a:t>To address the needs and concerns of industry stakeholders;</a:t>
            </a:r>
          </a:p>
          <a:p>
            <a:pPr marL="825036" lvl="3" indent="-342900">
              <a:buFont typeface="Wingdings" panose="05000000000000000000" pitchFamily="2" charset="2"/>
              <a:buChar char="ü"/>
            </a:pPr>
            <a:r>
              <a:rPr lang="en-US" sz="2400" dirty="0">
                <a:latin typeface="Calibri" panose="020F0502020204030204" pitchFamily="34" charset="0"/>
                <a:cs typeface="Calibri" panose="020F0502020204030204" pitchFamily="34" charset="0"/>
              </a:rPr>
              <a:t>To expand PACA’s presence in the industry through outreach efforts; </a:t>
            </a:r>
          </a:p>
          <a:p>
            <a:pPr marL="825036" lvl="3" indent="-342900">
              <a:buFont typeface="Wingdings" panose="05000000000000000000" pitchFamily="2" charset="2"/>
              <a:buChar char="ü"/>
            </a:pPr>
            <a:r>
              <a:rPr lang="en-US" sz="2400" dirty="0">
                <a:latin typeface="Calibri" panose="020F0502020204030204" pitchFamily="34" charset="0"/>
                <a:cs typeface="Calibri" panose="020F0502020204030204" pitchFamily="34" charset="0"/>
              </a:rPr>
              <a:t>To maintain an emphasis on PACA licensing, ensuring compliance with the law.</a:t>
            </a:r>
          </a:p>
        </p:txBody>
      </p:sp>
    </p:spTree>
    <p:extLst>
      <p:ext uri="{BB962C8B-B14F-4D97-AF65-F5344CB8AC3E}">
        <p14:creationId xmlns:p14="http://schemas.microsoft.com/office/powerpoint/2010/main" val="16566831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ctrTitle" idx="4294967295"/>
          </p:nvPr>
        </p:nvSpPr>
        <p:spPr>
          <a:xfrm>
            <a:off x="0" y="2130425"/>
            <a:ext cx="7772400" cy="1470025"/>
          </a:xfrm>
          <a:prstGeom prst="rect">
            <a:avLst/>
          </a:prstGeom>
        </p:spPr>
        <p:txBody>
          <a:bodyPr/>
          <a:lstStyle/>
          <a:p>
            <a:r>
              <a:rPr lang="en-US" dirty="0">
                <a:solidFill>
                  <a:schemeClr val="bg1"/>
                </a:solidFill>
              </a:rPr>
              <a:t>000</a:t>
            </a:r>
          </a:p>
        </p:txBody>
      </p:sp>
      <p:sp>
        <p:nvSpPr>
          <p:cNvPr id="31747" name="Content Placeholder 2"/>
          <p:cNvSpPr>
            <a:spLocks noGrp="1"/>
          </p:cNvSpPr>
          <p:nvPr>
            <p:ph type="subTitle" idx="4294967295"/>
          </p:nvPr>
        </p:nvSpPr>
        <p:spPr>
          <a:xfrm>
            <a:off x="0" y="4191000"/>
            <a:ext cx="8991600" cy="2438400"/>
          </a:xfrm>
          <a:prstGeom prst="rect">
            <a:avLst/>
          </a:prstGeom>
        </p:spPr>
        <p:txBody>
          <a:bodyPr>
            <a:normAutofit fontScale="25000" lnSpcReduction="20000"/>
          </a:bodyPr>
          <a:lstStyle/>
          <a:p>
            <a:pPr algn="ctr">
              <a:defRPr/>
            </a:pPr>
            <a:r>
              <a:rPr lang="en-US" dirty="0">
                <a:latin typeface="Calibri" panose="020F0502020204030204" pitchFamily="34" charset="0"/>
                <a:cs typeface="Calibri" panose="020F0502020204030204" pitchFamily="34" charset="0"/>
              </a:rPr>
              <a:t> </a:t>
            </a:r>
            <a:r>
              <a:rPr lang="en-US" sz="11200" dirty="0">
                <a:latin typeface="Calibri" panose="020F0502020204030204" pitchFamily="34" charset="0"/>
                <a:cs typeface="Calibri" panose="020F0502020204030204" pitchFamily="34" charset="0"/>
              </a:rPr>
              <a:t>Perishable Agricultural Commodities Act</a:t>
            </a:r>
            <a:endParaRPr lang="en-US" sz="6000" dirty="0">
              <a:latin typeface="Calibri" panose="020F0502020204030204" pitchFamily="34" charset="0"/>
              <a:cs typeface="Calibri" panose="020F0502020204030204" pitchFamily="34" charset="0"/>
            </a:endParaRPr>
          </a:p>
          <a:p>
            <a:pPr algn="ctr">
              <a:defRPr/>
            </a:pPr>
            <a:r>
              <a:rPr lang="en-US" sz="9600" dirty="0">
                <a:latin typeface="Calibri" panose="020F0502020204030204" pitchFamily="34" charset="0"/>
                <a:cs typeface="Calibri" panose="020F0502020204030204" pitchFamily="34" charset="0"/>
              </a:rPr>
              <a:t>(PACA)</a:t>
            </a:r>
          </a:p>
          <a:p>
            <a:pPr algn="ctr">
              <a:spcBef>
                <a:spcPts val="600"/>
              </a:spcBef>
              <a:defRPr/>
            </a:pPr>
            <a:r>
              <a:rPr lang="en-US" sz="3200" i="1" dirty="0">
                <a:latin typeface="Calibri" panose="020F0502020204030204" pitchFamily="34" charset="0"/>
                <a:cs typeface="Calibri" panose="020F0502020204030204" pitchFamily="34" charset="0"/>
              </a:rPr>
              <a:t>      </a:t>
            </a:r>
          </a:p>
          <a:p>
            <a:pPr algn="ctr">
              <a:spcBef>
                <a:spcPts val="600"/>
              </a:spcBef>
              <a:defRPr/>
            </a:pPr>
            <a:r>
              <a:rPr lang="en-US" sz="9600" i="1" dirty="0">
                <a:latin typeface="Calibri" panose="020F0502020204030204" pitchFamily="34" charset="0"/>
                <a:cs typeface="Calibri" panose="020F0502020204030204" pitchFamily="34" charset="0"/>
              </a:rPr>
              <a:t>1-800-495-7222</a:t>
            </a:r>
          </a:p>
          <a:p>
            <a:pPr algn="ctr">
              <a:defRPr/>
            </a:pPr>
            <a:r>
              <a:rPr lang="en-US" sz="9600" i="1" dirty="0">
                <a:latin typeface="Calibri" panose="020F0502020204030204" pitchFamily="34" charset="0"/>
                <a:cs typeface="Calibri" panose="020F0502020204030204" pitchFamily="34" charset="0"/>
              </a:rPr>
              <a:t> www.ams.usda.gov/paca</a:t>
            </a:r>
          </a:p>
        </p:txBody>
      </p:sp>
      <p:pic>
        <p:nvPicPr>
          <p:cNvPr id="106499" name="Picture 15" descr="usdaentrance"/>
          <p:cNvPicPr>
            <a:picLocks noChangeAspect="1" noChangeArrowheads="1"/>
          </p:cNvPicPr>
          <p:nvPr/>
        </p:nvPicPr>
        <p:blipFill>
          <a:blip r:embed="rId3" cstate="print"/>
          <a:srcRect/>
          <a:stretch>
            <a:fillRect/>
          </a:stretch>
        </p:blipFill>
        <p:spPr bwMode="auto">
          <a:xfrm>
            <a:off x="228600" y="1022702"/>
            <a:ext cx="4417968" cy="2863498"/>
          </a:xfrm>
          <a:prstGeom prst="rect">
            <a:avLst/>
          </a:prstGeom>
          <a:noFill/>
          <a:ln w="9525">
            <a:noFill/>
            <a:miter lim="800000"/>
            <a:headEnd/>
            <a:tailEnd/>
          </a:ln>
        </p:spPr>
      </p:pic>
    </p:spTree>
    <p:extLst>
      <p:ext uri="{BB962C8B-B14F-4D97-AF65-F5344CB8AC3E}">
        <p14:creationId xmlns:p14="http://schemas.microsoft.com/office/powerpoint/2010/main" val="2467555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MS 2014">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Large Bar - Blank">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Small Bar - Blank">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Small Bar - Photo 1">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Small Bar - Photo 2">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6.xml><?xml version="1.0" encoding="utf-8"?>
<a:theme xmlns:a="http://schemas.openxmlformats.org/drawingml/2006/main" name="Small Bar - Photo 3">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AMS 2014</Template>
  <TotalTime>1670</TotalTime>
  <Words>433</Words>
  <Application>Microsoft Office PowerPoint</Application>
  <PresentationFormat>On-screen Show (4:3)</PresentationFormat>
  <Paragraphs>49</Paragraphs>
  <Slides>8</Slides>
  <Notes>7</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8</vt:i4>
      </vt:variant>
    </vt:vector>
  </HeadingPairs>
  <TitlesOfParts>
    <vt:vector size="17" baseType="lpstr">
      <vt:lpstr>Calibri</vt:lpstr>
      <vt:lpstr>Helvetica Light</vt:lpstr>
      <vt:lpstr>Wingdings</vt:lpstr>
      <vt:lpstr>AMS 2014</vt:lpstr>
      <vt:lpstr>Large Bar - Blank</vt:lpstr>
      <vt:lpstr>Small Bar - Blank</vt:lpstr>
      <vt:lpstr>Small Bar - Photo 1</vt:lpstr>
      <vt:lpstr>Small Bar - Photo 2</vt:lpstr>
      <vt:lpstr>Small Bar - Photo 3</vt:lpstr>
      <vt:lpstr>PowerPoint Presentation</vt:lpstr>
      <vt:lpstr>Perishable Agricultural Commodities Act                             (PACA)   Working in partnership with the fruit and vegetable  industry, PACA facilitates fair trade practices through  education, mediation, arbitration, licensing and  enforcement.  </vt:lpstr>
      <vt:lpstr>PACA Provides</vt:lpstr>
      <vt:lpstr>PACA Highlights - 2021</vt:lpstr>
      <vt:lpstr>PACA Highlights – 2021 cont</vt:lpstr>
      <vt:lpstr>ePACA</vt:lpstr>
      <vt:lpstr>PACA Priorities</vt:lpstr>
      <vt:lpstr>000</vt:lpstr>
    </vt:vector>
  </TitlesOfParts>
  <Company>USDA/AMS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dc:creator>
  <cp:lastModifiedBy>Brown, MaryD - AMS</cp:lastModifiedBy>
  <cp:revision>95</cp:revision>
  <cp:lastPrinted>2021-03-22T18:24:34Z</cp:lastPrinted>
  <dcterms:created xsi:type="dcterms:W3CDTF">2014-02-19T14:37:34Z</dcterms:created>
  <dcterms:modified xsi:type="dcterms:W3CDTF">2021-11-02T16:25:19Z</dcterms:modified>
</cp:coreProperties>
</file>