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9" r:id="rId3"/>
    <p:sldId id="382" r:id="rId4"/>
    <p:sldId id="616" r:id="rId5"/>
    <p:sldId id="617" r:id="rId6"/>
    <p:sldId id="264" r:id="rId7"/>
    <p:sldId id="379" r:id="rId8"/>
    <p:sldId id="362" r:id="rId9"/>
    <p:sldId id="267" r:id="rId10"/>
    <p:sldId id="258" r:id="rId11"/>
    <p:sldId id="257" r:id="rId12"/>
    <p:sldId id="266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C0B"/>
    <a:srgbClr val="04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AA24C-9FA5-4669-A6A6-4426AB4AC8A3}" v="13" dt="2021-10-29T18:43:23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 showGuides="1">
      <p:cViewPr varScale="1">
        <p:scale>
          <a:sx n="94" d="100"/>
          <a:sy n="94" d="100"/>
        </p:scale>
        <p:origin x="10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8F0A-2F02-4D9B-B24D-064637B393C6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D439-C120-4C9F-A3D8-1F1C42A27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2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sz="1200" b="1" dirty="0"/>
          </a:p>
          <a:p>
            <a:r>
              <a:rPr lang="en-US" sz="1200" b="1" dirty="0"/>
              <a:t>Photos you use should have alternative text. Here’s how to add it:</a:t>
            </a:r>
          </a:p>
          <a:p>
            <a:pPr marL="342900" indent="-342900">
              <a:buAutoNum type="arabicPeriod"/>
            </a:pPr>
            <a:r>
              <a:rPr lang="en-US" sz="1200" b="1" dirty="0"/>
              <a:t>Select the photo; you should see an overall outline appear.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Right-click the outlined photo and select ‘Edit Alt Text…’ towards the bottom.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Enter a title and description in the space provided. For a photo description, write a brief caption. To describe something more complex like a chart, pretend you’re explaining what the chart is showing to someone over the phone.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5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sz="1800" b="1" dirty="0"/>
          </a:p>
          <a:p>
            <a:r>
              <a:rPr lang="en-US" sz="1800" b="1" dirty="0"/>
              <a:t>Photos you use should have alternative text. Here’s how to add it:</a:t>
            </a:r>
          </a:p>
          <a:p>
            <a:pPr marL="342900" indent="-342900">
              <a:buAutoNum type="arabicPeriod"/>
            </a:pPr>
            <a:r>
              <a:rPr lang="en-US" sz="1800" b="1" dirty="0"/>
              <a:t>Select the photo; you should see an overall outline appear.</a:t>
            </a:r>
          </a:p>
          <a:p>
            <a:pPr marL="342900" indent="-342900">
              <a:buAutoNum type="arabicPeriod"/>
            </a:pPr>
            <a:r>
              <a:rPr lang="en-US" sz="1800" b="1" dirty="0"/>
              <a:t>Right-click the outlined photo and select ‘Edit Alt Text…’ towards the bottom.</a:t>
            </a:r>
          </a:p>
          <a:p>
            <a:pPr marL="342900" indent="-342900">
              <a:buAutoNum type="arabicPeriod"/>
            </a:pPr>
            <a:r>
              <a:rPr lang="en-US" sz="1800" b="1" dirty="0"/>
              <a:t>Enter a title and description in the space provided. For a photo description, write a brief caption. To describe something more complex like a chart, pretend you’re explaining what the chart is showing to someone over the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sz="1800" b="1" dirty="0"/>
          </a:p>
          <a:p>
            <a:r>
              <a:rPr lang="en-US" sz="1800" b="1" dirty="0"/>
              <a:t>Photos you use should have alternative text. Here’s how to add it:</a:t>
            </a:r>
          </a:p>
          <a:p>
            <a:pPr marL="342900" indent="-342900">
              <a:buAutoNum type="arabicPeriod"/>
            </a:pPr>
            <a:r>
              <a:rPr lang="en-US" sz="1800" b="1" dirty="0"/>
              <a:t>Select the photo; you should see an overall outline appear.</a:t>
            </a:r>
          </a:p>
          <a:p>
            <a:pPr marL="342900" indent="-342900">
              <a:buAutoNum type="arabicPeriod"/>
            </a:pPr>
            <a:r>
              <a:rPr lang="en-US" sz="1800" b="1" dirty="0"/>
              <a:t>Right-click the outlined photo and select ‘Edit Alt Text…’ towards the bottom.</a:t>
            </a:r>
          </a:p>
          <a:p>
            <a:pPr marL="342900" indent="-342900">
              <a:buAutoNum type="arabicPeriod"/>
            </a:pPr>
            <a:r>
              <a:rPr lang="en-US" sz="1800" b="1" dirty="0"/>
              <a:t>Enter a title and description in the space provided. For a photo description, write a brief caption. To describe something more complex like a chart, pretend you’re explaining what the chart is showing to someone over the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2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sz="1200" b="1" dirty="0"/>
          </a:p>
          <a:p>
            <a:r>
              <a:rPr lang="en-US" sz="1200" b="1" dirty="0"/>
              <a:t>Photos you use should have alternative text. Here’s how to add it:</a:t>
            </a:r>
          </a:p>
          <a:p>
            <a:pPr marL="342900" indent="-342900">
              <a:buAutoNum type="arabicPeriod"/>
            </a:pPr>
            <a:r>
              <a:rPr lang="en-US" sz="1200" b="1" dirty="0"/>
              <a:t>Select the photo; you should see an overall outline appear.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Right-click the outlined photo and select ‘Edit Alt Text…’ towards the bottom.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Enter a title and description in the space provided. For a photo description, write a brief caption. To describe something more complex like a chart, pretend you’re explaining what the chart is showing to someone over the phone.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5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80" b="1" dirty="0">
                <a:solidFill>
                  <a:schemeClr val="tx2">
                    <a:lumMod val="75000"/>
                  </a:schemeClr>
                </a:solidFill>
                <a:latin typeface="Arial Nova Light" panose="020B0304020202020204" pitchFamily="34" charset="0"/>
              </a:rPr>
              <a:t>Our mission at AMS Commodity Procurement is to facilitate the marketing of 100% U.S. produced agricultural products through the purchase of food for Domestic and International nutrition assistance programs…feeding the hungry in the U.S. and around the world.  </a:t>
            </a:r>
          </a:p>
          <a:p>
            <a:endParaRPr lang="en-US" sz="1580" b="1" dirty="0">
              <a:solidFill>
                <a:schemeClr val="tx2">
                  <a:lumMod val="7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en-US" sz="1580" b="1" dirty="0">
                <a:solidFill>
                  <a:schemeClr val="tx2">
                    <a:lumMod val="75000"/>
                  </a:schemeClr>
                </a:solidFill>
                <a:latin typeface="Arial Nova Light" panose="020B0304020202020204" pitchFamily="34" charset="0"/>
              </a:rPr>
              <a:t>In partnership with the USDA’s Food and Nutrition Service, we purchase a variety of fresh and primarily processed products for distribution to a variety of domestic programs.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81F18-ADB2-45C0-B8B1-EF27BE785B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1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Federal Procurement Program using a competitive bidding process to purchase food.  Our contracting is guided by the Federal Acquisition Regulations and the Agricultural Acquisition Regulations.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F7524-3D25-49DB-8643-BAAB0B7BBA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7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USDA purchases from vendors registered to do business with us, including processors and distributors of all sizes.  In fact, about 50% of our contracts are awarded to small businesses including firms that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500 employees or 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Socially  disadvantaged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Women-own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Service-disabled veteran-owned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HUB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81F18-ADB2-45C0-B8B1-EF27BE785B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USDA purchases from vendors registered to do business with us, including processors and distributors of all sizes.  In fact, about 50% of our contracts are awarded to small businesses including firms that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500 employees or 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Socially  disadvantaged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Women-own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Service-disabled veteran-owned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HUB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81F18-ADB2-45C0-B8B1-EF27BE785B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4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sz="1200" b="1" dirty="0"/>
          </a:p>
          <a:p>
            <a:r>
              <a:rPr lang="en-US" sz="1200" b="1" dirty="0"/>
              <a:t>Photos you use should have alternative text. Here’s how to add it:</a:t>
            </a:r>
          </a:p>
          <a:p>
            <a:pPr marL="342900" indent="-342900">
              <a:buAutoNum type="arabicPeriod"/>
            </a:pPr>
            <a:r>
              <a:rPr lang="en-US" sz="1200" b="1" dirty="0"/>
              <a:t>Select the photo; you should see an overall outline appear.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Right-click the outlined photo and select ‘Edit Alt Text…’ towards the bottom.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Enter a title and description in the space provided. For a photo description, write a brief caption. To describe something more complex like a chart, pretend you’re explaining what the chart is showing to someone over the phone.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8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Canned vegetables, meat</a:t>
            </a:r>
          </a:p>
          <a:p>
            <a:r>
              <a:rPr lang="en-US" sz="1800" b="1" dirty="0"/>
              <a:t>Cups, 300 cans, dehydrated potatoes</a:t>
            </a:r>
          </a:p>
          <a:p>
            <a:r>
              <a:rPr lang="en-US" sz="1800" b="1" dirty="0"/>
              <a:t>Chicken, ham, turkey, beef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D439-C120-4C9F-A3D8-1F1C42A27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0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3D439-C120-4C9F-A3D8-1F1C42A27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5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1" dirty="0"/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sz="1200" b="1" dirty="0"/>
          </a:p>
          <a:p>
            <a:r>
              <a:rPr lang="en-US" sz="1200" b="1" dirty="0"/>
              <a:t>Photos you use should have alternative text. Here’s how to add it:</a:t>
            </a:r>
          </a:p>
          <a:p>
            <a:pPr marL="342900" indent="-342900">
              <a:buAutoNum type="arabicPeriod"/>
            </a:pPr>
            <a:r>
              <a:rPr lang="en-US" sz="1200" b="1" dirty="0"/>
              <a:t>Select the photo; you should see an overall outline appear.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Right-click the outlined photo and select ‘Edit Alt Text…’ towards the bottom.</a:t>
            </a:r>
          </a:p>
          <a:p>
            <a:pPr marL="342900" indent="-342900">
              <a:buAutoNum type="arabicPeriod"/>
            </a:pPr>
            <a:r>
              <a:rPr lang="en-US" sz="1200" b="1" dirty="0"/>
              <a:t>Enter a title and description in the space provided. For a photo description, write a brief caption. To describe something more complex like a chart, pretend you’re explaining what the chart is showing to someone over the phone.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5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58CEA9-6149-401E-A28A-248AC7D89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79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A772-4DD4-4C82-9276-5A582F5C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03C8-F99D-4C30-B7E5-50F8A159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7CCAC-1067-4DAD-B673-975C4C1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B2EBF2-B492-4B09-A654-12F3C4187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516D1-0044-4CDD-AC62-C1C2002E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957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CE9E6-B8A6-4755-A09A-7986E7C14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9570"/>
            <a:ext cx="6172200" cy="4391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B71FD-4DBA-496D-8C21-53C7AC30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9770"/>
            <a:ext cx="3932237" cy="27992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BB454-C706-4571-A9D6-5C268FF6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08507-CD4B-4598-875E-6420FD68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5285-9418-41DA-8AAF-EA386A40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A5DB4-587E-4BF5-9452-8858739F6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975"/>
            <a:ext cx="4239986" cy="2144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21C-208B-4B3A-8849-825BEA54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5957"/>
            <a:ext cx="10515600" cy="2601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1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A5DB4-587E-4BF5-9452-8858739F6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89993"/>
            <a:ext cx="10515599" cy="1148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21C-208B-4B3A-8849-825BEA54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1769"/>
            <a:ext cx="10515600" cy="24551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6CAC0F-EAE9-41CE-857A-B3A918552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3E06-43A9-42C2-A733-1204D76E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98371"/>
            <a:ext cx="10515600" cy="12641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55E-F4C5-4763-8C31-48B7386D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A5C0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361B-74C2-4024-AE06-771BC193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CB0B-4816-42E0-AAA8-D2D4099A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9CB0-2076-448E-BE3F-E0A5836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6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2AF54E-2FA9-49AC-8CAC-C1D31E80D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DB204-E4ED-4B2B-8C32-D83E694B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867A-34B2-44AD-A6EE-0B4E7989A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7885"/>
            <a:ext cx="5181600" cy="34990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4EBA9-76C0-4B39-B1EE-159145B93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7885"/>
            <a:ext cx="5181600" cy="3499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ACEE4-EA47-42AC-87AB-93A3A06A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3473-9A42-4BC8-8D82-7566710B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4ADAB-7F5B-41E9-A030-5B2CD26D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478772-5239-4736-A8A7-6036E1580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E86E6-715D-4392-88DB-47A5FC11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73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6A367-05D2-4844-BEE7-F448E1DB1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2989"/>
            <a:ext cx="5157787" cy="35266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6B12C-A44D-4F45-95F9-9730DD49C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2989"/>
            <a:ext cx="5183188" cy="35266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473FB-B41B-4B94-9F0B-2D978CD7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F889C-96F9-4A63-BFE1-F76EDD56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2DCCB-34E4-4050-96BD-27E2E01B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925A-9435-4927-8DBE-6119D81F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54065-7B3A-4295-82E5-68DF2603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116"/>
            <a:ext cx="10515600" cy="1135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BE371D-E8D9-4AD0-98B3-96576DF9D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514600"/>
            <a:ext cx="10517188" cy="3346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7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7B7C17-A078-42F0-929E-5C30DDA01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B5C7B-C7BE-4D1A-B2C9-DB3655C6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3EF7-89B4-4E9A-9DA2-C90E97E1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395BC-E577-43BD-84E3-0141231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47547B-4D0C-4DE9-807B-A5B49B76A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235242"/>
            <a:ext cx="10515600" cy="46258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7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D6D0A2-735D-477A-8404-FF515A89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" y="0"/>
            <a:ext cx="12190781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1E7D-B6FD-4566-AF8B-1AF41D6F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0045"/>
            <a:ext cx="4957849" cy="5029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41D7C-7742-40E7-A80B-B9C92B6A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6440" y="2680810"/>
            <a:ext cx="5980260" cy="3539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D87A4-5353-44D2-AACA-A80080A3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BA541-E432-48F1-A1C4-D1A2EAEA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5F99B-A7B2-4CD7-B725-D8DD1703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3E49B-0072-4A89-A2C7-9F918A59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ABD7-ACFE-4DEF-9CA4-BC643EDA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8A4C-C7A0-4491-8C1B-F1A55C8CB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E7139EC3-67C5-49C9-93C9-A43DD22E3D01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FC0E-220B-4A53-88C7-CABF39C7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96B5-5139-4378-849A-74ED8FB0C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1D250715-9749-4B6E-BB82-D70D7542F1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A5C0B"/>
          </a:solidFill>
          <a:latin typeface="Arial Nova Light" panose="020B0304020202020204" pitchFamily="34" charset="0"/>
          <a:ea typeface="+mj-ea"/>
          <a:cs typeface="Arial Nova Light" panose="020B03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5C0B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lang@usd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govdelivery.com/accounts/USDAAMS/subscriber/new?email=&amp;commit=Sign+U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nts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purdy@usd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17/11/regulation-must-be-responsive-ct-compliances-brian-connell-tombs-not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usda-foods/usda-dod-fresh-fruit-and-vegetable-progr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9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B10E-8AB1-4118-BC14-D78C1956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447"/>
            <a:ext cx="4506686" cy="114889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 Qualifications—New for Fiscal Year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2C69-1DAC-451E-9671-D60AFF3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2761343"/>
            <a:ext cx="10515600" cy="2345192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new vendors approved after October 1, 2021, will have to have all technical audits and inspections completed before they can submit a bid.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also be offering some financial alternatives to our audited financial requirements to assist companies that have a difficult time submitting audited financials for our programs.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35FD3-538D-48EA-A019-AA63597435F0}"/>
              </a:ext>
            </a:extLst>
          </p:cNvPr>
          <p:cNvSpPr txBox="1"/>
          <p:nvPr/>
        </p:nvSpPr>
        <p:spPr>
          <a:xfrm>
            <a:off x="997857" y="5106535"/>
            <a:ext cx="8824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interested in learning about becoming a vendor contact: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Lang,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Andrea.lang@usda.gov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DE75-ABC0-4F8F-9630-52E46696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Food Purchase Assistance (LFPA) Cooperative Agreement Program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B5BB-0FD7-45FB-B0A1-0E28DFED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178628"/>
            <a:ext cx="10515600" cy="2902857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LFPA program is authorized by the American Rescue Plan.  LFPA will award non-competitive cooperative agreements to state and Tribal governments to support…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regional, and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socially disadvantaged farmers/producers.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 agreements will allow for…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of local domestic foods that are unique to a geographic area,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 the needs of the population and improve access to healthy and nutritious foods, and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distribution to reach underserved communities.</a:t>
            </a:r>
          </a:p>
        </p:txBody>
      </p:sp>
    </p:spTree>
    <p:extLst>
      <p:ext uri="{BB962C8B-B14F-4D97-AF65-F5344CB8AC3E}">
        <p14:creationId xmlns:p14="http://schemas.microsoft.com/office/powerpoint/2010/main" val="20539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DE75-ABC0-4F8F-9630-52E46696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8229"/>
            <a:ext cx="4239986" cy="23277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Food Purchase Assistance (LFPA) Cooperative Agreement Program Continued: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B5BB-0FD7-45FB-B0A1-0E28DFED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1771"/>
            <a:ext cx="10515600" cy="2699657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Program will be announced through a Gov Delivery notification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USDA Agricultural Marketing Service (govdelivery.com)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posted on the AMS website and announced on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www.Grants.gov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Program requirements will be contained in a Request for Application (RFA) that will be posted on Grants.gov.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 best practices and lessons learned to maintain and improve food and agriculture supply chain resiliency.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1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1A5C-0BC3-4129-BE36-FDE295EB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96948"/>
            <a:ext cx="10515600" cy="12641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F384D-EC66-4DF8-A127-94EEE1451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357813"/>
            <a:ext cx="10515600" cy="150018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Christopher.purdy@usda.gov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202-720-3209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F7110-2AE2-4D4F-A09C-CDEE6295D2DE}"/>
              </a:ext>
            </a:extLst>
          </p:cNvPr>
          <p:cNvSpPr txBox="1"/>
          <p:nvPr/>
        </p:nvSpPr>
        <p:spPr>
          <a:xfrm>
            <a:off x="831850" y="4061052"/>
            <a:ext cx="60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Christopher Purdy</a:t>
            </a:r>
          </a:p>
          <a:p>
            <a:r>
              <a:rPr lang="en-US" sz="24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Deputy Administrator</a:t>
            </a:r>
          </a:p>
          <a:p>
            <a:r>
              <a:rPr lang="en-US" sz="24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USDA AMS Commodity Procurement Program</a:t>
            </a:r>
          </a:p>
        </p:txBody>
      </p:sp>
    </p:spTree>
    <p:extLst>
      <p:ext uri="{BB962C8B-B14F-4D97-AF65-F5344CB8AC3E}">
        <p14:creationId xmlns:p14="http://schemas.microsoft.com/office/powerpoint/2010/main" val="71922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D12A-3828-49F0-9F7D-01201FE8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44939"/>
            <a:ext cx="4239986" cy="21449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About Commodity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3" y="3124201"/>
            <a:ext cx="10203543" cy="3052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AMS Commodity Procurement facilitates the marketing of 100% domestic agricultural products through the purchase of food for International and Domestic nutrition assistance programs, feeding the hungry around the world.</a:t>
            </a:r>
          </a:p>
          <a:p>
            <a:pPr marL="0" indent="0">
              <a:buNone/>
            </a:pPr>
            <a:endParaRPr lang="en-US" i="1" dirty="0">
              <a:solidFill>
                <a:schemeClr val="tx2">
                  <a:lumMod val="75000"/>
                </a:schemeClr>
              </a:solidFill>
              <a:latin typeface="Arial Nova Light" panose="020B03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4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82" y="1884037"/>
            <a:ext cx="42672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Procurement Program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bidding process using: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542" y="3402481"/>
            <a:ext cx="5257800" cy="3189127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Acquisition Regulations (FAR)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Acquisition Regulations (AGAR)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DE682-23E0-4C3E-87DA-B8956AEC90CE}"/>
              </a:ext>
            </a:extLst>
          </p:cNvPr>
          <p:cNvSpPr txBox="1"/>
          <p:nvPr/>
        </p:nvSpPr>
        <p:spPr>
          <a:xfrm>
            <a:off x="330197" y="5460529"/>
            <a:ext cx="1115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the procurement arm of USDA’s Food and Nutrition Service, Foreign Ag Service and US AID.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9C07E-8AE3-4A12-A8C3-9AFDF12F7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95458" y="3275597"/>
            <a:ext cx="3810000" cy="1974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F46D7-9BB8-4F2C-816B-EC75FE474204}"/>
              </a:ext>
            </a:extLst>
          </p:cNvPr>
          <p:cNvSpPr txBox="1"/>
          <p:nvPr/>
        </p:nvSpPr>
        <p:spPr>
          <a:xfrm>
            <a:off x="2362200" y="6591608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echnofaq.org/posts/2017/11/regulation-must-be-responsive-ct-compliances-brian-connell-tombs-not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690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57" y="1727200"/>
            <a:ext cx="369255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rgbClr val="04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Buy?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57" y="3058887"/>
            <a:ext cx="8977086" cy="396239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produced…</a:t>
            </a:r>
          </a:p>
          <a:p>
            <a:pPr lvl="1"/>
            <a:endParaRPr lang="en-US" sz="2800" dirty="0">
              <a:solidFill>
                <a:srgbClr val="2A5C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 and vegetables (Some fresh, mostly processed)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Beef, pork, poultry, fish, eggs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 and oilseeds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2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57" y="1582057"/>
            <a:ext cx="369255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rgbClr val="04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 We Buy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57" y="2895601"/>
            <a:ext cx="8977086" cy="396239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Vendors registered to do business with USDA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Roughly half of our contracts are awarded to small businesses…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employees or less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Socially disadvantaged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Women-owned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Service-disabled veteran-owned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35A3-707B-4B9F-B60D-61500C980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FY 21 Purchases of Fresh Fruits and Vegetables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83FC-EC68-4C9F-BEF5-34CF87DD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28220"/>
            <a:ext cx="5092700" cy="502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21 Purchases of Fresh Fruits &amp; Vegetables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Pounds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Produce Box	         $13 mill.         1.7 mill.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Purchases	         $63 mill.         160 mill.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 to Families	         $5.8 bill.         295.6 mill.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(produce, meat &amp; dairy)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 Fresh	         $572 mill.       572 mill.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F54FF-4BFD-4CDC-A5E5-534936602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6440" y="2680810"/>
            <a:ext cx="5980260" cy="353901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32 &amp; Trade Mitigation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Fresh potatoes, apples, pears, grapes, oranges, plums,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32 is 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 Mitigation is complete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DOD Fresh Fruit and Vegetable Program.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Most of the fresh produce purchased by USDA is through the DOD fresh program.  The program allows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schools to use USDA Foods entitlement dollars to buy fresh produce (</a:t>
            </a: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USDA DoD Fresh Fruit and Vegetable Program | USDA-FNS</a:t>
            </a:r>
            <a:r>
              <a:rPr lang="en-US" sz="24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3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DE75-ABC0-4F8F-9630-52E46696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240977"/>
            <a:ext cx="4331154" cy="165462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42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B5BB-0FD7-45FB-B0A1-0E28DFED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372" y="3214914"/>
            <a:ext cx="9927771" cy="3276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prices for most products to be up and availability for some to be down, especially: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Canned products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 shelf stable products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 items</a:t>
            </a:r>
          </a:p>
          <a:p>
            <a:pPr lvl="1"/>
            <a:r>
              <a:rPr lang="en-US" sz="28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 high temperature milk</a:t>
            </a:r>
          </a:p>
          <a:p>
            <a:pPr marL="342900" lvl="1" indent="0">
              <a:buNone/>
            </a:pPr>
            <a:endParaRPr lang="en-US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F1EF0-9B16-493F-B2E5-E187A208C535}"/>
              </a:ext>
            </a:extLst>
          </p:cNvPr>
          <p:cNvSpPr txBox="1"/>
          <p:nvPr/>
        </p:nvSpPr>
        <p:spPr>
          <a:xfrm>
            <a:off x="8011886" y="4615543"/>
            <a:ext cx="3570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as many challenges with fresh produce.</a:t>
            </a:r>
          </a:p>
        </p:txBody>
      </p:sp>
    </p:spTree>
    <p:extLst>
      <p:ext uri="{BB962C8B-B14F-4D97-AF65-F5344CB8AC3E}">
        <p14:creationId xmlns:p14="http://schemas.microsoft.com/office/powerpoint/2010/main" val="337031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DE75-ABC0-4F8F-9630-52E46696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240977"/>
            <a:ext cx="4331155" cy="16546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– cont.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B5BB-0FD7-45FB-B0A1-0E28DFED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93" y="3171371"/>
            <a:ext cx="8413750" cy="3476171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Causes—Many COVID-19 related, some not</a:t>
            </a:r>
          </a:p>
          <a:p>
            <a:pPr marL="0" indent="0">
              <a:buNone/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Packaging--Tin and plastic shortage</a:t>
            </a: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shortage</a:t>
            </a: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 and truck shortage</a:t>
            </a: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conditions</a:t>
            </a: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 demand</a:t>
            </a: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Cyber-attacks</a:t>
            </a:r>
          </a:p>
          <a:p>
            <a:pPr lvl="1"/>
            <a:r>
              <a:rPr lang="en-US" sz="3000" dirty="0">
                <a:solidFill>
                  <a:srgbClr val="2A5C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</a:p>
          <a:p>
            <a:pPr lvl="1"/>
            <a:endParaRPr lang="en-US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8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B10E-8AB1-4118-BC14-D78C1956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9" y="1626962"/>
            <a:ext cx="3839027" cy="114889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USDA New Vendor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2C69-1DAC-451E-9671-D60AFF3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92577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 Focus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--USDA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would welcome more participation from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small to medium sized fruit and vegetable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processors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Outreach plans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during the upcoming year will include; quarterly and ad hoc webinars, industry association meetings, one on one discussions, newsletters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USDA welcomes any feedback on how we might identify small to medium sized processors and identify barriers to participation.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">
      <a:dk1>
        <a:sysClr val="windowText" lastClr="000000"/>
      </a:dk1>
      <a:lt1>
        <a:sysClr val="window" lastClr="FFFFFF"/>
      </a:lt1>
      <a:dk2>
        <a:srgbClr val="2A5C0B"/>
      </a:dk2>
      <a:lt2>
        <a:srgbClr val="D4D688"/>
      </a:lt2>
      <a:accent1>
        <a:srgbClr val="EA2A15"/>
      </a:accent1>
      <a:accent2>
        <a:srgbClr val="CDD860"/>
      </a:accent2>
      <a:accent3>
        <a:srgbClr val="808F12"/>
      </a:accent3>
      <a:accent4>
        <a:srgbClr val="EA2A15"/>
      </a:accent4>
      <a:accent5>
        <a:srgbClr val="CDD860"/>
      </a:accent5>
      <a:accent6>
        <a:srgbClr val="808F1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1867</Words>
  <Application>Microsoft Office PowerPoint</Application>
  <PresentationFormat>Widescreen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Nova Light</vt:lpstr>
      <vt:lpstr>Calibri</vt:lpstr>
      <vt:lpstr>Symbol</vt:lpstr>
      <vt:lpstr>Times New Roman</vt:lpstr>
      <vt:lpstr>Office Theme</vt:lpstr>
      <vt:lpstr>PowerPoint Presentation</vt:lpstr>
      <vt:lpstr>About Commodity Procurement</vt:lpstr>
      <vt:lpstr>Federal Procurement Program  Competitive bidding process using:</vt:lpstr>
      <vt:lpstr>What Do We Buy?</vt:lpstr>
      <vt:lpstr>Who Do We Buy from?</vt:lpstr>
      <vt:lpstr>FY 21 Purchases of Fresh Fruits and Vegetables</vt:lpstr>
      <vt:lpstr>Procurement Challenges</vt:lpstr>
      <vt:lpstr>Procurement Challenges – cont.</vt:lpstr>
      <vt:lpstr>USDA New Vendor Outreach</vt:lpstr>
      <vt:lpstr>Vendor Qualifications—New for Fiscal Year 2022</vt:lpstr>
      <vt:lpstr>Local Food Purchase Assistance (LFPA) Cooperative Agreement Program </vt:lpstr>
      <vt:lpstr>Local Food Purchase Assistance (LFPA) Cooperative Agreement Program Continued: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Garman, Emily - AMS</dc:creator>
  <cp:lastModifiedBy>Brown, MaryD - AMS</cp:lastModifiedBy>
  <cp:revision>38</cp:revision>
  <dcterms:created xsi:type="dcterms:W3CDTF">2018-09-17T15:05:47Z</dcterms:created>
  <dcterms:modified xsi:type="dcterms:W3CDTF">2021-11-02T16:22:54Z</dcterms:modified>
</cp:coreProperties>
</file>