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819" r:id="rId2"/>
    <p:sldId id="775" r:id="rId3"/>
    <p:sldId id="765" r:id="rId4"/>
    <p:sldId id="910" r:id="rId5"/>
    <p:sldId id="904" r:id="rId6"/>
    <p:sldId id="905" r:id="rId7"/>
    <p:sldId id="829" r:id="rId8"/>
    <p:sldId id="871" r:id="rId9"/>
    <p:sldId id="901" r:id="rId10"/>
    <p:sldId id="900" r:id="rId11"/>
    <p:sldId id="911" r:id="rId12"/>
    <p:sldId id="872" r:id="rId13"/>
    <p:sldId id="908" r:id="rId14"/>
    <p:sldId id="909" r:id="rId15"/>
    <p:sldId id="880" r:id="rId16"/>
    <p:sldId id="874" r:id="rId17"/>
    <p:sldId id="875" r:id="rId18"/>
    <p:sldId id="876" r:id="rId19"/>
    <p:sldId id="898" r:id="rId20"/>
    <p:sldId id="823" r:id="rId21"/>
  </p:sldIdLst>
  <p:sldSz cx="9144000" cy="6858000" type="screen4x3"/>
  <p:notesSz cx="6881813" cy="9296400"/>
  <p:defaultTextStyle>
    <a:defPPr>
      <a:defRPr lang="en-US"/>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os, Janet - ETA"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CCFF"/>
    <a:srgbClr val="0000FF"/>
    <a:srgbClr val="000066"/>
    <a:srgbClr val="800000"/>
    <a:srgbClr val="0080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4" autoAdjust="0"/>
    <p:restoredTop sz="86501" autoAdjust="0"/>
  </p:normalViewPr>
  <p:slideViewPr>
    <p:cSldViewPr>
      <p:cViewPr varScale="1">
        <p:scale>
          <a:sx n="114" d="100"/>
          <a:sy n="114" d="100"/>
        </p:scale>
        <p:origin x="151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656"/>
    </p:cViewPr>
  </p:sorterViewPr>
  <p:notesViewPr>
    <p:cSldViewPr>
      <p:cViewPr varScale="1">
        <p:scale>
          <a:sx n="86" d="100"/>
          <a:sy n="86" d="100"/>
        </p:scale>
        <p:origin x="-384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224820D-1636-42BB-A29F-8C7D45AEC3F3}"/>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183" tIns="45592" rIns="91183" bIns="45592" numCol="1" anchor="t" anchorCtr="0" compatLnSpc="1">
            <a:prstTxWarp prst="textNoShape">
              <a:avLst/>
            </a:prstTxWarp>
          </a:bodyPr>
          <a:lstStyle>
            <a:lvl1pPr defTabSz="911841" eaLnBrk="1" hangingPunct="1">
              <a:defRPr sz="120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455EA106-307F-47BC-A3BC-71F0AE290F5A}"/>
              </a:ext>
            </a:extLst>
          </p:cNvPr>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183" tIns="45592" rIns="91183" bIns="45592" numCol="1" anchor="t" anchorCtr="0" compatLnSpc="1">
            <a:prstTxWarp prst="textNoShape">
              <a:avLst/>
            </a:prstTxWarp>
          </a:bodyPr>
          <a:lstStyle>
            <a:lvl1pPr algn="r" defTabSz="911841" eaLnBrk="1" hangingPunct="1">
              <a:defRPr sz="1200">
                <a:latin typeface="Arial" charset="0"/>
                <a:cs typeface="+mn-cs"/>
              </a:defRPr>
            </a:lvl1pPr>
          </a:lstStyle>
          <a:p>
            <a:pPr>
              <a:defRPr/>
            </a:pPr>
            <a:endParaRPr lang="en-US"/>
          </a:p>
        </p:txBody>
      </p:sp>
      <p:sp>
        <p:nvSpPr>
          <p:cNvPr id="15364" name="Rectangle 4">
            <a:extLst>
              <a:ext uri="{FF2B5EF4-FFF2-40B4-BE49-F238E27FC236}">
                <a16:creationId xmlns:a16="http://schemas.microsoft.com/office/drawing/2014/main" id="{0692670F-7818-417F-BA97-48FD1284E4E1}"/>
              </a:ext>
            </a:extLst>
          </p:cNvPr>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183" tIns="45592" rIns="91183" bIns="45592" numCol="1" anchor="b" anchorCtr="0" compatLnSpc="1">
            <a:prstTxWarp prst="textNoShape">
              <a:avLst/>
            </a:prstTxWarp>
          </a:bodyPr>
          <a:lstStyle>
            <a:lvl1pPr defTabSz="911841" eaLnBrk="1" hangingPunct="1">
              <a:defRPr sz="1200">
                <a:latin typeface="Arial" charset="0"/>
                <a:cs typeface="+mn-cs"/>
              </a:defRPr>
            </a:lvl1pPr>
          </a:lstStyle>
          <a:p>
            <a:pPr>
              <a:defRPr/>
            </a:pPr>
            <a:endParaRPr lang="en-US"/>
          </a:p>
        </p:txBody>
      </p:sp>
      <p:sp>
        <p:nvSpPr>
          <p:cNvPr id="15365" name="Rectangle 5">
            <a:extLst>
              <a:ext uri="{FF2B5EF4-FFF2-40B4-BE49-F238E27FC236}">
                <a16:creationId xmlns:a16="http://schemas.microsoft.com/office/drawing/2014/main" id="{D7C2C16D-CBBF-467F-BBA9-172A6594C8B3}"/>
              </a:ext>
            </a:extLst>
          </p:cNvPr>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183" tIns="45592" rIns="91183" bIns="45592" numCol="1" anchor="b" anchorCtr="0" compatLnSpc="1">
            <a:prstTxWarp prst="textNoShape">
              <a:avLst/>
            </a:prstTxWarp>
          </a:bodyPr>
          <a:lstStyle>
            <a:lvl1pPr algn="r" defTabSz="911225" eaLnBrk="1" hangingPunct="1">
              <a:defRPr sz="1200"/>
            </a:lvl1pPr>
          </a:lstStyle>
          <a:p>
            <a:pPr>
              <a:defRPr/>
            </a:pPr>
            <a:fld id="{341AD083-AF64-41F4-AA12-B96EBD809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2D6E70E-C02D-493C-BEDA-A0EB07BABD7F}"/>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183" tIns="45592" rIns="91183" bIns="45592" numCol="1" anchor="t" anchorCtr="0" compatLnSpc="1">
            <a:prstTxWarp prst="textNoShape">
              <a:avLst/>
            </a:prstTxWarp>
          </a:bodyPr>
          <a:lstStyle>
            <a:lvl1pPr defTabSz="911841" eaLnBrk="1" hangingPunct="1">
              <a:defRPr sz="1200">
                <a:latin typeface="Arial" charset="0"/>
                <a:cs typeface="+mn-cs"/>
              </a:defRPr>
            </a:lvl1pPr>
          </a:lstStyle>
          <a:p>
            <a:pPr>
              <a:defRPr/>
            </a:pPr>
            <a:endParaRPr lang="en-US"/>
          </a:p>
        </p:txBody>
      </p:sp>
      <p:sp>
        <p:nvSpPr>
          <p:cNvPr id="20483" name="Rectangle 3">
            <a:extLst>
              <a:ext uri="{FF2B5EF4-FFF2-40B4-BE49-F238E27FC236}">
                <a16:creationId xmlns:a16="http://schemas.microsoft.com/office/drawing/2014/main" id="{252DF4F5-A312-401B-93A6-C0655C6E6C22}"/>
              </a:ext>
            </a:extLst>
          </p:cNvPr>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1183" tIns="45592" rIns="91183" bIns="45592" numCol="1" anchor="t" anchorCtr="0" compatLnSpc="1">
            <a:prstTxWarp prst="textNoShape">
              <a:avLst/>
            </a:prstTxWarp>
          </a:bodyPr>
          <a:lstStyle>
            <a:lvl1pPr algn="r" defTabSz="911841" eaLnBrk="1" hangingPunct="1">
              <a:defRPr sz="1200">
                <a:latin typeface="Arial" charset="0"/>
                <a:cs typeface="+mn-cs"/>
              </a:defRPr>
            </a:lvl1pPr>
          </a:lstStyle>
          <a:p>
            <a:pPr>
              <a:defRPr/>
            </a:pPr>
            <a:endParaRPr lang="en-US"/>
          </a:p>
        </p:txBody>
      </p:sp>
      <p:sp>
        <p:nvSpPr>
          <p:cNvPr id="4100" name="Rectangle 4">
            <a:extLst>
              <a:ext uri="{FF2B5EF4-FFF2-40B4-BE49-F238E27FC236}">
                <a16:creationId xmlns:a16="http://schemas.microsoft.com/office/drawing/2014/main" id="{FAB8FE82-37DF-4304-942A-474ED39D5D6B}"/>
              </a:ext>
            </a:extLst>
          </p:cNvPr>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726F3336-BE60-4917-9334-80BA135F0375}"/>
              </a:ext>
            </a:extLst>
          </p:cNvPr>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1183" tIns="45592" rIns="91183" bIns="455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992B47C7-A5FF-4902-B185-7B5290951800}"/>
              </a:ext>
            </a:extLst>
          </p:cNvPr>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1183" tIns="45592" rIns="91183" bIns="45592" numCol="1" anchor="b" anchorCtr="0" compatLnSpc="1">
            <a:prstTxWarp prst="textNoShape">
              <a:avLst/>
            </a:prstTxWarp>
          </a:bodyPr>
          <a:lstStyle>
            <a:lvl1pPr defTabSz="911841" eaLnBrk="1" hangingPunct="1">
              <a:defRPr sz="1200">
                <a:latin typeface="Arial" charset="0"/>
                <a:cs typeface="+mn-cs"/>
              </a:defRPr>
            </a:lvl1pPr>
          </a:lstStyle>
          <a:p>
            <a:pPr>
              <a:defRPr/>
            </a:pPr>
            <a:endParaRPr lang="en-US"/>
          </a:p>
        </p:txBody>
      </p:sp>
      <p:sp>
        <p:nvSpPr>
          <p:cNvPr id="20487" name="Rectangle 7">
            <a:extLst>
              <a:ext uri="{FF2B5EF4-FFF2-40B4-BE49-F238E27FC236}">
                <a16:creationId xmlns:a16="http://schemas.microsoft.com/office/drawing/2014/main" id="{68AAD6A9-9FBE-4C4B-9B59-423A269C73F5}"/>
              </a:ext>
            </a:extLst>
          </p:cNvPr>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1183" tIns="45592" rIns="91183" bIns="45592" numCol="1" anchor="b" anchorCtr="0" compatLnSpc="1">
            <a:prstTxWarp prst="textNoShape">
              <a:avLst/>
            </a:prstTxWarp>
          </a:bodyPr>
          <a:lstStyle>
            <a:lvl1pPr algn="r" defTabSz="911225" eaLnBrk="1" hangingPunct="1">
              <a:defRPr sz="1200"/>
            </a:lvl1pPr>
          </a:lstStyle>
          <a:p>
            <a:pPr>
              <a:defRPr/>
            </a:pPr>
            <a:fld id="{58BBE7FA-2657-4340-A67C-B3A20A9D5C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3EFB59D-8AA3-4E37-BB22-427109395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62F659-43E6-439A-ABA8-7BE49F962F22}" type="slidenum">
              <a:rPr lang="en-US" altLang="en-US" smtClean="0"/>
              <a:pPr>
                <a:spcBef>
                  <a:spcPct val="0"/>
                </a:spcBef>
              </a:pPr>
              <a:t>1</a:t>
            </a:fld>
            <a:endParaRPr lang="en-US" altLang="en-US"/>
          </a:p>
        </p:txBody>
      </p:sp>
      <p:sp>
        <p:nvSpPr>
          <p:cNvPr id="7171" name="Rectangle 2">
            <a:extLst>
              <a:ext uri="{FF2B5EF4-FFF2-40B4-BE49-F238E27FC236}">
                <a16:creationId xmlns:a16="http://schemas.microsoft.com/office/drawing/2014/main" id="{56A158EE-D91D-4880-BD62-1F6DCC839C86}"/>
              </a:ext>
            </a:extLst>
          </p:cNvPr>
          <p:cNvSpPr>
            <a:spLocks noGrp="1" noRot="1" noChangeAspect="1" noChangeArrowheads="1" noTextEdit="1"/>
          </p:cNvSpPr>
          <p:nvPr>
            <p:ph type="sldImg"/>
          </p:nvPr>
        </p:nvSpPr>
        <p:spPr>
          <a:xfrm>
            <a:off x="1120775" y="0"/>
            <a:ext cx="4646613" cy="3486150"/>
          </a:xfrm>
          <a:ln/>
        </p:spPr>
      </p:sp>
      <p:sp>
        <p:nvSpPr>
          <p:cNvPr id="7172" name="Rectangle 3">
            <a:extLst>
              <a:ext uri="{FF2B5EF4-FFF2-40B4-BE49-F238E27FC236}">
                <a16:creationId xmlns:a16="http://schemas.microsoft.com/office/drawing/2014/main" id="{B265C415-A177-4383-945A-60657EAED5FE}"/>
              </a:ext>
            </a:extLst>
          </p:cNvPr>
          <p:cNvSpPr>
            <a:spLocks noGrp="1" noChangeArrowheads="1"/>
          </p:cNvSpPr>
          <p:nvPr>
            <p:ph type="body" idx="1"/>
          </p:nvPr>
        </p:nvSpPr>
        <p:spPr>
          <a:xfrm>
            <a:off x="0" y="3641725"/>
            <a:ext cx="6881813" cy="565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88C0C1A-834C-4A25-89D6-90CC0C473FDC}"/>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75EBBBBD-4632-433E-B14E-6533B66289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31748" name="Slide Number Placeholder 3">
            <a:extLst>
              <a:ext uri="{FF2B5EF4-FFF2-40B4-BE49-F238E27FC236}">
                <a16:creationId xmlns:a16="http://schemas.microsoft.com/office/drawing/2014/main" id="{53FB569E-A384-44AF-BD20-EE6CF7F59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44455B-716A-41BD-9FCE-418E8B76E97B}" type="slidenum">
              <a:rPr lang="en-US" altLang="en-US" smtClean="0"/>
              <a:pPr>
                <a:spcBef>
                  <a:spcPct val="0"/>
                </a:spcBef>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9135C1E-FFA8-4875-9AF3-7A475B827731}"/>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9C5A9B37-4DA2-41D8-8A28-17C4F7E7D1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33796" name="Slide Number Placeholder 3">
            <a:extLst>
              <a:ext uri="{FF2B5EF4-FFF2-40B4-BE49-F238E27FC236}">
                <a16:creationId xmlns:a16="http://schemas.microsoft.com/office/drawing/2014/main" id="{6B9B7FA3-6397-4EF4-B832-5243D80C57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9AE2FD-6AB3-450F-9C4A-71362445A5D8}" type="slidenum">
              <a:rPr lang="en-US" altLang="en-US" smtClean="0"/>
              <a:pPr>
                <a:spcBef>
                  <a:spcPct val="0"/>
                </a:spcBef>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C87276E-6A41-4897-9DD6-8D04BEAB5517}"/>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3E1086D2-BDB6-4A88-AD65-9A65315457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35844" name="Slide Number Placeholder 3">
            <a:extLst>
              <a:ext uri="{FF2B5EF4-FFF2-40B4-BE49-F238E27FC236}">
                <a16:creationId xmlns:a16="http://schemas.microsoft.com/office/drawing/2014/main" id="{D526DE56-583E-4200-A104-F4615B47CA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C841DC-7F44-4F10-8129-8271458E190B}"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4B99F5-D1F1-434F-90D8-DAF6DA3F1D6F}"/>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A4F78C2C-3885-4708-B29D-0A099C2AD4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9220" name="Slide Number Placeholder 3">
            <a:extLst>
              <a:ext uri="{FF2B5EF4-FFF2-40B4-BE49-F238E27FC236}">
                <a16:creationId xmlns:a16="http://schemas.microsoft.com/office/drawing/2014/main" id="{4D34E4E3-9A8A-47AB-A8F7-B5A1BED2D0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82C3EE-8B2B-4F1D-B3C4-8ADF38D32E40}"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458ABCA-E4AD-46A7-8E75-6418A1695DAD}"/>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70B7C166-3DA3-41A5-9F99-38CD21839D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11268" name="Slide Number Placeholder 3">
            <a:extLst>
              <a:ext uri="{FF2B5EF4-FFF2-40B4-BE49-F238E27FC236}">
                <a16:creationId xmlns:a16="http://schemas.microsoft.com/office/drawing/2014/main" id="{B812006B-71FE-4BF3-A6E3-F1D0221743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8E05AA-B250-4AAA-BA5B-D6647CAC9F85}"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BC7EBF8-4C78-44CC-8DBA-B8D22CCAA181}"/>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9978FDE7-76B7-4C44-9072-E57D43500B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Aft>
                <a:spcPts val="588"/>
              </a:spcAft>
              <a:buClr>
                <a:schemeClr val="accent2"/>
              </a:buClr>
            </a:pPr>
            <a:endParaRPr lang="en-US" altLang="en-US">
              <a:latin typeface="Arial" panose="020B0604020202020204" pitchFamily="34"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0394F7AC-AE25-4797-A7BE-69A3AAB45F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5EE401-24ED-4100-99D7-CA1CD5EE1D63}"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E8EA274-7AF7-4DD4-A49D-52B3C21FC8CA}"/>
              </a:ext>
            </a:extLst>
          </p:cNvPr>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8" tIns="45955" rIns="91908" bIns="4595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E180820-DA5A-44C6-8F64-EB25193140A0}" type="slidenum">
              <a:rPr lang="en-US" altLang="en-US"/>
              <a:pPr algn="r" eaLnBrk="1" hangingPunct="1">
                <a:spcBef>
                  <a:spcPct val="0"/>
                </a:spcBef>
              </a:pPr>
              <a:t>9</a:t>
            </a:fld>
            <a:endParaRPr lang="en-US" altLang="en-US"/>
          </a:p>
        </p:txBody>
      </p:sp>
      <p:sp>
        <p:nvSpPr>
          <p:cNvPr id="19459" name="Rectangle 2">
            <a:extLst>
              <a:ext uri="{FF2B5EF4-FFF2-40B4-BE49-F238E27FC236}">
                <a16:creationId xmlns:a16="http://schemas.microsoft.com/office/drawing/2014/main" id="{298EA20D-867F-4911-95A6-6F8A5B04A9E8}"/>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9B665D91-553E-47E7-8BC9-80B48C94D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3C46C91-B6F8-40BB-99C6-688FD0041013}"/>
              </a:ext>
            </a:extLst>
          </p:cNvPr>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8" tIns="45955" rIns="91908" bIns="4595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65A02A1-948E-4ABB-A307-E925B7F587E5}" type="slidenum">
              <a:rPr lang="en-US" altLang="en-US"/>
              <a:pPr algn="r" eaLnBrk="1" hangingPunct="1">
                <a:spcBef>
                  <a:spcPct val="0"/>
                </a:spcBef>
              </a:pPr>
              <a:t>11</a:t>
            </a:fld>
            <a:endParaRPr lang="en-US" altLang="en-US"/>
          </a:p>
        </p:txBody>
      </p:sp>
      <p:sp>
        <p:nvSpPr>
          <p:cNvPr id="22531" name="Rectangle 2">
            <a:extLst>
              <a:ext uri="{FF2B5EF4-FFF2-40B4-BE49-F238E27FC236}">
                <a16:creationId xmlns:a16="http://schemas.microsoft.com/office/drawing/2014/main" id="{AF4ED0E4-24C0-4EE4-A8E8-3AED99D3E1BB}"/>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297AA311-F4E1-4664-844A-28C10CC6A1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AB6F417-D6B1-4BB8-9E97-C9D15F6B6486}"/>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E4B8F7EA-C8FC-4EFD-8521-E9D1495D12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338" lvl="1" indent="-287338" defTabSz="922338" eaLnBrk="1" hangingPunct="1">
              <a:spcBef>
                <a:spcPts val="600"/>
              </a:spcBef>
              <a:spcAft>
                <a:spcPts val="600"/>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7338" lvl="1" indent="-287338" defTabSz="922338" eaLnBrk="1" hangingPunct="1">
              <a:spcBef>
                <a:spcPts val="600"/>
              </a:spcBef>
              <a:spcAft>
                <a:spcPts val="600"/>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25604" name="Slide Number Placeholder 3">
            <a:extLst>
              <a:ext uri="{FF2B5EF4-FFF2-40B4-BE49-F238E27FC236}">
                <a16:creationId xmlns:a16="http://schemas.microsoft.com/office/drawing/2014/main" id="{BCDCE83A-112A-4DBD-9A3D-2B57F4CCF8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82D4D2-14E7-40DC-AF43-087EB54025BC}" type="slidenum">
              <a:rPr lang="en-US" altLang="en-US" smtClean="0"/>
              <a:pPr>
                <a:spcBef>
                  <a:spcPct val="0"/>
                </a:spcBef>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DD70A3-A8A9-432B-A312-E1631139A459}"/>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B977342B-3F28-4B19-BD69-AA5E30976F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338" lvl="1" indent="-287338" defTabSz="922338" eaLnBrk="1" hangingPunct="1">
              <a:spcBef>
                <a:spcPts val="600"/>
              </a:spcBef>
              <a:spcAft>
                <a:spcPts val="600"/>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7338" lvl="1" indent="-287338" defTabSz="922338" eaLnBrk="1" hangingPunct="1">
              <a:spcBef>
                <a:spcPts val="600"/>
              </a:spcBef>
              <a:spcAft>
                <a:spcPts val="600"/>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27652" name="Slide Number Placeholder 3">
            <a:extLst>
              <a:ext uri="{FF2B5EF4-FFF2-40B4-BE49-F238E27FC236}">
                <a16:creationId xmlns:a16="http://schemas.microsoft.com/office/drawing/2014/main" id="{586BDF48-C54B-4BBF-BFFF-5FBE49F709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C5A487-14FF-4A12-AA4C-1250AF4534F6}" type="slidenum">
              <a:rPr lang="en-US" altLang="en-US" smtClean="0"/>
              <a:pPr>
                <a:spcBef>
                  <a:spcPct val="0"/>
                </a:spcBef>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0908818-D197-4457-A0EF-B21ED1D373DA}"/>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0A9846CC-4204-4808-9F75-7772963457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“Employment-based” clarification:  employer is requesting certification to employ one or more foreign workers in a specific job(s)</a:t>
            </a:r>
          </a:p>
          <a:p>
            <a:pPr marL="282575" lvl="1" indent="-282575" defTabSz="909638" eaLnBrk="1" hangingPunct="1">
              <a:spcBef>
                <a:spcPts val="588"/>
              </a:spcBef>
              <a:spcAft>
                <a:spcPts val="588"/>
              </a:spcAft>
              <a:buClr>
                <a:schemeClr val="accent2"/>
              </a:buClr>
              <a:buFontTx/>
              <a:buChar char="•"/>
            </a:pPr>
            <a:r>
              <a:rPr lang="en-US" altLang="en-US" sz="1400">
                <a:latin typeface="Arial" panose="020B0604020202020204" pitchFamily="34" charset="0"/>
                <a:cs typeface="Arial" panose="020B0604020202020204" pitchFamily="34" charset="0"/>
              </a:rPr>
              <a:t>In 1940, the Immigration and Naturalization Service was transferred out of the Department of Labor where it then resided, to the  Department of Justice; it was abolished in 2003 and its functions placed under three agencies – United States Citizenship and Immigration Services, Immigration and Customs Enforcement and Customs and Border Protection – within the newly created DHS (</a:t>
            </a:r>
            <a:r>
              <a:rPr lang="en-US" altLang="en-US" sz="1400" i="1">
                <a:latin typeface="Arial" panose="020B0604020202020204" pitchFamily="34" charset="0"/>
                <a:cs typeface="Arial" panose="020B0604020202020204" pitchFamily="34" charset="0"/>
              </a:rPr>
              <a:t>Source</a:t>
            </a:r>
            <a:r>
              <a:rPr lang="en-US" altLang="en-US" sz="1400">
                <a:latin typeface="Arial" panose="020B0604020202020204" pitchFamily="34" charset="0"/>
                <a:cs typeface="Arial" panose="020B0604020202020204" pitchFamily="34" charset="0"/>
              </a:rPr>
              <a:t>: USCIS Web site: History)</a:t>
            </a:r>
          </a:p>
        </p:txBody>
      </p:sp>
      <p:sp>
        <p:nvSpPr>
          <p:cNvPr id="29700" name="Slide Number Placeholder 3">
            <a:extLst>
              <a:ext uri="{FF2B5EF4-FFF2-40B4-BE49-F238E27FC236}">
                <a16:creationId xmlns:a16="http://schemas.microsoft.com/office/drawing/2014/main" id="{B70095FE-FEE0-466B-AE4F-9A4F78E409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31838" indent="-280988" defTabSz="909638">
              <a:spcBef>
                <a:spcPct val="30000"/>
              </a:spcBef>
              <a:defRPr sz="1200">
                <a:solidFill>
                  <a:schemeClr val="tx1"/>
                </a:solidFill>
                <a:latin typeface="Arial" panose="020B0604020202020204" pitchFamily="34" charset="0"/>
              </a:defRPr>
            </a:lvl2pPr>
            <a:lvl3pPr marL="1127125" indent="-225425" defTabSz="909638">
              <a:spcBef>
                <a:spcPct val="30000"/>
              </a:spcBef>
              <a:defRPr sz="1200">
                <a:solidFill>
                  <a:schemeClr val="tx1"/>
                </a:solidFill>
                <a:latin typeface="Arial" panose="020B0604020202020204" pitchFamily="34" charset="0"/>
              </a:defRPr>
            </a:lvl3pPr>
            <a:lvl4pPr marL="1577975" indent="-225425" defTabSz="909638">
              <a:spcBef>
                <a:spcPct val="30000"/>
              </a:spcBef>
              <a:defRPr sz="1200">
                <a:solidFill>
                  <a:schemeClr val="tx1"/>
                </a:solidFill>
                <a:latin typeface="Arial" panose="020B0604020202020204" pitchFamily="34" charset="0"/>
              </a:defRPr>
            </a:lvl4pPr>
            <a:lvl5pPr marL="2030413" indent="-225425" defTabSz="909638">
              <a:spcBef>
                <a:spcPct val="30000"/>
              </a:spcBef>
              <a:defRPr sz="1200">
                <a:solidFill>
                  <a:schemeClr val="tx1"/>
                </a:solidFill>
                <a:latin typeface="Arial" panose="020B0604020202020204" pitchFamily="34" charset="0"/>
              </a:defRPr>
            </a:lvl5pPr>
            <a:lvl6pPr marL="2487613" indent="-225425" defTabSz="909638" eaLnBrk="0" fontAlgn="base" hangingPunct="0">
              <a:spcBef>
                <a:spcPct val="30000"/>
              </a:spcBef>
              <a:spcAft>
                <a:spcPct val="0"/>
              </a:spcAft>
              <a:defRPr sz="1200">
                <a:solidFill>
                  <a:schemeClr val="tx1"/>
                </a:solidFill>
                <a:latin typeface="Arial" panose="020B0604020202020204" pitchFamily="34" charset="0"/>
              </a:defRPr>
            </a:lvl6pPr>
            <a:lvl7pPr marL="2944813" indent="-225425" defTabSz="909638" eaLnBrk="0" fontAlgn="base" hangingPunct="0">
              <a:spcBef>
                <a:spcPct val="30000"/>
              </a:spcBef>
              <a:spcAft>
                <a:spcPct val="0"/>
              </a:spcAft>
              <a:defRPr sz="1200">
                <a:solidFill>
                  <a:schemeClr val="tx1"/>
                </a:solidFill>
                <a:latin typeface="Arial" panose="020B0604020202020204" pitchFamily="34" charset="0"/>
              </a:defRPr>
            </a:lvl7pPr>
            <a:lvl8pPr marL="3402013" indent="-225425" defTabSz="909638" eaLnBrk="0" fontAlgn="base" hangingPunct="0">
              <a:spcBef>
                <a:spcPct val="30000"/>
              </a:spcBef>
              <a:spcAft>
                <a:spcPct val="0"/>
              </a:spcAft>
              <a:defRPr sz="1200">
                <a:solidFill>
                  <a:schemeClr val="tx1"/>
                </a:solidFill>
                <a:latin typeface="Arial" panose="020B0604020202020204" pitchFamily="34" charset="0"/>
              </a:defRPr>
            </a:lvl8pPr>
            <a:lvl9pPr marL="3859213" indent="-225425"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2D7A6B-320D-4EC1-B109-595C883A519E}" type="slidenum">
              <a:rPr lang="en-US" altLang="en-US" smtClean="0"/>
              <a:pPr>
                <a:spcBef>
                  <a:spcPct val="0"/>
                </a:spcBef>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j0149054">
            <a:extLst>
              <a:ext uri="{FF2B5EF4-FFF2-40B4-BE49-F238E27FC236}">
                <a16:creationId xmlns:a16="http://schemas.microsoft.com/office/drawing/2014/main" id="{C9B10245-2FB4-4BF2-8CE9-03A92C8FD2EC}"/>
              </a:ext>
            </a:extLst>
          </p:cNvPr>
          <p:cNvPicPr>
            <a:picLocks noChangeAspect="1" noChangeArrowheads="1"/>
          </p:cNvPicPr>
          <p:nvPr/>
        </p:nvPicPr>
        <p:blipFill>
          <a:blip r:embed="rId2">
            <a:clrChange>
              <a:clrFrom>
                <a:srgbClr val="BAB6B7"/>
              </a:clrFrom>
              <a:clrTo>
                <a:srgbClr val="BAB6B7">
                  <a:alpha val="0"/>
                </a:srgbClr>
              </a:clrTo>
            </a:clrChange>
            <a:lum bright="82000" contrast="-64000"/>
            <a:grayscl/>
            <a:extLst>
              <a:ext uri="{28A0092B-C50C-407E-A947-70E740481C1C}">
                <a14:useLocalDpi xmlns:a14="http://schemas.microsoft.com/office/drawing/2010/main" val="0"/>
              </a:ext>
            </a:extLst>
          </a:blip>
          <a:srcRect t="6218" r="32001" b="12953"/>
          <a:stretch>
            <a:fillRect/>
          </a:stretch>
        </p:blipFill>
        <p:spPr bwMode="auto">
          <a:xfrm>
            <a:off x="3962400" y="2735263"/>
            <a:ext cx="51816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
            <a:extLst>
              <a:ext uri="{FF2B5EF4-FFF2-40B4-BE49-F238E27FC236}">
                <a16:creationId xmlns:a16="http://schemas.microsoft.com/office/drawing/2014/main" id="{44B553C9-CBA2-4D4D-A63E-E00F873EBA7A}"/>
              </a:ext>
            </a:extLst>
          </p:cNvPr>
          <p:cNvSpPr>
            <a:spLocks noChangeArrowheads="1"/>
          </p:cNvSpPr>
          <p:nvPr userDrawn="1"/>
        </p:nvSpPr>
        <p:spPr bwMode="auto">
          <a:xfrm>
            <a:off x="1588" y="0"/>
            <a:ext cx="9142412" cy="1905000"/>
          </a:xfrm>
          <a:prstGeom prst="rect">
            <a:avLst/>
          </a:prstGeom>
          <a:gradFill rotWithShape="1">
            <a:gsLst>
              <a:gs pos="0">
                <a:schemeClr val="accent5">
                  <a:lumMod val="60000"/>
                  <a:lumOff val="40000"/>
                </a:schemeClr>
              </a:gs>
              <a:gs pos="89000">
                <a:srgbClr val="000066"/>
              </a:gs>
            </a:gsLst>
            <a:lin ang="5400000" scaled="1"/>
          </a:gradFill>
          <a:ln>
            <a:noFill/>
          </a:ln>
          <a:extLst/>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a:cs typeface="+mn-cs"/>
            </a:endParaRPr>
          </a:p>
        </p:txBody>
      </p:sp>
      <p:sp>
        <p:nvSpPr>
          <p:cNvPr id="6" name="Text Box 22">
            <a:extLst>
              <a:ext uri="{FF2B5EF4-FFF2-40B4-BE49-F238E27FC236}">
                <a16:creationId xmlns:a16="http://schemas.microsoft.com/office/drawing/2014/main" id="{54428341-9D4D-4A1C-95E5-C923317807A4}"/>
              </a:ext>
            </a:extLst>
          </p:cNvPr>
          <p:cNvSpPr txBox="1">
            <a:spLocks noChangeArrowheads="1"/>
          </p:cNvSpPr>
          <p:nvPr/>
        </p:nvSpPr>
        <p:spPr bwMode="auto">
          <a:xfrm>
            <a:off x="457200" y="762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sz="1800">
              <a:cs typeface="+mn-cs"/>
            </a:endParaRPr>
          </a:p>
        </p:txBody>
      </p:sp>
      <p:sp>
        <p:nvSpPr>
          <p:cNvPr id="7" name="Text Box 23">
            <a:extLst>
              <a:ext uri="{FF2B5EF4-FFF2-40B4-BE49-F238E27FC236}">
                <a16:creationId xmlns:a16="http://schemas.microsoft.com/office/drawing/2014/main" id="{230542F9-2295-4EC3-AF06-852B86658667}"/>
              </a:ext>
            </a:extLst>
          </p:cNvPr>
          <p:cNvSpPr txBox="1">
            <a:spLocks noChangeArrowheads="1"/>
          </p:cNvSpPr>
          <p:nvPr/>
        </p:nvSpPr>
        <p:spPr bwMode="auto">
          <a:xfrm>
            <a:off x="95250" y="76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ts val="600"/>
              </a:spcBef>
              <a:defRPr/>
            </a:pPr>
            <a:r>
              <a:rPr lang="en-US" altLang="en-US" sz="1200" b="1" dirty="0">
                <a:solidFill>
                  <a:schemeClr val="bg1"/>
                </a:solidFill>
                <a:cs typeface="+mn-cs"/>
              </a:rPr>
              <a:t>U.S. DEPARTMENT OF LABOR</a:t>
            </a:r>
          </a:p>
          <a:p>
            <a:pPr eaLnBrk="1" hangingPunct="1">
              <a:spcAft>
                <a:spcPts val="600"/>
              </a:spcAft>
              <a:defRPr/>
            </a:pPr>
            <a:r>
              <a:rPr lang="en-US" altLang="en-US" sz="1200" b="1" dirty="0">
                <a:solidFill>
                  <a:schemeClr val="bg1"/>
                </a:solidFill>
                <a:cs typeface="+mn-cs"/>
              </a:rPr>
              <a:t>Employment &amp; Training Administration</a:t>
            </a:r>
          </a:p>
        </p:txBody>
      </p:sp>
      <p:sp>
        <p:nvSpPr>
          <p:cNvPr id="8" name="Rectangle 27">
            <a:extLst>
              <a:ext uri="{FF2B5EF4-FFF2-40B4-BE49-F238E27FC236}">
                <a16:creationId xmlns:a16="http://schemas.microsoft.com/office/drawing/2014/main" id="{0B75955E-5646-495A-B95E-AE01BFCFF30D}"/>
              </a:ext>
            </a:extLst>
          </p:cNvPr>
          <p:cNvSpPr>
            <a:spLocks noChangeArrowheads="1"/>
          </p:cNvSpPr>
          <p:nvPr userDrawn="1"/>
        </p:nvSpPr>
        <p:spPr bwMode="auto">
          <a:xfrm>
            <a:off x="0" y="1752600"/>
            <a:ext cx="9144000" cy="152400"/>
          </a:xfrm>
          <a:prstGeom prst="rect">
            <a:avLst/>
          </a:prstGeom>
          <a:gradFill rotWithShape="1">
            <a:gsLst>
              <a:gs pos="50000">
                <a:schemeClr val="accent5">
                  <a:lumMod val="60000"/>
                  <a:lumOff val="40000"/>
                </a:schemeClr>
              </a:gs>
              <a:gs pos="100000">
                <a:srgbClr val="000000">
                  <a:alpha val="80000"/>
                  <a:lumMod val="83000"/>
                  <a:lumOff val="17000"/>
                </a:srgbClr>
              </a:gs>
            </a:gsLst>
            <a:lin ang="0" scaled="1"/>
          </a:gradFill>
          <a:ln>
            <a:noFill/>
          </a:ln>
          <a:extLst/>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a:cs typeface="+mn-cs"/>
            </a:endParaRPr>
          </a:p>
        </p:txBody>
      </p:sp>
      <p:sp>
        <p:nvSpPr>
          <p:cNvPr id="9" name="Rectangle 28">
            <a:extLst>
              <a:ext uri="{FF2B5EF4-FFF2-40B4-BE49-F238E27FC236}">
                <a16:creationId xmlns:a16="http://schemas.microsoft.com/office/drawing/2014/main" id="{D14B9ED7-4D86-4257-89AA-8371D05DF53E}"/>
              </a:ext>
            </a:extLst>
          </p:cNvPr>
          <p:cNvSpPr>
            <a:spLocks noChangeArrowheads="1"/>
          </p:cNvSpPr>
          <p:nvPr/>
        </p:nvSpPr>
        <p:spPr bwMode="auto">
          <a:xfrm>
            <a:off x="0" y="1524000"/>
            <a:ext cx="9144000" cy="228600"/>
          </a:xfrm>
          <a:prstGeom prst="rect">
            <a:avLst/>
          </a:prstGeom>
          <a:gradFill rotWithShape="1">
            <a:gsLst>
              <a:gs pos="0">
                <a:schemeClr val="accent5">
                  <a:lumMod val="60000"/>
                  <a:lumOff val="40000"/>
                </a:schemeClr>
              </a:gs>
              <a:gs pos="0">
                <a:srgbClr val="000000">
                  <a:alpha val="80000"/>
                </a:srgbClr>
              </a:gs>
              <a:gs pos="50000">
                <a:schemeClr val="accent5">
                  <a:lumMod val="60000"/>
                  <a:lumOff val="40000"/>
                </a:schemeClr>
              </a:gs>
            </a:gsLst>
            <a:lin ang="0" scaled="1"/>
          </a:gradFill>
          <a:ln>
            <a:noFill/>
          </a:ln>
          <a:extLst/>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a:cs typeface="+mn-cs"/>
            </a:endParaRPr>
          </a:p>
        </p:txBody>
      </p:sp>
      <p:grpSp>
        <p:nvGrpSpPr>
          <p:cNvPr id="10" name="Group 15">
            <a:extLst>
              <a:ext uri="{FF2B5EF4-FFF2-40B4-BE49-F238E27FC236}">
                <a16:creationId xmlns:a16="http://schemas.microsoft.com/office/drawing/2014/main" id="{ED25940F-F4D0-43CC-B1E5-86FCDBDD1379}"/>
              </a:ext>
            </a:extLst>
          </p:cNvPr>
          <p:cNvGrpSpPr>
            <a:grpSpLocks/>
          </p:cNvGrpSpPr>
          <p:nvPr userDrawn="1"/>
        </p:nvGrpSpPr>
        <p:grpSpPr bwMode="auto">
          <a:xfrm>
            <a:off x="11113" y="684213"/>
            <a:ext cx="9144000" cy="852487"/>
            <a:chOff x="11113" y="684212"/>
            <a:chExt cx="9144000" cy="852682"/>
          </a:xfrm>
        </p:grpSpPr>
        <p:pic>
          <p:nvPicPr>
            <p:cNvPr id="11" name="Picture 25" descr="MPj04316920000[1]">
              <a:extLst>
                <a:ext uri="{FF2B5EF4-FFF2-40B4-BE49-F238E27FC236}">
                  <a16:creationId xmlns:a16="http://schemas.microsoft.com/office/drawing/2014/main" id="{572D072F-B80D-42DF-A48C-03202E4F3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85799"/>
              <a:ext cx="844504" cy="85109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6" descr="MPj04011610000[1]">
              <a:extLst>
                <a:ext uri="{FF2B5EF4-FFF2-40B4-BE49-F238E27FC236}">
                  <a16:creationId xmlns:a16="http://schemas.microsoft.com/office/drawing/2014/main" id="{EDC001F5-85D6-42D6-B84C-0CB2B7A7F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515" y="685800"/>
              <a:ext cx="559804"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7" descr="MPj02890870000[1]">
              <a:extLst>
                <a:ext uri="{FF2B5EF4-FFF2-40B4-BE49-F238E27FC236}">
                  <a16:creationId xmlns:a16="http://schemas.microsoft.com/office/drawing/2014/main" id="{3BB0DDC0-C3F7-442B-B653-25803832E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17" y="685800"/>
              <a:ext cx="1247563"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8" descr="MPj04265530000[1]">
              <a:extLst>
                <a:ext uri="{FF2B5EF4-FFF2-40B4-BE49-F238E27FC236}">
                  <a16:creationId xmlns:a16="http://schemas.microsoft.com/office/drawing/2014/main" id="{287A0E64-FA2F-480D-BBEC-D8D27A9781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6095" y="685800"/>
              <a:ext cx="833308"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9" descr="MPj04388250000[1]">
              <a:extLst>
                <a:ext uri="{FF2B5EF4-FFF2-40B4-BE49-F238E27FC236}">
                  <a16:creationId xmlns:a16="http://schemas.microsoft.com/office/drawing/2014/main" id="{FBAE324C-A121-4566-BE28-7EAEBF111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6319" y="685800"/>
              <a:ext cx="639776"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0" descr="MPj04372450000[1]">
              <a:extLst>
                <a:ext uri="{FF2B5EF4-FFF2-40B4-BE49-F238E27FC236}">
                  <a16:creationId xmlns:a16="http://schemas.microsoft.com/office/drawing/2014/main" id="{86103F5E-A5F6-450C-9896-699B13155D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9534" y="685800"/>
              <a:ext cx="626981"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31" descr="MPj02622820000[1]">
              <a:extLst>
                <a:ext uri="{FF2B5EF4-FFF2-40B4-BE49-F238E27FC236}">
                  <a16:creationId xmlns:a16="http://schemas.microsoft.com/office/drawing/2014/main" id="{51F54C8C-06A1-4FDF-994D-DF273F6F7C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3181" y="685800"/>
              <a:ext cx="1276353"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32" descr="MPj01778790000[1]">
              <a:extLst>
                <a:ext uri="{FF2B5EF4-FFF2-40B4-BE49-F238E27FC236}">
                  <a16:creationId xmlns:a16="http://schemas.microsoft.com/office/drawing/2014/main" id="{A150F547-A2E2-4E40-B740-0012A006A4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9403" y="685799"/>
              <a:ext cx="1237967" cy="85109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33" descr="MPj04389130000[1]">
              <a:extLst>
                <a:ext uri="{FF2B5EF4-FFF2-40B4-BE49-F238E27FC236}">
                  <a16:creationId xmlns:a16="http://schemas.microsoft.com/office/drawing/2014/main" id="{3E8E61DC-F59A-4A91-B057-C272439BA5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37174" y="685800"/>
              <a:ext cx="1317939" cy="8510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34" descr="MPj03996940000[1]">
              <a:extLst>
                <a:ext uri="{FF2B5EF4-FFF2-40B4-BE49-F238E27FC236}">
                  <a16:creationId xmlns:a16="http://schemas.microsoft.com/office/drawing/2014/main" id="{856803D4-F575-4601-B8C5-128FD2AFDE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7370" y="684212"/>
              <a:ext cx="559804" cy="85268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3075" name="Rectangle 3"/>
          <p:cNvSpPr>
            <a:spLocks noGrp="1" noChangeArrowheads="1"/>
          </p:cNvSpPr>
          <p:nvPr>
            <p:ph type="subTitle" idx="1"/>
          </p:nvPr>
        </p:nvSpPr>
        <p:spPr>
          <a:xfrm>
            <a:off x="1371600" y="5334000"/>
            <a:ext cx="6400800" cy="762000"/>
          </a:xfrm>
        </p:spPr>
        <p:txBody>
          <a:bodyPr/>
          <a:lstStyle>
            <a:lvl1pPr marL="0" indent="0">
              <a:buFont typeface="Wingdings" pitchFamily="2" charset="2"/>
              <a:buNone/>
              <a:defRPr sz="1900">
                <a:solidFill>
                  <a:srgbClr val="000000"/>
                </a:solidFill>
              </a:defRPr>
            </a:lvl1pPr>
          </a:lstStyle>
          <a:p>
            <a:r>
              <a:rPr lang="en-US"/>
              <a:t>Click to edit Master subtitle style</a:t>
            </a:r>
          </a:p>
        </p:txBody>
      </p:sp>
      <p:sp>
        <p:nvSpPr>
          <p:cNvPr id="3074" name="Rectangle 2"/>
          <p:cNvSpPr>
            <a:spLocks noGrp="1" noChangeArrowheads="1"/>
          </p:cNvSpPr>
          <p:nvPr>
            <p:ph type="ctrTitle"/>
          </p:nvPr>
        </p:nvSpPr>
        <p:spPr>
          <a:xfrm>
            <a:off x="152400" y="3787775"/>
            <a:ext cx="8686800" cy="1470025"/>
          </a:xfrm>
        </p:spPr>
        <p:txBody>
          <a:bodyPr bIns="45720" anchor="ctr"/>
          <a:lstStyle>
            <a:lvl1pPr>
              <a:defRPr sz="4600">
                <a:solidFill>
                  <a:srgbClr val="000000"/>
                </a:solidFill>
                <a:effectLst>
                  <a:outerShdw blurRad="38100" dist="38100" dir="2700000" algn="tl">
                    <a:srgbClr val="C0C0C0"/>
                  </a:outerShdw>
                </a:effectLst>
              </a:defRPr>
            </a:lvl1pPr>
          </a:lstStyle>
          <a:p>
            <a:r>
              <a:rPr lang="en-US"/>
              <a:t>Click to edit Master title style</a:t>
            </a:r>
          </a:p>
        </p:txBody>
      </p:sp>
      <p:sp>
        <p:nvSpPr>
          <p:cNvPr id="21" name="Rectangle 4">
            <a:extLst>
              <a:ext uri="{FF2B5EF4-FFF2-40B4-BE49-F238E27FC236}">
                <a16:creationId xmlns:a16="http://schemas.microsoft.com/office/drawing/2014/main" id="{01E23BE7-B614-4542-A458-5D32ABC87965}"/>
              </a:ext>
            </a:extLst>
          </p:cNvPr>
          <p:cNvSpPr>
            <a:spLocks noGrp="1" noChangeArrowheads="1"/>
          </p:cNvSpPr>
          <p:nvPr>
            <p:ph type="dt" sz="half" idx="10"/>
          </p:nvPr>
        </p:nvSpPr>
        <p:spPr/>
        <p:txBody>
          <a:bodyPr/>
          <a:lstStyle>
            <a:lvl1pPr>
              <a:defRPr/>
            </a:lvl1pPr>
          </a:lstStyle>
          <a:p>
            <a:pPr>
              <a:defRPr/>
            </a:pPr>
            <a:endParaRPr lang="en-US"/>
          </a:p>
        </p:txBody>
      </p:sp>
      <p:sp>
        <p:nvSpPr>
          <p:cNvPr id="22" name="Rectangle 5">
            <a:extLst>
              <a:ext uri="{FF2B5EF4-FFF2-40B4-BE49-F238E27FC236}">
                <a16:creationId xmlns:a16="http://schemas.microsoft.com/office/drawing/2014/main" id="{8590C47B-880C-48B9-B28E-C4B9E6D7649C}"/>
              </a:ext>
            </a:extLst>
          </p:cNvPr>
          <p:cNvSpPr>
            <a:spLocks noGrp="1" noChangeArrowheads="1"/>
          </p:cNvSpPr>
          <p:nvPr>
            <p:ph type="ftr" sz="quarter" idx="11"/>
          </p:nvPr>
        </p:nvSpPr>
        <p:spPr>
          <a:xfrm>
            <a:off x="2438400" y="6473825"/>
            <a:ext cx="4038600" cy="231775"/>
          </a:xfrm>
        </p:spPr>
        <p:txBody>
          <a:bodyPr/>
          <a:lstStyle>
            <a:lvl1pPr>
              <a:defRPr/>
            </a:lvl1pPr>
          </a:lstStyle>
          <a:p>
            <a:pPr>
              <a:defRPr/>
            </a:pPr>
            <a:r>
              <a:rPr lang="en-US"/>
              <a:t>For Government Training Use Only (January 2019)</a:t>
            </a:r>
          </a:p>
        </p:txBody>
      </p:sp>
      <p:sp>
        <p:nvSpPr>
          <p:cNvPr id="23" name="Rectangle 6">
            <a:extLst>
              <a:ext uri="{FF2B5EF4-FFF2-40B4-BE49-F238E27FC236}">
                <a16:creationId xmlns:a16="http://schemas.microsoft.com/office/drawing/2014/main" id="{EA15A56F-54CE-4898-989C-EF02CDB53AF1}"/>
              </a:ext>
            </a:extLst>
          </p:cNvPr>
          <p:cNvSpPr>
            <a:spLocks noGrp="1" noChangeArrowheads="1"/>
          </p:cNvSpPr>
          <p:nvPr>
            <p:ph type="sldNum" sz="quarter" idx="12"/>
          </p:nvPr>
        </p:nvSpPr>
        <p:spPr>
          <a:xfrm>
            <a:off x="6705600" y="6473825"/>
            <a:ext cx="2133600" cy="231775"/>
          </a:xfrm>
        </p:spPr>
        <p:txBody>
          <a:bodyPr/>
          <a:lstStyle>
            <a:lvl1pPr>
              <a:defRPr/>
            </a:lvl1pPr>
          </a:lstStyle>
          <a:p>
            <a:pPr>
              <a:defRPr/>
            </a:pPr>
            <a:fld id="{8B48B297-3119-4EF1-96B4-B62B66B51DD1}" type="slidenum">
              <a:rPr lang="en-US" altLang="en-US"/>
              <a:pPr>
                <a:defRPr/>
              </a:pPr>
              <a:t>‹#›</a:t>
            </a:fld>
            <a:endParaRPr lang="en-US" altLang="en-US"/>
          </a:p>
        </p:txBody>
      </p:sp>
    </p:spTree>
    <p:extLst>
      <p:ext uri="{BB962C8B-B14F-4D97-AF65-F5344CB8AC3E}">
        <p14:creationId xmlns:p14="http://schemas.microsoft.com/office/powerpoint/2010/main" val="248229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45F7A7-6F7A-4C6B-95D6-7B8F377DA0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7DDB3C-A12A-4F5A-BAE9-71D8C682918C}"/>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6" name="Rectangle 6">
            <a:extLst>
              <a:ext uri="{FF2B5EF4-FFF2-40B4-BE49-F238E27FC236}">
                <a16:creationId xmlns:a16="http://schemas.microsoft.com/office/drawing/2014/main" id="{AB65E49A-C82F-4402-ACC4-F0112A811071}"/>
              </a:ext>
            </a:extLst>
          </p:cNvPr>
          <p:cNvSpPr>
            <a:spLocks noGrp="1" noChangeArrowheads="1"/>
          </p:cNvSpPr>
          <p:nvPr>
            <p:ph type="sldNum" sz="quarter" idx="12"/>
          </p:nvPr>
        </p:nvSpPr>
        <p:spPr>
          <a:ln/>
        </p:spPr>
        <p:txBody>
          <a:bodyPr/>
          <a:lstStyle>
            <a:lvl1pPr>
              <a:defRPr/>
            </a:lvl1pPr>
          </a:lstStyle>
          <a:p>
            <a:pPr>
              <a:defRPr/>
            </a:pPr>
            <a:fld id="{11612F84-DAAB-4144-8547-4A5D0E7FC22D}" type="slidenum">
              <a:rPr lang="en-US" altLang="en-US"/>
              <a:pPr>
                <a:defRPr/>
              </a:pPr>
              <a:t>‹#›</a:t>
            </a:fld>
            <a:endParaRPr lang="en-US" altLang="en-US"/>
          </a:p>
        </p:txBody>
      </p:sp>
    </p:spTree>
    <p:extLst>
      <p:ext uri="{BB962C8B-B14F-4D97-AF65-F5344CB8AC3E}">
        <p14:creationId xmlns:p14="http://schemas.microsoft.com/office/powerpoint/2010/main" val="374127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209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770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90A79F-6CB0-49EF-97C4-79F747FC3A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481CDD-73CC-446E-922F-01DEFC4B9FEC}"/>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6" name="Rectangle 6">
            <a:extLst>
              <a:ext uri="{FF2B5EF4-FFF2-40B4-BE49-F238E27FC236}">
                <a16:creationId xmlns:a16="http://schemas.microsoft.com/office/drawing/2014/main" id="{58F1E4C8-8ED3-47EA-A8DB-EC339BDA2F67}"/>
              </a:ext>
            </a:extLst>
          </p:cNvPr>
          <p:cNvSpPr>
            <a:spLocks noGrp="1" noChangeArrowheads="1"/>
          </p:cNvSpPr>
          <p:nvPr>
            <p:ph type="sldNum" sz="quarter" idx="12"/>
          </p:nvPr>
        </p:nvSpPr>
        <p:spPr>
          <a:ln/>
        </p:spPr>
        <p:txBody>
          <a:bodyPr/>
          <a:lstStyle>
            <a:lvl1pPr>
              <a:defRPr/>
            </a:lvl1pPr>
          </a:lstStyle>
          <a:p>
            <a:pPr>
              <a:defRPr/>
            </a:pPr>
            <a:fld id="{FD372968-023B-45C6-99F9-C85A7CA80C1A}" type="slidenum">
              <a:rPr lang="en-US" altLang="en-US"/>
              <a:pPr>
                <a:defRPr/>
              </a:pPr>
              <a:t>‹#›</a:t>
            </a:fld>
            <a:endParaRPr lang="en-US" altLang="en-US"/>
          </a:p>
        </p:txBody>
      </p:sp>
    </p:spTree>
    <p:extLst>
      <p:ext uri="{BB962C8B-B14F-4D97-AF65-F5344CB8AC3E}">
        <p14:creationId xmlns:p14="http://schemas.microsoft.com/office/powerpoint/2010/main" val="396237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5B24F7-CBB3-4F66-A806-F3CCAE3332C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797467-ACED-4FED-A857-32BDC0200BF0}"/>
              </a:ext>
            </a:extLst>
          </p:cNvPr>
          <p:cNvSpPr>
            <a:spLocks noGrp="1" noChangeArrowheads="1"/>
          </p:cNvSpPr>
          <p:nvPr>
            <p:ph type="ftr" sz="quarter" idx="11"/>
          </p:nvPr>
        </p:nvSpPr>
        <p:spPr/>
        <p:txBody>
          <a:bodyPr/>
          <a:lstStyle>
            <a:lvl1pPr>
              <a:defRPr i="1"/>
            </a:lvl1pPr>
          </a:lstStyle>
          <a:p>
            <a:pPr>
              <a:defRPr/>
            </a:pPr>
            <a:r>
              <a:rPr lang="en-US"/>
              <a:t>For Government Training Use Only (January 2019)</a:t>
            </a:r>
            <a:endParaRPr lang="en-US" dirty="0"/>
          </a:p>
        </p:txBody>
      </p:sp>
      <p:sp>
        <p:nvSpPr>
          <p:cNvPr id="6" name="Rectangle 6">
            <a:extLst>
              <a:ext uri="{FF2B5EF4-FFF2-40B4-BE49-F238E27FC236}">
                <a16:creationId xmlns:a16="http://schemas.microsoft.com/office/drawing/2014/main" id="{F32450A5-9CB9-4771-BB39-13302DC38D77}"/>
              </a:ext>
            </a:extLst>
          </p:cNvPr>
          <p:cNvSpPr>
            <a:spLocks noGrp="1" noChangeArrowheads="1"/>
          </p:cNvSpPr>
          <p:nvPr>
            <p:ph type="sldNum" sz="quarter" idx="12"/>
          </p:nvPr>
        </p:nvSpPr>
        <p:spPr/>
        <p:txBody>
          <a:bodyPr/>
          <a:lstStyle>
            <a:lvl1pPr>
              <a:defRPr i="1"/>
            </a:lvl1pPr>
          </a:lstStyle>
          <a:p>
            <a:pPr>
              <a:defRPr/>
            </a:pPr>
            <a:fld id="{511331A2-E411-478D-B682-E13C151FF5BA}" type="slidenum">
              <a:rPr lang="en-US" altLang="en-US"/>
              <a:pPr>
                <a:defRPr/>
              </a:pPr>
              <a:t>‹#›</a:t>
            </a:fld>
            <a:endParaRPr lang="en-US" altLang="en-US"/>
          </a:p>
        </p:txBody>
      </p:sp>
    </p:spTree>
    <p:extLst>
      <p:ext uri="{BB962C8B-B14F-4D97-AF65-F5344CB8AC3E}">
        <p14:creationId xmlns:p14="http://schemas.microsoft.com/office/powerpoint/2010/main" val="338694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762888-CA33-4500-8821-63A94445CA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24A3BB-69A6-4D75-8C73-CDB318EB4E99}"/>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6" name="Rectangle 6">
            <a:extLst>
              <a:ext uri="{FF2B5EF4-FFF2-40B4-BE49-F238E27FC236}">
                <a16:creationId xmlns:a16="http://schemas.microsoft.com/office/drawing/2014/main" id="{D50F16C5-4740-46D6-A932-F6DD6FEF0CAE}"/>
              </a:ext>
            </a:extLst>
          </p:cNvPr>
          <p:cNvSpPr>
            <a:spLocks noGrp="1" noChangeArrowheads="1"/>
          </p:cNvSpPr>
          <p:nvPr>
            <p:ph type="sldNum" sz="quarter" idx="12"/>
          </p:nvPr>
        </p:nvSpPr>
        <p:spPr>
          <a:ln/>
        </p:spPr>
        <p:txBody>
          <a:bodyPr/>
          <a:lstStyle>
            <a:lvl1pPr>
              <a:defRPr/>
            </a:lvl1pPr>
          </a:lstStyle>
          <a:p>
            <a:pPr>
              <a:defRPr/>
            </a:pPr>
            <a:fld id="{7633321B-341D-4CE3-BED8-9EC6ED92A200}" type="slidenum">
              <a:rPr lang="en-US" altLang="en-US"/>
              <a:pPr>
                <a:defRPr/>
              </a:pPr>
              <a:t>‹#›</a:t>
            </a:fld>
            <a:endParaRPr lang="en-US" altLang="en-US"/>
          </a:p>
        </p:txBody>
      </p:sp>
    </p:spTree>
    <p:extLst>
      <p:ext uri="{BB962C8B-B14F-4D97-AF65-F5344CB8AC3E}">
        <p14:creationId xmlns:p14="http://schemas.microsoft.com/office/powerpoint/2010/main" val="340021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5240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DB5EFE-46FE-495F-8ED3-F018565B35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9D6790-0EF6-4212-8977-FE9287BB3EAF}"/>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7" name="Rectangle 6">
            <a:extLst>
              <a:ext uri="{FF2B5EF4-FFF2-40B4-BE49-F238E27FC236}">
                <a16:creationId xmlns:a16="http://schemas.microsoft.com/office/drawing/2014/main" id="{61CA164A-7267-4404-8BE6-AAA01B480416}"/>
              </a:ext>
            </a:extLst>
          </p:cNvPr>
          <p:cNvSpPr>
            <a:spLocks noGrp="1" noChangeArrowheads="1"/>
          </p:cNvSpPr>
          <p:nvPr>
            <p:ph type="sldNum" sz="quarter" idx="12"/>
          </p:nvPr>
        </p:nvSpPr>
        <p:spPr>
          <a:ln/>
        </p:spPr>
        <p:txBody>
          <a:bodyPr/>
          <a:lstStyle>
            <a:lvl1pPr>
              <a:defRPr/>
            </a:lvl1pPr>
          </a:lstStyle>
          <a:p>
            <a:pPr>
              <a:defRPr/>
            </a:pPr>
            <a:fld id="{E9BE106B-78EE-403A-88D7-185282AE2F48}" type="slidenum">
              <a:rPr lang="en-US" altLang="en-US"/>
              <a:pPr>
                <a:defRPr/>
              </a:pPr>
              <a:t>‹#›</a:t>
            </a:fld>
            <a:endParaRPr lang="en-US" altLang="en-US"/>
          </a:p>
        </p:txBody>
      </p:sp>
    </p:spTree>
    <p:extLst>
      <p:ext uri="{BB962C8B-B14F-4D97-AF65-F5344CB8AC3E}">
        <p14:creationId xmlns:p14="http://schemas.microsoft.com/office/powerpoint/2010/main" val="15039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6C04B42-606C-4BD0-BBB0-F19FF8D2D9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53641D-F787-4EE2-B6DC-D998667F72B3}"/>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9" name="Rectangle 6">
            <a:extLst>
              <a:ext uri="{FF2B5EF4-FFF2-40B4-BE49-F238E27FC236}">
                <a16:creationId xmlns:a16="http://schemas.microsoft.com/office/drawing/2014/main" id="{472BA0CD-38BD-4165-85B9-D1DD8A39E68C}"/>
              </a:ext>
            </a:extLst>
          </p:cNvPr>
          <p:cNvSpPr>
            <a:spLocks noGrp="1" noChangeArrowheads="1"/>
          </p:cNvSpPr>
          <p:nvPr>
            <p:ph type="sldNum" sz="quarter" idx="12"/>
          </p:nvPr>
        </p:nvSpPr>
        <p:spPr>
          <a:ln/>
        </p:spPr>
        <p:txBody>
          <a:bodyPr/>
          <a:lstStyle>
            <a:lvl1pPr>
              <a:defRPr/>
            </a:lvl1pPr>
          </a:lstStyle>
          <a:p>
            <a:pPr>
              <a:defRPr/>
            </a:pPr>
            <a:fld id="{5AA9B1E1-6C41-4EA0-A4B6-EE467E7A284A}" type="slidenum">
              <a:rPr lang="en-US" altLang="en-US"/>
              <a:pPr>
                <a:defRPr/>
              </a:pPr>
              <a:t>‹#›</a:t>
            </a:fld>
            <a:endParaRPr lang="en-US" altLang="en-US"/>
          </a:p>
        </p:txBody>
      </p:sp>
    </p:spTree>
    <p:extLst>
      <p:ext uri="{BB962C8B-B14F-4D97-AF65-F5344CB8AC3E}">
        <p14:creationId xmlns:p14="http://schemas.microsoft.com/office/powerpoint/2010/main" val="208930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CE8D81-9B0C-40B2-AFF1-48AE2C1554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F1A8C2-5E67-4CEC-B077-0F7973049D0B}"/>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5" name="Rectangle 6">
            <a:extLst>
              <a:ext uri="{FF2B5EF4-FFF2-40B4-BE49-F238E27FC236}">
                <a16:creationId xmlns:a16="http://schemas.microsoft.com/office/drawing/2014/main" id="{634CED9F-EE07-4F1E-A65F-F409466A7843}"/>
              </a:ext>
            </a:extLst>
          </p:cNvPr>
          <p:cNvSpPr>
            <a:spLocks noGrp="1" noChangeArrowheads="1"/>
          </p:cNvSpPr>
          <p:nvPr>
            <p:ph type="sldNum" sz="quarter" idx="12"/>
          </p:nvPr>
        </p:nvSpPr>
        <p:spPr>
          <a:ln/>
        </p:spPr>
        <p:txBody>
          <a:bodyPr/>
          <a:lstStyle>
            <a:lvl1pPr>
              <a:defRPr/>
            </a:lvl1pPr>
          </a:lstStyle>
          <a:p>
            <a:pPr>
              <a:defRPr/>
            </a:pPr>
            <a:fld id="{7F240C3B-26E6-42A9-9488-4E73ED5B9B3B}" type="slidenum">
              <a:rPr lang="en-US" altLang="en-US"/>
              <a:pPr>
                <a:defRPr/>
              </a:pPr>
              <a:t>‹#›</a:t>
            </a:fld>
            <a:endParaRPr lang="en-US" altLang="en-US"/>
          </a:p>
        </p:txBody>
      </p:sp>
    </p:spTree>
    <p:extLst>
      <p:ext uri="{BB962C8B-B14F-4D97-AF65-F5344CB8AC3E}">
        <p14:creationId xmlns:p14="http://schemas.microsoft.com/office/powerpoint/2010/main" val="159167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AF3B21-C0C9-46A7-B093-E47843139D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F52C573-489D-4FDF-9665-FF521897DA3D}"/>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4" name="Rectangle 6">
            <a:extLst>
              <a:ext uri="{FF2B5EF4-FFF2-40B4-BE49-F238E27FC236}">
                <a16:creationId xmlns:a16="http://schemas.microsoft.com/office/drawing/2014/main" id="{C51A5001-AA45-4A64-89C0-3093C4EE67B2}"/>
              </a:ext>
            </a:extLst>
          </p:cNvPr>
          <p:cNvSpPr>
            <a:spLocks noGrp="1" noChangeArrowheads="1"/>
          </p:cNvSpPr>
          <p:nvPr>
            <p:ph type="sldNum" sz="quarter" idx="12"/>
          </p:nvPr>
        </p:nvSpPr>
        <p:spPr>
          <a:ln/>
        </p:spPr>
        <p:txBody>
          <a:bodyPr/>
          <a:lstStyle>
            <a:lvl1pPr>
              <a:defRPr/>
            </a:lvl1pPr>
          </a:lstStyle>
          <a:p>
            <a:pPr>
              <a:defRPr/>
            </a:pPr>
            <a:fld id="{1CA5329A-6D95-49EC-BE01-2C4C0626FBC4}" type="slidenum">
              <a:rPr lang="en-US" altLang="en-US"/>
              <a:pPr>
                <a:defRPr/>
              </a:pPr>
              <a:t>‹#›</a:t>
            </a:fld>
            <a:endParaRPr lang="en-US" altLang="en-US"/>
          </a:p>
        </p:txBody>
      </p:sp>
    </p:spTree>
    <p:extLst>
      <p:ext uri="{BB962C8B-B14F-4D97-AF65-F5344CB8AC3E}">
        <p14:creationId xmlns:p14="http://schemas.microsoft.com/office/powerpoint/2010/main" val="293295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F7382F-A29F-4065-973E-3C41C13C03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4BEE8C-6890-461A-9777-2179072622C7}"/>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7" name="Rectangle 6">
            <a:extLst>
              <a:ext uri="{FF2B5EF4-FFF2-40B4-BE49-F238E27FC236}">
                <a16:creationId xmlns:a16="http://schemas.microsoft.com/office/drawing/2014/main" id="{4A4820E3-F938-4DB3-A5FC-7E90207FA30D}"/>
              </a:ext>
            </a:extLst>
          </p:cNvPr>
          <p:cNvSpPr>
            <a:spLocks noGrp="1" noChangeArrowheads="1"/>
          </p:cNvSpPr>
          <p:nvPr>
            <p:ph type="sldNum" sz="quarter" idx="12"/>
          </p:nvPr>
        </p:nvSpPr>
        <p:spPr>
          <a:ln/>
        </p:spPr>
        <p:txBody>
          <a:bodyPr/>
          <a:lstStyle>
            <a:lvl1pPr>
              <a:defRPr/>
            </a:lvl1pPr>
          </a:lstStyle>
          <a:p>
            <a:pPr>
              <a:defRPr/>
            </a:pPr>
            <a:fld id="{EBA1C61A-4DF9-4617-B34B-07D582ECDE3F}" type="slidenum">
              <a:rPr lang="en-US" altLang="en-US"/>
              <a:pPr>
                <a:defRPr/>
              </a:pPr>
              <a:t>‹#›</a:t>
            </a:fld>
            <a:endParaRPr lang="en-US" altLang="en-US"/>
          </a:p>
        </p:txBody>
      </p:sp>
    </p:spTree>
    <p:extLst>
      <p:ext uri="{BB962C8B-B14F-4D97-AF65-F5344CB8AC3E}">
        <p14:creationId xmlns:p14="http://schemas.microsoft.com/office/powerpoint/2010/main" val="19952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70D5FD-125F-4D5F-BEAB-01C9502676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46F1EB-1575-4A31-B1AA-1911B6AC8CAC}"/>
              </a:ext>
            </a:extLst>
          </p:cNvPr>
          <p:cNvSpPr>
            <a:spLocks noGrp="1" noChangeArrowheads="1"/>
          </p:cNvSpPr>
          <p:nvPr>
            <p:ph type="ftr" sz="quarter" idx="11"/>
          </p:nvPr>
        </p:nvSpPr>
        <p:spPr>
          <a:ln/>
        </p:spPr>
        <p:txBody>
          <a:bodyPr/>
          <a:lstStyle>
            <a:lvl1pPr>
              <a:defRPr/>
            </a:lvl1pPr>
          </a:lstStyle>
          <a:p>
            <a:pPr>
              <a:defRPr/>
            </a:pPr>
            <a:r>
              <a:rPr lang="en-US"/>
              <a:t>For Government Training Use Only (January 2019)</a:t>
            </a:r>
          </a:p>
        </p:txBody>
      </p:sp>
      <p:sp>
        <p:nvSpPr>
          <p:cNvPr id="7" name="Rectangle 6">
            <a:extLst>
              <a:ext uri="{FF2B5EF4-FFF2-40B4-BE49-F238E27FC236}">
                <a16:creationId xmlns:a16="http://schemas.microsoft.com/office/drawing/2014/main" id="{90DAB96F-F0CC-4C43-B4CF-204000DBB219}"/>
              </a:ext>
            </a:extLst>
          </p:cNvPr>
          <p:cNvSpPr>
            <a:spLocks noGrp="1" noChangeArrowheads="1"/>
          </p:cNvSpPr>
          <p:nvPr>
            <p:ph type="sldNum" sz="quarter" idx="12"/>
          </p:nvPr>
        </p:nvSpPr>
        <p:spPr>
          <a:ln/>
        </p:spPr>
        <p:txBody>
          <a:bodyPr/>
          <a:lstStyle>
            <a:lvl1pPr>
              <a:defRPr/>
            </a:lvl1pPr>
          </a:lstStyle>
          <a:p>
            <a:pPr>
              <a:defRPr/>
            </a:pPr>
            <a:fld id="{CC7400DC-4AB9-4545-8BC6-755BF2A9AEDC}" type="slidenum">
              <a:rPr lang="en-US" altLang="en-US"/>
              <a:pPr>
                <a:defRPr/>
              </a:pPr>
              <a:t>‹#›</a:t>
            </a:fld>
            <a:endParaRPr lang="en-US" altLang="en-US"/>
          </a:p>
        </p:txBody>
      </p:sp>
    </p:spTree>
    <p:extLst>
      <p:ext uri="{BB962C8B-B14F-4D97-AF65-F5344CB8AC3E}">
        <p14:creationId xmlns:p14="http://schemas.microsoft.com/office/powerpoint/2010/main" val="17479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D905657C-A1F6-4C5B-8EA9-30E165B2C51D}"/>
              </a:ext>
            </a:extLst>
          </p:cNvPr>
          <p:cNvSpPr>
            <a:spLocks noChangeArrowheads="1"/>
          </p:cNvSpPr>
          <p:nvPr/>
        </p:nvSpPr>
        <p:spPr bwMode="auto">
          <a:xfrm>
            <a:off x="0" y="0"/>
            <a:ext cx="9144000" cy="1219200"/>
          </a:xfrm>
          <a:prstGeom prst="rect">
            <a:avLst/>
          </a:prstGeom>
          <a:gradFill rotWithShape="1">
            <a:gsLst>
              <a:gs pos="0">
                <a:schemeClr val="accent5">
                  <a:lumMod val="60000"/>
                  <a:lumOff val="40000"/>
                </a:schemeClr>
              </a:gs>
              <a:gs pos="100000">
                <a:srgbClr val="000066"/>
              </a:gs>
            </a:gsLst>
            <a:lin ang="5400000" scaled="1"/>
          </a:gradFill>
          <a:ln>
            <a:noFill/>
          </a:ln>
          <a:extLst/>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a:cs typeface="+mn-cs"/>
            </a:endParaRPr>
          </a:p>
        </p:txBody>
      </p:sp>
      <p:sp>
        <p:nvSpPr>
          <p:cNvPr id="1027" name="Rectangle 2">
            <a:extLst>
              <a:ext uri="{FF2B5EF4-FFF2-40B4-BE49-F238E27FC236}">
                <a16:creationId xmlns:a16="http://schemas.microsoft.com/office/drawing/2014/main" id="{9D164178-4D08-4DDD-B42E-F2ABD8C9F562}"/>
              </a:ext>
            </a:extLst>
          </p:cNvPr>
          <p:cNvSpPr>
            <a:spLocks noGrp="1" noChangeArrowheads="1"/>
          </p:cNvSpPr>
          <p:nvPr>
            <p:ph type="title"/>
          </p:nvPr>
        </p:nvSpPr>
        <p:spPr bwMode="auto">
          <a:xfrm>
            <a:off x="152400" y="762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0530977-BBB1-448C-BF84-07833689A432}"/>
              </a:ext>
            </a:extLst>
          </p:cNvPr>
          <p:cNvSpPr>
            <a:spLocks noGrp="1" noChangeArrowheads="1"/>
          </p:cNvSpPr>
          <p:nvPr>
            <p:ph type="body" idx="1"/>
          </p:nvPr>
        </p:nvSpPr>
        <p:spPr bwMode="auto">
          <a:xfrm>
            <a:off x="152400" y="1524000"/>
            <a:ext cx="8839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95A5EDC-E74D-437F-894C-ED90A9AD6206}"/>
              </a:ext>
            </a:extLst>
          </p:cNvPr>
          <p:cNvSpPr>
            <a:spLocks noGrp="1" noChangeArrowheads="1"/>
          </p:cNvSpPr>
          <p:nvPr>
            <p:ph type="dt" sz="half" idx="2"/>
          </p:nvPr>
        </p:nvSpPr>
        <p:spPr bwMode="auto">
          <a:xfrm>
            <a:off x="1524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cs typeface="+mn-cs"/>
              </a:defRPr>
            </a:lvl1pPr>
          </a:lstStyle>
          <a:p>
            <a:pPr>
              <a:defRPr/>
            </a:pPr>
            <a:endParaRPr lang="en-US"/>
          </a:p>
        </p:txBody>
      </p:sp>
      <p:sp>
        <p:nvSpPr>
          <p:cNvPr id="1029" name="Rectangle 5">
            <a:extLst>
              <a:ext uri="{FF2B5EF4-FFF2-40B4-BE49-F238E27FC236}">
                <a16:creationId xmlns:a16="http://schemas.microsoft.com/office/drawing/2014/main" id="{B9685BDC-35F3-476D-8DB8-084565B1A611}"/>
              </a:ext>
            </a:extLst>
          </p:cNvPr>
          <p:cNvSpPr>
            <a:spLocks noGrp="1" noChangeArrowheads="1"/>
          </p:cNvSpPr>
          <p:nvPr>
            <p:ph type="ftr" sz="quarter" idx="3"/>
          </p:nvPr>
        </p:nvSpPr>
        <p:spPr bwMode="auto">
          <a:xfrm>
            <a:off x="2362200" y="6473825"/>
            <a:ext cx="3886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cs typeface="+mn-cs"/>
              </a:defRPr>
            </a:lvl1pPr>
          </a:lstStyle>
          <a:p>
            <a:pPr>
              <a:defRPr/>
            </a:pPr>
            <a:r>
              <a:rPr lang="en-US"/>
              <a:t>For Government Training Use Only (January 2019)</a:t>
            </a:r>
          </a:p>
        </p:txBody>
      </p:sp>
      <p:sp>
        <p:nvSpPr>
          <p:cNvPr id="1030" name="Rectangle 6">
            <a:extLst>
              <a:ext uri="{FF2B5EF4-FFF2-40B4-BE49-F238E27FC236}">
                <a16:creationId xmlns:a16="http://schemas.microsoft.com/office/drawing/2014/main" id="{761AD1BB-A716-44AE-A714-3CD4DA79CEA2}"/>
              </a:ext>
            </a:extLst>
          </p:cNvPr>
          <p:cNvSpPr>
            <a:spLocks noGrp="1" noChangeArrowheads="1"/>
          </p:cNvSpPr>
          <p:nvPr>
            <p:ph type="sldNum" sz="quarter" idx="4"/>
          </p:nvPr>
        </p:nvSpPr>
        <p:spPr bwMode="auto">
          <a:xfrm>
            <a:off x="68580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a:defRPr/>
            </a:pPr>
            <a:fld id="{D28D3A68-E426-4CF3-AC0D-5B32D2B80F85}" type="slidenum">
              <a:rPr lang="en-US" altLang="en-US"/>
              <a:pPr>
                <a:defRPr/>
              </a:pPr>
              <a:t>‹#›</a:t>
            </a:fld>
            <a:endParaRPr lang="en-US" altLang="en-US"/>
          </a:p>
        </p:txBody>
      </p:sp>
      <p:sp>
        <p:nvSpPr>
          <p:cNvPr id="1032" name="Line 10">
            <a:extLst>
              <a:ext uri="{FF2B5EF4-FFF2-40B4-BE49-F238E27FC236}">
                <a16:creationId xmlns:a16="http://schemas.microsoft.com/office/drawing/2014/main" id="{0D057399-202B-4BAA-8E7E-99C47545F16F}"/>
              </a:ext>
            </a:extLst>
          </p:cNvPr>
          <p:cNvSpPr>
            <a:spLocks noChangeShapeType="1"/>
          </p:cNvSpPr>
          <p:nvPr/>
        </p:nvSpPr>
        <p:spPr bwMode="auto">
          <a:xfrm>
            <a:off x="0" y="1006475"/>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9">
            <a:extLst>
              <a:ext uri="{FF2B5EF4-FFF2-40B4-BE49-F238E27FC236}">
                <a16:creationId xmlns:a16="http://schemas.microsoft.com/office/drawing/2014/main" id="{13A5B003-7431-4EA0-9F86-0E1326523F89}"/>
              </a:ext>
            </a:extLst>
          </p:cNvPr>
          <p:cNvSpPr>
            <a:spLocks noChangeShapeType="1"/>
          </p:cNvSpPr>
          <p:nvPr/>
        </p:nvSpPr>
        <p:spPr bwMode="auto">
          <a:xfrm>
            <a:off x="0" y="6427788"/>
            <a:ext cx="91440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06" r:id="rId1"/>
    <p:sldLayoutId id="2147485007"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hf hdr="0" dt="0"/>
  <p:txStyles>
    <p:title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p:titleStyle>
    <p:bodyStyle>
      <a:lvl1pPr marL="342900" indent="-342900" algn="l" rtl="0" eaLnBrk="0" fontAlgn="base" hangingPunct="0">
        <a:spcBef>
          <a:spcPct val="20000"/>
        </a:spcBef>
        <a:spcAft>
          <a:spcPct val="0"/>
        </a:spcAft>
        <a:buClr>
          <a:srgbClr val="800000"/>
        </a:buClr>
        <a:buFont typeface="Wingdings" panose="05000000000000000000"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anose="020B0604020202020204"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80508D3-4E4B-4D41-8E1C-AC5CAF3D25CF}"/>
              </a:ext>
            </a:extLst>
          </p:cNvPr>
          <p:cNvSpPr>
            <a:spLocks noGrp="1" noChangeArrowheads="1"/>
          </p:cNvSpPr>
          <p:nvPr>
            <p:ph type="subTitle" idx="1"/>
          </p:nvPr>
        </p:nvSpPr>
        <p:spPr>
          <a:xfrm>
            <a:off x="0" y="5029200"/>
            <a:ext cx="9144000" cy="914400"/>
          </a:xfrm>
        </p:spPr>
        <p:txBody>
          <a:bodyPr/>
          <a:lstStyle/>
          <a:p>
            <a:pPr algn="ctr" eaLnBrk="1" hangingPunct="1">
              <a:lnSpc>
                <a:spcPct val="80000"/>
              </a:lnSpc>
            </a:pPr>
            <a:endParaRPr lang="en-US" altLang="en-US" sz="2600"/>
          </a:p>
          <a:p>
            <a:pPr algn="ctr" eaLnBrk="1" hangingPunct="1">
              <a:lnSpc>
                <a:spcPct val="80000"/>
              </a:lnSpc>
            </a:pPr>
            <a:endParaRPr lang="en-US" altLang="en-US" sz="2600"/>
          </a:p>
        </p:txBody>
      </p:sp>
      <p:sp>
        <p:nvSpPr>
          <p:cNvPr id="90114" name="Rectangle 2">
            <a:extLst>
              <a:ext uri="{FF2B5EF4-FFF2-40B4-BE49-F238E27FC236}">
                <a16:creationId xmlns:a16="http://schemas.microsoft.com/office/drawing/2014/main" id="{F1A01281-8990-4C8C-A7A0-29D1642363D6}"/>
              </a:ext>
            </a:extLst>
          </p:cNvPr>
          <p:cNvSpPr>
            <a:spLocks noGrp="1" noChangeArrowheads="1"/>
          </p:cNvSpPr>
          <p:nvPr>
            <p:ph type="ctrTitle"/>
          </p:nvPr>
        </p:nvSpPr>
        <p:spPr>
          <a:xfrm>
            <a:off x="177800" y="2667000"/>
            <a:ext cx="8839200" cy="1676400"/>
          </a:xfrm>
        </p:spPr>
        <p:txBody>
          <a:bodyPr/>
          <a:lstStyle/>
          <a:p>
            <a:pPr algn="ctr">
              <a:defRPr/>
            </a:pPr>
            <a:br>
              <a:rPr lang="en-US" sz="4200" dirty="0">
                <a:solidFill>
                  <a:schemeClr val="tx1"/>
                </a:solidFill>
              </a:rPr>
            </a:br>
            <a:r>
              <a:rPr lang="en-US" sz="3200" dirty="0">
                <a:solidFill>
                  <a:schemeClr val="tx1"/>
                </a:solidFill>
              </a:rPr>
              <a:t>H-2A Temporary Agricultural Visa Program  </a:t>
            </a:r>
            <a:br>
              <a:rPr lang="en-US" sz="3200" dirty="0">
                <a:solidFill>
                  <a:schemeClr val="tx1"/>
                </a:solidFill>
              </a:rPr>
            </a:br>
            <a:r>
              <a:rPr lang="en-US" sz="2400" dirty="0"/>
              <a:t>USDA Fruit &amp; Vegetable Industry </a:t>
            </a:r>
            <a:br>
              <a:rPr lang="en-US" sz="2400" dirty="0"/>
            </a:br>
            <a:r>
              <a:rPr lang="en-US" sz="2400" dirty="0"/>
              <a:t>Advisory Committee Meeting </a:t>
            </a:r>
            <a:r>
              <a:rPr lang="en-US" sz="2400" i="1" dirty="0">
                <a:solidFill>
                  <a:schemeClr val="tx1"/>
                </a:solidFill>
              </a:rPr>
              <a:t>                       </a:t>
            </a:r>
            <a:r>
              <a:rPr lang="en-US" sz="2400" i="1" dirty="0">
                <a:solidFill>
                  <a:schemeClr val="tx1"/>
                </a:solidFill>
                <a:effectLst/>
              </a:rPr>
              <a:t>                           </a:t>
            </a:r>
            <a:br>
              <a:rPr lang="en-US" sz="2400" i="1" dirty="0">
                <a:solidFill>
                  <a:schemeClr val="tx1"/>
                </a:solidFill>
              </a:rPr>
            </a:br>
            <a:r>
              <a:rPr lang="en-US" sz="2400" i="1" dirty="0">
                <a:solidFill>
                  <a:schemeClr val="tx1"/>
                </a:solidFill>
                <a:effectLst/>
              </a:rPr>
              <a:t>August 14, 2019</a:t>
            </a:r>
            <a:br>
              <a:rPr lang="en-US" sz="4200" dirty="0">
                <a:solidFill>
                  <a:schemeClr val="tx1"/>
                </a:solidFill>
              </a:rPr>
            </a:br>
            <a:endParaRPr lang="en-US" sz="4200" dirty="0">
              <a:solidFill>
                <a:schemeClr val="tx1"/>
              </a:solidFill>
            </a:endParaRPr>
          </a:p>
        </p:txBody>
      </p:sp>
      <p:sp>
        <p:nvSpPr>
          <p:cNvPr id="6148" name="Rectangle 6">
            <a:extLst>
              <a:ext uri="{FF2B5EF4-FFF2-40B4-BE49-F238E27FC236}">
                <a16:creationId xmlns:a16="http://schemas.microsoft.com/office/drawing/2014/main" id="{8DBA72E0-EE97-4EDE-8297-F9FB897899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9554B3FB-7871-41F8-9EFB-D9703DE18715}" type="slidenum">
              <a:rPr lang="en-US" altLang="en-US" sz="1000" i="1" smtClean="0">
                <a:latin typeface="Verdana" panose="020B0604030504040204" pitchFamily="34" charset="0"/>
              </a:rPr>
              <a:pPr>
                <a:spcBef>
                  <a:spcPct val="0"/>
                </a:spcBef>
                <a:buClrTx/>
                <a:buFontTx/>
                <a:buNone/>
              </a:pPr>
              <a:t>1</a:t>
            </a:fld>
            <a:endParaRPr lang="en-US" altLang="en-US" sz="1000" i="1">
              <a:latin typeface="Verdana" panose="020B0604030504040204" pitchFamily="34" charset="0"/>
            </a:endParaRPr>
          </a:p>
        </p:txBody>
      </p:sp>
      <p:sp>
        <p:nvSpPr>
          <p:cNvPr id="6" name="Rectangle 3">
            <a:extLst>
              <a:ext uri="{FF2B5EF4-FFF2-40B4-BE49-F238E27FC236}">
                <a16:creationId xmlns:a16="http://schemas.microsoft.com/office/drawing/2014/main" id="{D1B06B5A-FB3A-41E5-807B-0CEC7CA8E44E}"/>
              </a:ext>
            </a:extLst>
          </p:cNvPr>
          <p:cNvSpPr txBox="1">
            <a:spLocks noChangeArrowheads="1"/>
          </p:cNvSpPr>
          <p:nvPr/>
        </p:nvSpPr>
        <p:spPr bwMode="auto">
          <a:xfrm>
            <a:off x="0" y="5248275"/>
            <a:ext cx="8331200" cy="914400"/>
          </a:xfrm>
          <a:prstGeom prst="rect">
            <a:avLst/>
          </a:prstGeom>
          <a:noFill/>
          <a:ln w="9525">
            <a:noFill/>
            <a:miter lim="800000"/>
            <a:headEnd/>
            <a:tailEnd/>
          </a:ln>
        </p:spPr>
        <p:txBody>
          <a:bodyPr/>
          <a:lstStyle/>
          <a:p>
            <a:pPr eaLnBrk="1" hangingPunct="1">
              <a:lnSpc>
                <a:spcPct val="80000"/>
              </a:lnSpc>
              <a:spcBef>
                <a:spcPct val="20000"/>
              </a:spcBef>
              <a:buClr>
                <a:srgbClr val="800000"/>
              </a:buClr>
              <a:buFont typeface="Wingdings" pitchFamily="2" charset="2"/>
              <a:buNone/>
              <a:defRPr/>
            </a:pPr>
            <a:r>
              <a:rPr lang="en-US" sz="2000" b="1" kern="0" dirty="0">
                <a:solidFill>
                  <a:srgbClr val="000066"/>
                </a:solidFill>
                <a:latin typeface="+mn-lt"/>
                <a:cs typeface="+mn-cs"/>
              </a:rPr>
              <a:t>          Office of Foreign Labor Certification</a:t>
            </a:r>
          </a:p>
          <a:p>
            <a:pPr eaLnBrk="1" hangingPunct="1">
              <a:lnSpc>
                <a:spcPct val="80000"/>
              </a:lnSpc>
              <a:spcBef>
                <a:spcPct val="20000"/>
              </a:spcBef>
              <a:buClr>
                <a:srgbClr val="800000"/>
              </a:buClr>
              <a:buFont typeface="Wingdings" pitchFamily="2" charset="2"/>
              <a:buNone/>
              <a:defRPr/>
            </a:pPr>
            <a:r>
              <a:rPr lang="en-US" sz="2000" b="1" kern="0" dirty="0">
                <a:solidFill>
                  <a:srgbClr val="000066"/>
                </a:solidFill>
                <a:latin typeface="+mn-lt"/>
                <a:cs typeface="+mn-cs"/>
              </a:rPr>
              <a:t>          Employment and Training Administration</a:t>
            </a:r>
          </a:p>
          <a:p>
            <a:pPr eaLnBrk="1" hangingPunct="1">
              <a:lnSpc>
                <a:spcPct val="80000"/>
              </a:lnSpc>
              <a:spcBef>
                <a:spcPct val="20000"/>
              </a:spcBef>
              <a:buClr>
                <a:srgbClr val="800000"/>
              </a:buClr>
              <a:buFont typeface="Wingdings" pitchFamily="2" charset="2"/>
              <a:buNone/>
              <a:defRPr/>
            </a:pPr>
            <a:r>
              <a:rPr lang="en-US" sz="2000" b="1" kern="0" dirty="0">
                <a:solidFill>
                  <a:srgbClr val="000066"/>
                </a:solidFill>
                <a:latin typeface="+mn-lt"/>
                <a:cs typeface="+mn-cs"/>
              </a:rPr>
              <a:t>          United States Department of Labor	</a:t>
            </a:r>
          </a:p>
        </p:txBody>
      </p:sp>
      <p:sp>
        <p:nvSpPr>
          <p:cNvPr id="8" name="Footer Placeholder 3">
            <a:extLst>
              <a:ext uri="{FF2B5EF4-FFF2-40B4-BE49-F238E27FC236}">
                <a16:creationId xmlns:a16="http://schemas.microsoft.com/office/drawing/2014/main" id="{46349BE5-2E20-48A7-9A77-9913452D8DD1}"/>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a:extLst>
              <a:ext uri="{FF2B5EF4-FFF2-40B4-BE49-F238E27FC236}">
                <a16:creationId xmlns:a16="http://schemas.microsoft.com/office/drawing/2014/main" id="{33AE24F9-DFB9-4C22-8FB0-0F5F11D8F4B7}"/>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607A7B5E-E1ED-408E-A51A-A7B57E61096C}"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10</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20483" name="Title 1">
            <a:extLst>
              <a:ext uri="{FF2B5EF4-FFF2-40B4-BE49-F238E27FC236}">
                <a16:creationId xmlns:a16="http://schemas.microsoft.com/office/drawing/2014/main" id="{4D80D99C-61FE-431D-869E-44F7806C1642}"/>
              </a:ext>
            </a:extLst>
          </p:cNvPr>
          <p:cNvSpPr>
            <a:spLocks noGrp="1"/>
          </p:cNvSpPr>
          <p:nvPr>
            <p:ph type="title"/>
          </p:nvPr>
        </p:nvSpPr>
        <p:spPr/>
        <p:txBody>
          <a:bodyPr/>
          <a:lstStyle/>
          <a:p>
            <a:r>
              <a:rPr lang="en-US" altLang="en-US" sz="3200"/>
              <a:t>H-2A Program</a:t>
            </a:r>
            <a:br>
              <a:rPr lang="en-US" altLang="en-US" sz="2400"/>
            </a:br>
            <a:r>
              <a:rPr lang="en-US" altLang="en-US" sz="2400"/>
              <a:t>STEP 1: Obtain a Minimum Wage &amp; Prepare Application</a:t>
            </a:r>
          </a:p>
        </p:txBody>
      </p:sp>
      <p:sp>
        <p:nvSpPr>
          <p:cNvPr id="10" name="Title 1">
            <a:extLst>
              <a:ext uri="{FF2B5EF4-FFF2-40B4-BE49-F238E27FC236}">
                <a16:creationId xmlns:a16="http://schemas.microsoft.com/office/drawing/2014/main" id="{75A311E6-E5ED-4C75-89A3-030CBE203EA1}"/>
              </a:ext>
            </a:extLst>
          </p:cNvPr>
          <p:cNvSpPr txBox="1">
            <a:spLocks/>
          </p:cNvSpPr>
          <p:nvPr/>
        </p:nvSpPr>
        <p:spPr bwMode="auto">
          <a:xfrm>
            <a:off x="152400" y="1231900"/>
            <a:ext cx="8839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pPr algn="ctr">
              <a:defRPr/>
            </a:pPr>
            <a:r>
              <a:rPr lang="en-US" altLang="en-US" sz="1800" b="1" kern="0" dirty="0">
                <a:solidFill>
                  <a:schemeClr val="tx1"/>
                </a:solidFill>
              </a:rPr>
              <a:t>Adverse Effect Wage Rates (AEWRs)</a:t>
            </a:r>
          </a:p>
        </p:txBody>
      </p:sp>
      <p:pic>
        <p:nvPicPr>
          <p:cNvPr id="20485" name="Picture 1">
            <a:extLst>
              <a:ext uri="{FF2B5EF4-FFF2-40B4-BE49-F238E27FC236}">
                <a16:creationId xmlns:a16="http://schemas.microsoft.com/office/drawing/2014/main" id="{F401B6C2-7750-4B21-BD44-F79C433D669B}"/>
              </a:ext>
            </a:extLst>
          </p:cNvPr>
          <p:cNvPicPr>
            <a:picLocks noChangeAspect="1"/>
          </p:cNvPicPr>
          <p:nvPr/>
        </p:nvPicPr>
        <p:blipFill>
          <a:blip r:embed="rId2">
            <a:extLst>
              <a:ext uri="{28A0092B-C50C-407E-A947-70E740481C1C}">
                <a14:useLocalDpi xmlns:a14="http://schemas.microsoft.com/office/drawing/2010/main" val="0"/>
              </a:ext>
            </a:extLst>
          </a:blip>
          <a:srcRect l="7500" t="20741" r="28751" b="11852"/>
          <a:stretch>
            <a:fillRect/>
          </a:stretch>
        </p:blipFill>
        <p:spPr bwMode="auto">
          <a:xfrm>
            <a:off x="762000" y="1676400"/>
            <a:ext cx="79279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4F4E73A0-CAE1-492C-A2E1-8A6B09CAE68A}"/>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6">
            <a:extLst>
              <a:ext uri="{FF2B5EF4-FFF2-40B4-BE49-F238E27FC236}">
                <a16:creationId xmlns:a16="http://schemas.microsoft.com/office/drawing/2014/main" id="{EA37D3A3-5B4F-4586-AD8C-58D23B428B60}"/>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61A5C6A4-9939-4202-99DC-8313F9A5E5C9}"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11</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643FA676-6F55-44E5-9D2F-D632E205BCC6}"/>
              </a:ext>
            </a:extLst>
          </p:cNvPr>
          <p:cNvSpPr txBox="1">
            <a:spLocks/>
          </p:cNvSpPr>
          <p:nvPr/>
        </p:nvSpPr>
        <p:spPr>
          <a:xfrm>
            <a:off x="152400" y="76200"/>
            <a:ext cx="8839200" cy="838200"/>
          </a:xfrm>
          <a:prstGeom prst="rect">
            <a:avLst/>
          </a:prstGeom>
        </p:spPr>
        <p:txBody>
          <a:bodyPr/>
          <a:lst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pPr>
              <a:defRPr/>
            </a:pPr>
            <a:r>
              <a:rPr lang="en-US" altLang="en-US" sz="3200" kern="0" dirty="0"/>
              <a:t>H-2A Program</a:t>
            </a:r>
            <a:br>
              <a:rPr lang="en-US" altLang="en-US" sz="2400" kern="0" dirty="0"/>
            </a:br>
            <a:r>
              <a:rPr lang="en-US" altLang="en-US" sz="2400" kern="0" dirty="0"/>
              <a:t>STEP 1: Obtain a Minimum Wage &amp; Prepare Application</a:t>
            </a:r>
          </a:p>
        </p:txBody>
      </p:sp>
      <p:sp>
        <p:nvSpPr>
          <p:cNvPr id="21508" name="Rectangle 6">
            <a:extLst>
              <a:ext uri="{FF2B5EF4-FFF2-40B4-BE49-F238E27FC236}">
                <a16:creationId xmlns:a16="http://schemas.microsoft.com/office/drawing/2014/main" id="{8B242BB1-1E15-451F-99D4-E2CF56AE0FD6}"/>
              </a:ext>
            </a:extLst>
          </p:cNvPr>
          <p:cNvSpPr>
            <a:spLocks noChangeArrowheads="1"/>
          </p:cNvSpPr>
          <p:nvPr/>
        </p:nvSpPr>
        <p:spPr bwMode="auto">
          <a:xfrm>
            <a:off x="142875" y="1447800"/>
            <a:ext cx="502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buClr>
                <a:srgbClr val="A50021"/>
              </a:buClr>
              <a:buFont typeface="Wingdings" panose="05000000000000000000" pitchFamily="2" charset="2"/>
              <a:buNone/>
            </a:pPr>
            <a:r>
              <a:rPr lang="en-US" altLang="en-US" sz="2200" u="sng">
                <a:solidFill>
                  <a:srgbClr val="800000"/>
                </a:solidFill>
              </a:rPr>
              <a:t>Prevailing Wage </a:t>
            </a:r>
          </a:p>
          <a:p>
            <a:pPr eaLnBrk="1" hangingPunct="1">
              <a:buClr>
                <a:srgbClr val="A50021"/>
              </a:buClr>
            </a:pPr>
            <a:r>
              <a:rPr lang="en-US" altLang="en-US" sz="2200"/>
              <a:t>The wage (hourly, weekly) determined by the SWA to be prevailing in the local, regional, or statewide area</a:t>
            </a:r>
          </a:p>
          <a:p>
            <a:pPr eaLnBrk="1" hangingPunct="1">
              <a:buClr>
                <a:srgbClr val="A50021"/>
              </a:buClr>
              <a:buFont typeface="Wingdings" panose="05000000000000000000" pitchFamily="2" charset="2"/>
              <a:buNone/>
            </a:pPr>
            <a:r>
              <a:rPr lang="en-US" altLang="en-US" sz="2200" u="sng">
                <a:solidFill>
                  <a:srgbClr val="800000"/>
                </a:solidFill>
              </a:rPr>
              <a:t>Prevailing Piece Rate</a:t>
            </a:r>
            <a:r>
              <a:rPr lang="en-US" altLang="en-US" sz="2200">
                <a:solidFill>
                  <a:srgbClr val="800000"/>
                </a:solidFill>
              </a:rPr>
              <a:t> </a:t>
            </a:r>
          </a:p>
          <a:p>
            <a:pPr eaLnBrk="1" hangingPunct="1">
              <a:buClr>
                <a:srgbClr val="A50021"/>
              </a:buClr>
            </a:pPr>
            <a:r>
              <a:rPr lang="en-US" altLang="en-US" sz="2200"/>
              <a:t>The amount that is paid to workers in the crop or commodity per piece     (e.g., bin, pallet, bushel) determined by the SWA to be prevailing in the local, regional, or statewide area</a:t>
            </a:r>
          </a:p>
        </p:txBody>
      </p:sp>
      <p:sp>
        <p:nvSpPr>
          <p:cNvPr id="11" name="Rectangle 6">
            <a:extLst>
              <a:ext uri="{FF2B5EF4-FFF2-40B4-BE49-F238E27FC236}">
                <a16:creationId xmlns:a16="http://schemas.microsoft.com/office/drawing/2014/main" id="{F9E18B31-5891-44B7-9DE9-3C5092F45957}"/>
              </a:ext>
            </a:extLst>
          </p:cNvPr>
          <p:cNvSpPr>
            <a:spLocks noChangeArrowheads="1"/>
          </p:cNvSpPr>
          <p:nvPr/>
        </p:nvSpPr>
        <p:spPr bwMode="auto">
          <a:xfrm>
            <a:off x="152400" y="5562600"/>
            <a:ext cx="8910638" cy="708025"/>
          </a:xfrm>
          <a:prstGeom prst="rect">
            <a:avLst/>
          </a:prstGeom>
          <a:solidFill>
            <a:srgbClr val="FFFFCC"/>
          </a:solidFill>
          <a:ln w="9525">
            <a:solidFill>
              <a:schemeClr val="tx1"/>
            </a:solidFill>
            <a:miter lim="800000"/>
            <a:headEnd/>
            <a:tailEnd/>
          </a:ln>
        </p:spPr>
        <p:txBody>
          <a:bodyPr>
            <a:spAutoFit/>
          </a:bodyPr>
          <a:lstStyle>
            <a:lvl1pPr>
              <a:defRPr sz="4400">
                <a:solidFill>
                  <a:schemeClr val="tx1"/>
                </a:solidFill>
                <a:latin typeface="Arial" panose="020B0604020202020204" pitchFamily="34" charset="0"/>
                <a:cs typeface="Arial" panose="020B0604020202020204" pitchFamily="34" charset="0"/>
              </a:defRPr>
            </a:lvl1pPr>
            <a:lvl2pPr marL="742950" indent="-285750">
              <a:defRPr sz="4400">
                <a:solidFill>
                  <a:schemeClr val="tx1"/>
                </a:solidFill>
                <a:latin typeface="Arial" panose="020B0604020202020204" pitchFamily="34" charset="0"/>
                <a:cs typeface="Arial" panose="020B0604020202020204" pitchFamily="34" charset="0"/>
              </a:defRPr>
            </a:lvl2pPr>
            <a:lvl3pPr marL="1143000" indent="-228600">
              <a:defRPr sz="4400">
                <a:solidFill>
                  <a:schemeClr val="tx1"/>
                </a:solidFill>
                <a:latin typeface="Arial" panose="020B0604020202020204" pitchFamily="34" charset="0"/>
                <a:cs typeface="Arial" panose="020B0604020202020204" pitchFamily="34" charset="0"/>
              </a:defRPr>
            </a:lvl3pPr>
            <a:lvl4pPr marL="1600200" indent="-228600">
              <a:defRPr sz="4400">
                <a:solidFill>
                  <a:schemeClr val="tx1"/>
                </a:solidFill>
                <a:latin typeface="Arial" panose="020B0604020202020204" pitchFamily="34" charset="0"/>
                <a:cs typeface="Arial" panose="020B0604020202020204" pitchFamily="34" charset="0"/>
              </a:defRPr>
            </a:lvl4pPr>
            <a:lvl5pPr marL="2057400" indent="-22860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r>
              <a:rPr lang="en-US" altLang="en-US" sz="2000"/>
              <a:t>For current prevailing wage and piece rates, visit the OFLC Agricultural Online Wage Library at: http://www.foreignlaborcert.doleta.gov/aowl.cfm</a:t>
            </a:r>
          </a:p>
        </p:txBody>
      </p:sp>
      <p:pic>
        <p:nvPicPr>
          <p:cNvPr id="21510" name="Picture 7">
            <a:extLst>
              <a:ext uri="{FF2B5EF4-FFF2-40B4-BE49-F238E27FC236}">
                <a16:creationId xmlns:a16="http://schemas.microsoft.com/office/drawing/2014/main" id="{766842D7-48CD-4E71-A839-01F979194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69" t="8269" r="23018" b="6250"/>
          <a:stretch>
            <a:fillRect/>
          </a:stretch>
        </p:blipFill>
        <p:spPr bwMode="auto">
          <a:xfrm>
            <a:off x="5172075" y="1600200"/>
            <a:ext cx="3881438" cy="3802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Footer Placeholder 3">
            <a:extLst>
              <a:ext uri="{FF2B5EF4-FFF2-40B4-BE49-F238E27FC236}">
                <a16:creationId xmlns:a16="http://schemas.microsoft.com/office/drawing/2014/main" id="{645FD09A-ED14-4641-B9BD-9635E2CDAF4D}"/>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5BCE2B3-79BD-4A68-AA66-1C586E752243}"/>
              </a:ext>
            </a:extLst>
          </p:cNvPr>
          <p:cNvSpPr>
            <a:spLocks noGrp="1"/>
          </p:cNvSpPr>
          <p:nvPr>
            <p:ph type="title"/>
          </p:nvPr>
        </p:nvSpPr>
        <p:spPr/>
        <p:txBody>
          <a:bodyPr/>
          <a:lstStyle/>
          <a:p>
            <a:r>
              <a:rPr lang="en-US" altLang="en-US" sz="3200"/>
              <a:t>H-2A Program</a:t>
            </a:r>
            <a:br>
              <a:rPr lang="en-US" altLang="en-US" sz="2400"/>
            </a:br>
            <a:r>
              <a:rPr lang="en-US" altLang="en-US" sz="2400"/>
              <a:t>STEP 2: Submit a Job Order to the State Workforce Agency</a:t>
            </a:r>
          </a:p>
        </p:txBody>
      </p:sp>
      <p:sp>
        <p:nvSpPr>
          <p:cNvPr id="23555" name="Slide Number Placeholder 4">
            <a:extLst>
              <a:ext uri="{FF2B5EF4-FFF2-40B4-BE49-F238E27FC236}">
                <a16:creationId xmlns:a16="http://schemas.microsoft.com/office/drawing/2014/main" id="{84C71C92-6100-436F-B3FD-3122865AA2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96DDD6CD-E4C6-4266-A932-5F550D203BD8}" type="slidenum">
              <a:rPr lang="en-US" altLang="en-US" sz="1000" smtClean="0">
                <a:latin typeface="Verdana" panose="020B0604030504040204" pitchFamily="34" charset="0"/>
              </a:rPr>
              <a:pPr>
                <a:spcBef>
                  <a:spcPct val="0"/>
                </a:spcBef>
                <a:buClrTx/>
                <a:buFontTx/>
                <a:buNone/>
              </a:pPr>
              <a:t>12</a:t>
            </a:fld>
            <a:endParaRPr lang="en-US" altLang="en-US" sz="1000">
              <a:latin typeface="Verdana" panose="020B0604030504040204" pitchFamily="34" charset="0"/>
            </a:endParaRPr>
          </a:p>
        </p:txBody>
      </p:sp>
      <p:sp>
        <p:nvSpPr>
          <p:cNvPr id="8" name="TextBox 22">
            <a:extLst>
              <a:ext uri="{FF2B5EF4-FFF2-40B4-BE49-F238E27FC236}">
                <a16:creationId xmlns:a16="http://schemas.microsoft.com/office/drawing/2014/main" id="{AAD4B88B-011F-40A2-90B4-D3A24AD18B0F}"/>
              </a:ext>
            </a:extLst>
          </p:cNvPr>
          <p:cNvSpPr txBox="1">
            <a:spLocks noChangeArrowheads="1"/>
          </p:cNvSpPr>
          <p:nvPr/>
        </p:nvSpPr>
        <p:spPr bwMode="auto">
          <a:xfrm>
            <a:off x="263525" y="5354638"/>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800000"/>
                </a:solidFill>
                <a:ea typeface="Calibri" panose="020F0502020204030204" pitchFamily="34" charset="0"/>
                <a:cs typeface="Times New Roman" panose="02020603050405020304" pitchFamily="18" charset="0"/>
              </a:rPr>
              <a:t>Regulatory Timeframe</a:t>
            </a:r>
            <a:r>
              <a:rPr lang="en-US" altLang="en-US" sz="2000" b="1">
                <a:solidFill>
                  <a:srgbClr val="800000"/>
                </a:solidFill>
                <a:ea typeface="Calibri" panose="020F0502020204030204" pitchFamily="34" charset="0"/>
                <a:cs typeface="Times New Roman" panose="02020603050405020304" pitchFamily="18" charset="0"/>
              </a:rPr>
              <a:t>: </a:t>
            </a:r>
            <a:r>
              <a:rPr lang="en-US" altLang="en-US" sz="2000">
                <a:solidFill>
                  <a:srgbClr val="800000"/>
                </a:solidFill>
                <a:ea typeface="Calibri" panose="020F0502020204030204" pitchFamily="34" charset="0"/>
                <a:cs typeface="Times New Roman" panose="02020603050405020304" pitchFamily="18" charset="0"/>
              </a:rPr>
              <a:t>75 and 60 days before work start date</a:t>
            </a:r>
            <a:endParaRPr lang="en-US" altLang="en-US" sz="2000" i="1">
              <a:solidFill>
                <a:srgbClr val="800000"/>
              </a:solidFill>
              <a:ea typeface="Calibri" panose="020F0502020204030204" pitchFamily="34" charset="0"/>
              <a:cs typeface="Times New Roman" panose="02020603050405020304" pitchFamily="18" charset="0"/>
            </a:endParaRPr>
          </a:p>
        </p:txBody>
      </p:sp>
      <p:sp>
        <p:nvSpPr>
          <p:cNvPr id="23557" name="Rectangle 3">
            <a:extLst>
              <a:ext uri="{FF2B5EF4-FFF2-40B4-BE49-F238E27FC236}">
                <a16:creationId xmlns:a16="http://schemas.microsoft.com/office/drawing/2014/main" id="{2CBDF629-6720-4575-BD34-F0030DA904BE}"/>
              </a:ext>
            </a:extLst>
          </p:cNvPr>
          <p:cNvSpPr txBox="1">
            <a:spLocks noChangeArrowheads="1"/>
          </p:cNvSpPr>
          <p:nvPr/>
        </p:nvSpPr>
        <p:spPr bwMode="auto">
          <a:xfrm>
            <a:off x="233363" y="1468438"/>
            <a:ext cx="83280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r>
              <a:rPr lang="en-US" altLang="en-US" sz="2400">
                <a:ea typeface="Calibri" panose="020F0502020204030204" pitchFamily="34" charset="0"/>
                <a:cs typeface="Times New Roman" panose="02020603050405020304" pitchFamily="18" charset="0"/>
              </a:rPr>
              <a:t>Employer submits the job order and informs the SWA of intent to file a future application for H-2A workers.</a:t>
            </a:r>
          </a:p>
          <a:p>
            <a:pPr eaLnBrk="1" hangingPunct="1"/>
            <a:r>
              <a:rPr lang="en-US" altLang="en-US" sz="2400">
                <a:ea typeface="Calibri" panose="020F0502020204030204" pitchFamily="34" charset="0"/>
                <a:cs typeface="Times New Roman" panose="02020603050405020304" pitchFamily="18" charset="0"/>
              </a:rPr>
              <a:t>Job order must meet minimum regulatory content requirements </a:t>
            </a:r>
            <a:r>
              <a:rPr lang="en-US" altLang="en-US" sz="2000" i="1">
                <a:ea typeface="Calibri" panose="020F0502020204030204" pitchFamily="34" charset="0"/>
                <a:cs typeface="Times New Roman" panose="02020603050405020304" pitchFamily="18" charset="0"/>
              </a:rPr>
              <a:t>(20 CFR 653 Subpart F and 20 CFR 655.122).</a:t>
            </a:r>
          </a:p>
          <a:p>
            <a:pPr eaLnBrk="1" hangingPunct="1"/>
            <a:r>
              <a:rPr lang="en-US" altLang="en-US" sz="2400">
                <a:ea typeface="Calibri" panose="020F0502020204030204" pitchFamily="34" charset="0"/>
                <a:cs typeface="Times New Roman" panose="02020603050405020304" pitchFamily="18" charset="0"/>
              </a:rPr>
              <a:t>SWA reviews job order and notifies employer of any deficiencies </a:t>
            </a:r>
            <a:r>
              <a:rPr lang="en-US" altLang="en-US" sz="2400" u="sng">
                <a:solidFill>
                  <a:srgbClr val="A50021"/>
                </a:solidFill>
                <a:ea typeface="Calibri" panose="020F0502020204030204" pitchFamily="34" charset="0"/>
                <a:cs typeface="Times New Roman" panose="02020603050405020304" pitchFamily="18" charset="0"/>
              </a:rPr>
              <a:t>within 7 days</a:t>
            </a:r>
            <a:r>
              <a:rPr lang="en-US" altLang="en-US" sz="2400">
                <a:solidFill>
                  <a:srgbClr val="A50021"/>
                </a:solidFill>
                <a:ea typeface="Calibri" panose="020F0502020204030204" pitchFamily="34" charset="0"/>
                <a:cs typeface="Times New Roman" panose="02020603050405020304" pitchFamily="18" charset="0"/>
              </a:rPr>
              <a:t> </a:t>
            </a:r>
            <a:r>
              <a:rPr lang="en-US" altLang="en-US" sz="2400" b="1">
                <a:ea typeface="Calibri" panose="020F0502020204030204" pitchFamily="34" charset="0"/>
                <a:cs typeface="Times New Roman" panose="02020603050405020304" pitchFamily="18" charset="0"/>
              </a:rPr>
              <a:t>OR</a:t>
            </a:r>
            <a:r>
              <a:rPr lang="en-US" altLang="en-US" sz="2400">
                <a:ea typeface="Calibri" panose="020F0502020204030204" pitchFamily="34" charset="0"/>
                <a:cs typeface="Times New Roman" panose="02020603050405020304" pitchFamily="18" charset="0"/>
              </a:rPr>
              <a:t>, if acceptable, begins recruitment of U.S. workers within the state.</a:t>
            </a:r>
          </a:p>
          <a:p>
            <a:pPr eaLnBrk="1" hangingPunct="1"/>
            <a:r>
              <a:rPr lang="en-US" altLang="en-US" sz="2400">
                <a:ea typeface="Calibri" panose="020F0502020204030204" pitchFamily="34" charset="0"/>
                <a:cs typeface="Times New Roman" panose="02020603050405020304" pitchFamily="18" charset="0"/>
              </a:rPr>
              <a:t>Employer will typically request that the SWA inspect housing for farmworkers during this timeframe.</a:t>
            </a:r>
            <a:endParaRPr lang="en-US" altLang="en-US" sz="2400" i="1" u="sng">
              <a:ea typeface="Calibri" panose="020F0502020204030204" pitchFamily="34" charset="0"/>
              <a:cs typeface="Times New Roman" panose="02020603050405020304" pitchFamily="18" charset="0"/>
            </a:endParaRPr>
          </a:p>
        </p:txBody>
      </p:sp>
      <p:sp>
        <p:nvSpPr>
          <p:cNvPr id="9" name="Footer Placeholder 3">
            <a:extLst>
              <a:ext uri="{FF2B5EF4-FFF2-40B4-BE49-F238E27FC236}">
                <a16:creationId xmlns:a16="http://schemas.microsoft.com/office/drawing/2014/main" id="{2D419B55-1255-4E71-91B9-7D350206456C}"/>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77C1A91D-116A-42AB-968E-731BCDD7EC38}"/>
              </a:ext>
            </a:extLst>
          </p:cNvPr>
          <p:cNvSpPr txBox="1">
            <a:spLocks noChangeArrowheads="1"/>
          </p:cNvSpPr>
          <p:nvPr/>
        </p:nvSpPr>
        <p:spPr bwMode="auto">
          <a:xfrm>
            <a:off x="206375" y="1447800"/>
            <a:ext cx="88614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buClr>
                <a:srgbClr val="A50021"/>
              </a:buClr>
            </a:pPr>
            <a:r>
              <a:rPr lang="en-US" altLang="en-US" sz="2400">
                <a:ea typeface="Calibri" panose="020F0502020204030204" pitchFamily="34" charset="0"/>
                <a:cs typeface="Times New Roman" panose="02020603050405020304" pitchFamily="18" charset="0"/>
              </a:rPr>
              <a:t>Provide housing to workers who cannot reasonably return to their permanent residence (</a:t>
            </a:r>
            <a:r>
              <a:rPr lang="en-US" altLang="en-US" sz="2400">
                <a:solidFill>
                  <a:srgbClr val="FF0000"/>
                </a:solidFill>
                <a:ea typeface="Calibri" panose="020F0502020204030204" pitchFamily="34" charset="0"/>
                <a:cs typeface="Times New Roman" panose="02020603050405020304" pitchFamily="18" charset="0"/>
              </a:rPr>
              <a:t>no cost</a:t>
            </a:r>
            <a:r>
              <a:rPr lang="en-US" altLang="en-US" sz="2400">
                <a:ea typeface="Calibri" panose="020F0502020204030204" pitchFamily="34" charset="0"/>
                <a:cs typeface="Times New Roman" panose="02020603050405020304" pitchFamily="18" charset="0"/>
              </a:rPr>
              <a:t>)</a:t>
            </a:r>
          </a:p>
          <a:p>
            <a:pPr eaLnBrk="1" hangingPunct="1">
              <a:buClr>
                <a:srgbClr val="A50021"/>
              </a:buClr>
            </a:pPr>
            <a:r>
              <a:rPr lang="en-US" altLang="en-US" sz="2400">
                <a:ea typeface="Calibri" panose="020F0502020204030204" pitchFamily="34" charset="0"/>
                <a:cs typeface="Times New Roman" panose="02020603050405020304" pitchFamily="18" charset="0"/>
              </a:rPr>
              <a:t>Provide workers’ compensation insurance coverage (</a:t>
            </a:r>
            <a:r>
              <a:rPr lang="en-US" altLang="en-US" sz="2400">
                <a:solidFill>
                  <a:srgbClr val="FF0000"/>
                </a:solidFill>
                <a:ea typeface="Calibri" panose="020F0502020204030204" pitchFamily="34" charset="0"/>
                <a:cs typeface="Times New Roman" panose="02020603050405020304" pitchFamily="18" charset="0"/>
              </a:rPr>
              <a:t>no cost</a:t>
            </a:r>
            <a:r>
              <a:rPr lang="en-US" altLang="en-US" sz="2400">
                <a:ea typeface="Calibri" panose="020F0502020204030204" pitchFamily="34" charset="0"/>
                <a:cs typeface="Times New Roman" panose="02020603050405020304" pitchFamily="18" charset="0"/>
              </a:rPr>
              <a:t>)</a:t>
            </a:r>
          </a:p>
          <a:p>
            <a:pPr eaLnBrk="1" hangingPunct="1">
              <a:buClr>
                <a:srgbClr val="A50021"/>
              </a:buClr>
            </a:pPr>
            <a:r>
              <a:rPr lang="en-US" altLang="en-US" sz="2400">
                <a:ea typeface="Calibri" panose="020F0502020204030204" pitchFamily="34" charset="0"/>
                <a:cs typeface="Times New Roman" panose="02020603050405020304" pitchFamily="18" charset="0"/>
              </a:rPr>
              <a:t>Provide tools and equipment (</a:t>
            </a:r>
            <a:r>
              <a:rPr lang="en-US" altLang="en-US" sz="2400">
                <a:solidFill>
                  <a:srgbClr val="FF0000"/>
                </a:solidFill>
                <a:ea typeface="Calibri" panose="020F0502020204030204" pitchFamily="34" charset="0"/>
                <a:cs typeface="Times New Roman" panose="02020603050405020304" pitchFamily="18" charset="0"/>
              </a:rPr>
              <a:t>no cost</a:t>
            </a:r>
            <a:r>
              <a:rPr lang="en-US" altLang="en-US" sz="2400">
                <a:ea typeface="Calibri" panose="020F0502020204030204" pitchFamily="34" charset="0"/>
                <a:cs typeface="Times New Roman" panose="02020603050405020304" pitchFamily="18" charset="0"/>
              </a:rPr>
              <a:t>)</a:t>
            </a:r>
          </a:p>
          <a:p>
            <a:pPr eaLnBrk="1" hangingPunct="1">
              <a:buClr>
                <a:srgbClr val="A50021"/>
              </a:buClr>
            </a:pPr>
            <a:r>
              <a:rPr lang="en-US" altLang="en-US" sz="2400">
                <a:ea typeface="Calibri" panose="020F0502020204030204" pitchFamily="34" charset="0"/>
                <a:cs typeface="Times New Roman" panose="02020603050405020304" pitchFamily="18" charset="0"/>
              </a:rPr>
              <a:t>Provide three meals a day or must furnish free and convenient cooking facilities</a:t>
            </a:r>
          </a:p>
          <a:p>
            <a:pPr eaLnBrk="1" hangingPunct="1">
              <a:buClr>
                <a:srgbClr val="A50021"/>
              </a:buClr>
            </a:pPr>
            <a:r>
              <a:rPr lang="en-US" altLang="en-US" sz="2400">
                <a:ea typeface="Calibri" panose="020F0502020204030204" pitchFamily="34" charset="0"/>
                <a:cs typeface="Times New Roman" panose="02020603050405020304" pitchFamily="18" charset="0"/>
              </a:rPr>
              <a:t>Pay or reimburse workers for inbound-outbound transportation and subsistence</a:t>
            </a:r>
          </a:p>
          <a:p>
            <a:pPr eaLnBrk="1" hangingPunct="1">
              <a:buClr>
                <a:srgbClr val="A50021"/>
              </a:buClr>
            </a:pPr>
            <a:r>
              <a:rPr lang="en-US" altLang="en-US" sz="2400">
                <a:ea typeface="Calibri" panose="020F0502020204030204" pitchFamily="34" charset="0"/>
                <a:cs typeface="Times New Roman" panose="02020603050405020304" pitchFamily="18" charset="0"/>
              </a:rPr>
              <a:t>Provide daily transportation to worksite (</a:t>
            </a:r>
            <a:r>
              <a:rPr lang="en-US" altLang="en-US" sz="2400">
                <a:solidFill>
                  <a:srgbClr val="FF0000"/>
                </a:solidFill>
                <a:ea typeface="Calibri" panose="020F0502020204030204" pitchFamily="34" charset="0"/>
                <a:cs typeface="Times New Roman" panose="02020603050405020304" pitchFamily="18" charset="0"/>
              </a:rPr>
              <a:t>no cost</a:t>
            </a:r>
            <a:r>
              <a:rPr lang="en-US" altLang="en-US" sz="2400">
                <a:ea typeface="Calibri" panose="020F0502020204030204" pitchFamily="34" charset="0"/>
                <a:cs typeface="Times New Roman" panose="02020603050405020304" pitchFamily="18" charset="0"/>
              </a:rPr>
              <a:t>)</a:t>
            </a:r>
          </a:p>
          <a:p>
            <a:pPr eaLnBrk="1" hangingPunct="1">
              <a:buClr>
                <a:srgbClr val="A50021"/>
              </a:buClr>
            </a:pPr>
            <a:r>
              <a:rPr lang="en-US" altLang="en-US" sz="2400">
                <a:ea typeface="Calibri" panose="020F0502020204030204" pitchFamily="34" charset="0"/>
                <a:cs typeface="Times New Roman" panose="02020603050405020304" pitchFamily="18" charset="0"/>
              </a:rPr>
              <a:t>Guarantee employment for total work hours equal to at least 3/4th of total work days under the work contract</a:t>
            </a:r>
          </a:p>
        </p:txBody>
      </p:sp>
      <p:sp>
        <p:nvSpPr>
          <p:cNvPr id="24579" name="Title 1">
            <a:extLst>
              <a:ext uri="{FF2B5EF4-FFF2-40B4-BE49-F238E27FC236}">
                <a16:creationId xmlns:a16="http://schemas.microsoft.com/office/drawing/2014/main" id="{5262C238-339F-4931-92CA-CB101B224636}"/>
              </a:ext>
            </a:extLst>
          </p:cNvPr>
          <p:cNvSpPr>
            <a:spLocks noGrp="1"/>
          </p:cNvSpPr>
          <p:nvPr>
            <p:ph type="title"/>
          </p:nvPr>
        </p:nvSpPr>
        <p:spPr/>
        <p:txBody>
          <a:bodyPr/>
          <a:lstStyle/>
          <a:p>
            <a:r>
              <a:rPr lang="en-US" altLang="en-US" sz="3200"/>
              <a:t>H-2A Program</a:t>
            </a:r>
            <a:br>
              <a:rPr lang="en-US" altLang="en-US" sz="3200"/>
            </a:br>
            <a:r>
              <a:rPr lang="en-US" altLang="en-US" sz="2400" i="1"/>
              <a:t>Key Worker Guarantees &amp; Protections on Job Order</a:t>
            </a:r>
            <a:endParaRPr lang="en-US" altLang="en-US" sz="2400" i="1">
              <a:solidFill>
                <a:schemeClr val="tx1"/>
              </a:solidFill>
            </a:endParaRPr>
          </a:p>
        </p:txBody>
      </p:sp>
      <p:sp>
        <p:nvSpPr>
          <p:cNvPr id="24580" name="Rectangle 16">
            <a:extLst>
              <a:ext uri="{FF2B5EF4-FFF2-40B4-BE49-F238E27FC236}">
                <a16:creationId xmlns:a16="http://schemas.microsoft.com/office/drawing/2014/main" id="{2D50D74E-8399-491E-BCB8-61BFF1C0E316}"/>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DC6227DA-E7EB-49B7-8B59-D7EB25AF1752}"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13</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3">
            <a:extLst>
              <a:ext uri="{FF2B5EF4-FFF2-40B4-BE49-F238E27FC236}">
                <a16:creationId xmlns:a16="http://schemas.microsoft.com/office/drawing/2014/main" id="{BA7CE45C-A934-49C5-9C92-60A438027D9F}"/>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6EDE197E-753D-43F9-BEDF-24C4C1C624EA}"/>
              </a:ext>
            </a:extLst>
          </p:cNvPr>
          <p:cNvSpPr txBox="1">
            <a:spLocks noChangeArrowheads="1"/>
          </p:cNvSpPr>
          <p:nvPr/>
        </p:nvSpPr>
        <p:spPr bwMode="auto">
          <a:xfrm>
            <a:off x="206375" y="1447800"/>
            <a:ext cx="81756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buClr>
                <a:srgbClr val="A50021"/>
              </a:buClr>
            </a:pPr>
            <a:r>
              <a:rPr lang="en-US" altLang="en-US" sz="2400">
                <a:ea typeface="Calibri" panose="020F0502020204030204" pitchFamily="34" charset="0"/>
                <a:cs typeface="Times New Roman" panose="02020603050405020304" pitchFamily="18" charset="0"/>
              </a:rPr>
              <a:t>Pay workers twice monthly or according to prevailing practice, whichever is more frequent</a:t>
            </a:r>
          </a:p>
          <a:p>
            <a:pPr eaLnBrk="1" hangingPunct="1">
              <a:buClr>
                <a:srgbClr val="A50021"/>
              </a:buClr>
            </a:pPr>
            <a:r>
              <a:rPr lang="en-US" altLang="en-US" sz="2400">
                <a:ea typeface="Calibri" panose="020F0502020204030204" pitchFamily="34" charset="0"/>
                <a:cs typeface="Times New Roman" panose="02020603050405020304" pitchFamily="18" charset="0"/>
              </a:rPr>
              <a:t>Disclose all deductions from pay required by law and those not required by law to workers</a:t>
            </a:r>
          </a:p>
          <a:p>
            <a:pPr eaLnBrk="1" hangingPunct="1">
              <a:buClr>
                <a:srgbClr val="A50021"/>
              </a:buClr>
            </a:pPr>
            <a:r>
              <a:rPr lang="en-US" altLang="en-US" sz="2400">
                <a:ea typeface="Calibri" panose="020F0502020204030204" pitchFamily="34" charset="0"/>
                <a:cs typeface="Times New Roman" panose="02020603050405020304" pitchFamily="18" charset="0"/>
              </a:rPr>
              <a:t>Prohibit employer and its agents from seeking or receiving payments related to obtaining H-2A labor certification (including contracts with third parties)</a:t>
            </a:r>
          </a:p>
          <a:p>
            <a:pPr eaLnBrk="1" hangingPunct="1">
              <a:buClr>
                <a:srgbClr val="A50021"/>
              </a:buClr>
            </a:pPr>
            <a:r>
              <a:rPr lang="en-US" altLang="en-US" sz="2400">
                <a:ea typeface="Calibri" panose="020F0502020204030204" pitchFamily="34" charset="0"/>
                <a:cs typeface="Times New Roman" panose="02020603050405020304" pitchFamily="18" charset="0"/>
              </a:rPr>
              <a:t>Comply with all applicable Federal, State and local laws and regulations, including health/safety laws</a:t>
            </a:r>
          </a:p>
          <a:p>
            <a:pPr eaLnBrk="1" hangingPunct="1">
              <a:buClr>
                <a:srgbClr val="A50021"/>
              </a:buClr>
            </a:pPr>
            <a:r>
              <a:rPr lang="en-US" altLang="en-US" sz="2400">
                <a:ea typeface="Calibri" panose="020F0502020204030204" pitchFamily="34" charset="0"/>
                <a:cs typeface="Times New Roman" panose="02020603050405020304" pitchFamily="18" charset="0"/>
              </a:rPr>
              <a:t>Provide H-2A workers with a copy of the work contract no later than the time the worker applies for a visa</a:t>
            </a:r>
          </a:p>
        </p:txBody>
      </p:sp>
      <p:sp>
        <p:nvSpPr>
          <p:cNvPr id="26627" name="Title 1">
            <a:extLst>
              <a:ext uri="{FF2B5EF4-FFF2-40B4-BE49-F238E27FC236}">
                <a16:creationId xmlns:a16="http://schemas.microsoft.com/office/drawing/2014/main" id="{2BF2B4FE-9932-4446-8939-773DEA8B9E17}"/>
              </a:ext>
            </a:extLst>
          </p:cNvPr>
          <p:cNvSpPr>
            <a:spLocks noGrp="1"/>
          </p:cNvSpPr>
          <p:nvPr>
            <p:ph type="title"/>
          </p:nvPr>
        </p:nvSpPr>
        <p:spPr/>
        <p:txBody>
          <a:bodyPr/>
          <a:lstStyle/>
          <a:p>
            <a:r>
              <a:rPr lang="en-US" altLang="en-US" sz="3200"/>
              <a:t>H-2A Program</a:t>
            </a:r>
            <a:br>
              <a:rPr lang="en-US" altLang="en-US" sz="3200"/>
            </a:br>
            <a:r>
              <a:rPr lang="en-US" altLang="en-US" sz="2400" i="1"/>
              <a:t>Key Worker Guarantees &amp; Protections on Job Order</a:t>
            </a:r>
            <a:endParaRPr lang="en-US" altLang="en-US" sz="2400" i="1">
              <a:solidFill>
                <a:schemeClr val="tx1"/>
              </a:solidFill>
            </a:endParaRPr>
          </a:p>
        </p:txBody>
      </p:sp>
      <p:sp>
        <p:nvSpPr>
          <p:cNvPr id="26628" name="Rectangle 16">
            <a:extLst>
              <a:ext uri="{FF2B5EF4-FFF2-40B4-BE49-F238E27FC236}">
                <a16:creationId xmlns:a16="http://schemas.microsoft.com/office/drawing/2014/main" id="{2609E36D-CFCF-4E9F-B9B8-DB19D228E03F}"/>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51AAC861-C820-4E0F-A374-DD676FC84BF1}"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14</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3">
            <a:extLst>
              <a:ext uri="{FF2B5EF4-FFF2-40B4-BE49-F238E27FC236}">
                <a16:creationId xmlns:a16="http://schemas.microsoft.com/office/drawing/2014/main" id="{C20DB2F7-30A6-472F-AB45-836A36930555}"/>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CD74E02-7AA7-4240-8E77-EB7E59B4881A}"/>
              </a:ext>
            </a:extLst>
          </p:cNvPr>
          <p:cNvSpPr txBox="1">
            <a:spLocks noChangeArrowheads="1"/>
          </p:cNvSpPr>
          <p:nvPr/>
        </p:nvSpPr>
        <p:spPr bwMode="auto">
          <a:xfrm>
            <a:off x="206375" y="1447800"/>
            <a:ext cx="87852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eaLnBrk="1" hangingPunct="1">
              <a:spcBef>
                <a:spcPct val="20000"/>
              </a:spcBef>
              <a:buClr>
                <a:srgbClr val="A50021"/>
              </a:buClr>
              <a:buFont typeface="Wingdings" pitchFamily="2" charset="2"/>
              <a:buChar char="§"/>
              <a:defRPr sz="2400">
                <a:latin typeface="+mn-lt"/>
                <a:ea typeface="Calibri" pitchFamily="34" charset="0"/>
                <a:cs typeface="Times New Roman" pitchFamily="18" charset="0"/>
              </a:defRPr>
            </a:lvl1pPr>
            <a:lvl2pPr marL="742950" indent="-285750" eaLnBrk="0" hangingPunct="0">
              <a:spcBef>
                <a:spcPct val="20000"/>
              </a:spcBef>
              <a:buClr>
                <a:srgbClr val="800000"/>
              </a:buClr>
              <a:buChar char="•"/>
              <a:defRPr sz="2400">
                <a:latin typeface="+mn-lt"/>
              </a:defRPr>
            </a:lvl2pPr>
            <a:lvl3pPr marL="1143000" indent="-228600" eaLnBrk="0" hangingPunct="0">
              <a:spcBef>
                <a:spcPct val="20000"/>
              </a:spcBef>
              <a:buClr>
                <a:srgbClr val="800000"/>
              </a:buClr>
              <a:buSzPct val="70000"/>
              <a:buFont typeface="Wingdings" pitchFamily="2" charset="2"/>
              <a:buChar char="§"/>
              <a:defRPr sz="2200">
                <a:latin typeface="+mn-lt"/>
              </a:defRPr>
            </a:lvl3pPr>
            <a:lvl4pPr marL="1600200" indent="-228600" eaLnBrk="0" hangingPunct="0">
              <a:spcBef>
                <a:spcPct val="20000"/>
              </a:spcBef>
              <a:buClr>
                <a:srgbClr val="800000"/>
              </a:buClr>
              <a:buFont typeface="Arial" charset="0"/>
              <a:buChar char="–"/>
              <a:defRPr>
                <a:latin typeface="+mn-lt"/>
              </a:defRPr>
            </a:lvl4pPr>
            <a:lvl5pPr marL="2057400" indent="-228600" eaLnBrk="0" hangingPunct="0">
              <a:spcBef>
                <a:spcPct val="20000"/>
              </a:spcBef>
              <a:buClr>
                <a:srgbClr val="800000"/>
              </a:buClr>
              <a:buFont typeface="Arial" charset="0"/>
              <a:buChar char="»"/>
              <a:defRPr sz="1600">
                <a:latin typeface="+mn-lt"/>
              </a:defRPr>
            </a:lvl5pPr>
            <a:lvl6pPr marL="2514600" indent="-228600" fontAlgn="base">
              <a:spcBef>
                <a:spcPct val="20000"/>
              </a:spcBef>
              <a:spcAft>
                <a:spcPct val="0"/>
              </a:spcAft>
              <a:buClr>
                <a:srgbClr val="800000"/>
              </a:buClr>
              <a:buFont typeface="Arial" charset="0"/>
              <a:buChar char="»"/>
              <a:defRPr sz="1600">
                <a:latin typeface="+mn-lt"/>
              </a:defRPr>
            </a:lvl6pPr>
            <a:lvl7pPr marL="2971800" indent="-228600" fontAlgn="base">
              <a:spcBef>
                <a:spcPct val="20000"/>
              </a:spcBef>
              <a:spcAft>
                <a:spcPct val="0"/>
              </a:spcAft>
              <a:buClr>
                <a:srgbClr val="800000"/>
              </a:buClr>
              <a:buFont typeface="Arial" charset="0"/>
              <a:buChar char="»"/>
              <a:defRPr sz="1600">
                <a:latin typeface="+mn-lt"/>
              </a:defRPr>
            </a:lvl7pPr>
            <a:lvl8pPr marL="3429000" indent="-228600" fontAlgn="base">
              <a:spcBef>
                <a:spcPct val="20000"/>
              </a:spcBef>
              <a:spcAft>
                <a:spcPct val="0"/>
              </a:spcAft>
              <a:buClr>
                <a:srgbClr val="800000"/>
              </a:buClr>
              <a:buFont typeface="Arial" charset="0"/>
              <a:buChar char="»"/>
              <a:defRPr sz="1600">
                <a:latin typeface="+mn-lt"/>
              </a:defRPr>
            </a:lvl8pPr>
            <a:lvl9pPr marL="3886200" indent="-228600" fontAlgn="base">
              <a:spcBef>
                <a:spcPct val="20000"/>
              </a:spcBef>
              <a:spcAft>
                <a:spcPct val="0"/>
              </a:spcAft>
              <a:buClr>
                <a:srgbClr val="800000"/>
              </a:buClr>
              <a:buFont typeface="Arial" charset="0"/>
              <a:buChar char="»"/>
              <a:defRPr sz="1600">
                <a:latin typeface="+mn-lt"/>
              </a:defRPr>
            </a:lvl9pPr>
          </a:lstStyle>
          <a:p>
            <a:pPr>
              <a:defRPr/>
            </a:pPr>
            <a:r>
              <a:rPr lang="en-US" altLang="en-US" dirty="0"/>
              <a:t>Applications filed by U.S. mail or electronically.</a:t>
            </a:r>
          </a:p>
          <a:p>
            <a:pPr>
              <a:spcAft>
                <a:spcPts val="600"/>
              </a:spcAft>
              <a:defRPr/>
            </a:pPr>
            <a:r>
              <a:rPr lang="en-US" altLang="en-US" dirty="0"/>
              <a:t>Basic H-2A Application Package</a:t>
            </a:r>
          </a:p>
          <a:p>
            <a:pPr marL="692150" indent="-346075">
              <a:buFont typeface="Wingdings" pitchFamily="2" charset="2"/>
              <a:buChar char="ü"/>
              <a:defRPr/>
            </a:pPr>
            <a:r>
              <a:rPr lang="en-US" altLang="en-US" sz="2200" dirty="0"/>
              <a:t>Form ETA-9142A and Appendix A</a:t>
            </a:r>
          </a:p>
          <a:p>
            <a:pPr marL="692150" indent="-346075">
              <a:buFont typeface="Wingdings" pitchFamily="2" charset="2"/>
              <a:buChar char="ü"/>
              <a:defRPr/>
            </a:pPr>
            <a:r>
              <a:rPr lang="en-US" altLang="en-US" sz="2200" dirty="0"/>
              <a:t>Job order placed with the SWA</a:t>
            </a:r>
            <a:endParaRPr lang="en-US" altLang="en-US" sz="2200" i="1" dirty="0"/>
          </a:p>
          <a:p>
            <a:pPr marL="692150" indent="-346075">
              <a:buFont typeface="Wingdings" pitchFamily="2" charset="2"/>
              <a:buChar char="ü"/>
              <a:defRPr/>
            </a:pPr>
            <a:r>
              <a:rPr lang="en-US" altLang="en-US" sz="2200" dirty="0"/>
              <a:t>Workers’ compensation coverage </a:t>
            </a:r>
          </a:p>
          <a:p>
            <a:pPr marL="692150" indent="-346075">
              <a:buFont typeface="Wingdings" pitchFamily="2" charset="2"/>
              <a:buChar char="ü"/>
              <a:defRPr/>
            </a:pPr>
            <a:r>
              <a:rPr lang="en-US" altLang="en-US" sz="2200" dirty="0"/>
              <a:t>Housing inspection report</a:t>
            </a:r>
          </a:p>
          <a:p>
            <a:pPr marL="692150" indent="-346075">
              <a:buFont typeface="Wingdings" pitchFamily="2" charset="2"/>
              <a:buChar char="ü"/>
              <a:defRPr/>
            </a:pPr>
            <a:r>
              <a:rPr lang="en-US" altLang="en-US" sz="2200" dirty="0"/>
              <a:t>Farm labor contractor license </a:t>
            </a:r>
            <a:r>
              <a:rPr lang="en-US" altLang="en-US" sz="2200" i="1" dirty="0"/>
              <a:t>(if applicable)</a:t>
            </a:r>
          </a:p>
          <a:p>
            <a:pPr marL="692150" indent="-346075">
              <a:buFont typeface="Wingdings" pitchFamily="2" charset="2"/>
              <a:buChar char="ü"/>
              <a:defRPr/>
            </a:pPr>
            <a:r>
              <a:rPr lang="en-US" altLang="en-US" sz="2200" dirty="0"/>
              <a:t>Additional documentation for H-2A labor contractors             </a:t>
            </a:r>
            <a:r>
              <a:rPr lang="en-US" altLang="en-US" sz="2200" i="1" dirty="0"/>
              <a:t>(e.g., surety bond, executed work contracts with local growers)</a:t>
            </a:r>
          </a:p>
        </p:txBody>
      </p:sp>
      <p:sp>
        <p:nvSpPr>
          <p:cNvPr id="28675" name="Title 1">
            <a:extLst>
              <a:ext uri="{FF2B5EF4-FFF2-40B4-BE49-F238E27FC236}">
                <a16:creationId xmlns:a16="http://schemas.microsoft.com/office/drawing/2014/main" id="{41D54F5E-5340-4768-864F-337141244274}"/>
              </a:ext>
            </a:extLst>
          </p:cNvPr>
          <p:cNvSpPr>
            <a:spLocks noGrp="1"/>
          </p:cNvSpPr>
          <p:nvPr>
            <p:ph type="title"/>
          </p:nvPr>
        </p:nvSpPr>
        <p:spPr/>
        <p:txBody>
          <a:bodyPr/>
          <a:lstStyle/>
          <a:p>
            <a:r>
              <a:rPr lang="en-US" altLang="en-US" sz="3200"/>
              <a:t>H-2A Program</a:t>
            </a:r>
            <a:br>
              <a:rPr lang="en-US" altLang="en-US" sz="3200"/>
            </a:br>
            <a:r>
              <a:rPr lang="en-US" altLang="en-US" sz="2400" i="1"/>
              <a:t>STEP 3:  Submit H-2A Application to DOL-OFLC</a:t>
            </a:r>
            <a:endParaRPr lang="en-US" altLang="en-US" sz="2400" i="1">
              <a:solidFill>
                <a:schemeClr val="tx1"/>
              </a:solidFill>
            </a:endParaRPr>
          </a:p>
        </p:txBody>
      </p:sp>
      <p:sp>
        <p:nvSpPr>
          <p:cNvPr id="28676" name="Rectangle 16">
            <a:extLst>
              <a:ext uri="{FF2B5EF4-FFF2-40B4-BE49-F238E27FC236}">
                <a16:creationId xmlns:a16="http://schemas.microsoft.com/office/drawing/2014/main" id="{CEB746D8-B9F9-406B-892A-C0384F4760E3}"/>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6DA534E1-34B5-4D7F-929A-E74D5304CAAB}"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15</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6" name="TextBox 22">
            <a:extLst>
              <a:ext uri="{FF2B5EF4-FFF2-40B4-BE49-F238E27FC236}">
                <a16:creationId xmlns:a16="http://schemas.microsoft.com/office/drawing/2014/main" id="{0F9E37E7-5938-475B-8842-2F6BA32C4EB7}"/>
              </a:ext>
            </a:extLst>
          </p:cNvPr>
          <p:cNvSpPr txBox="1">
            <a:spLocks noChangeArrowheads="1"/>
          </p:cNvSpPr>
          <p:nvPr/>
        </p:nvSpPr>
        <p:spPr bwMode="auto">
          <a:xfrm>
            <a:off x="206375" y="5748338"/>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800000"/>
                </a:solidFill>
                <a:ea typeface="Calibri" panose="020F0502020204030204" pitchFamily="34" charset="0"/>
                <a:cs typeface="Times New Roman" panose="02020603050405020304" pitchFamily="18" charset="0"/>
              </a:rPr>
              <a:t>Statutory Timeframe</a:t>
            </a:r>
            <a:r>
              <a:rPr lang="en-US" altLang="en-US" sz="2000" b="1">
                <a:solidFill>
                  <a:srgbClr val="800000"/>
                </a:solidFill>
                <a:ea typeface="Calibri" panose="020F0502020204030204" pitchFamily="34" charset="0"/>
                <a:cs typeface="Times New Roman" panose="02020603050405020304" pitchFamily="18" charset="0"/>
              </a:rPr>
              <a:t>: </a:t>
            </a:r>
            <a:r>
              <a:rPr lang="en-US" altLang="en-US" sz="2000">
                <a:solidFill>
                  <a:srgbClr val="800000"/>
                </a:solidFill>
                <a:ea typeface="Calibri" panose="020F0502020204030204" pitchFamily="34" charset="0"/>
                <a:cs typeface="Times New Roman" panose="02020603050405020304" pitchFamily="18" charset="0"/>
              </a:rPr>
              <a:t>No later than 45 days before work start date</a:t>
            </a:r>
            <a:endParaRPr lang="en-US" altLang="en-US" sz="2000" i="1">
              <a:solidFill>
                <a:srgbClr val="800000"/>
              </a:solidFill>
              <a:ea typeface="Calibri" panose="020F0502020204030204" pitchFamily="34"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BBD7EC1C-F178-42A4-889E-3CD42235BB8F}"/>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A3A1D8C-AB47-470C-88DC-A627610A2B24}"/>
              </a:ext>
            </a:extLst>
          </p:cNvPr>
          <p:cNvSpPr>
            <a:spLocks noGrp="1"/>
          </p:cNvSpPr>
          <p:nvPr>
            <p:ph type="title"/>
          </p:nvPr>
        </p:nvSpPr>
        <p:spPr/>
        <p:txBody>
          <a:bodyPr/>
          <a:lstStyle/>
          <a:p>
            <a:r>
              <a:rPr lang="en-US" altLang="en-US" sz="3200"/>
              <a:t>H-2A Program</a:t>
            </a:r>
            <a:br>
              <a:rPr lang="en-US" altLang="en-US" sz="3200"/>
            </a:br>
            <a:r>
              <a:rPr lang="en-US" altLang="en-US" sz="2400" i="1"/>
              <a:t>STEP 4:  DOL-OFLC Processing of H-2A Application</a:t>
            </a:r>
            <a:endParaRPr lang="en-US" altLang="en-US" sz="2400" i="1">
              <a:solidFill>
                <a:schemeClr val="tx1"/>
              </a:solidFill>
            </a:endParaRPr>
          </a:p>
        </p:txBody>
      </p:sp>
      <p:sp>
        <p:nvSpPr>
          <p:cNvPr id="30723" name="Rectangle 16">
            <a:extLst>
              <a:ext uri="{FF2B5EF4-FFF2-40B4-BE49-F238E27FC236}">
                <a16:creationId xmlns:a16="http://schemas.microsoft.com/office/drawing/2014/main" id="{4C596857-2E79-417B-ADEA-9D48715007F2}"/>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4DEF07F7-E5DF-4FFA-A524-64F7F99F7DDD}"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16</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30724" name="TextBox 22">
            <a:extLst>
              <a:ext uri="{FF2B5EF4-FFF2-40B4-BE49-F238E27FC236}">
                <a16:creationId xmlns:a16="http://schemas.microsoft.com/office/drawing/2014/main" id="{43F35D4C-FEE6-462C-8301-1D0A2E6BF589}"/>
              </a:ext>
            </a:extLst>
          </p:cNvPr>
          <p:cNvSpPr txBox="1">
            <a:spLocks noChangeArrowheads="1"/>
          </p:cNvSpPr>
          <p:nvPr/>
        </p:nvSpPr>
        <p:spPr bwMode="auto">
          <a:xfrm>
            <a:off x="182563" y="2535238"/>
            <a:ext cx="8534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800000"/>
                </a:solidFill>
                <a:ea typeface="Calibri" panose="020F0502020204030204" pitchFamily="34" charset="0"/>
                <a:cs typeface="Times New Roman" panose="02020603050405020304" pitchFamily="18" charset="0"/>
              </a:rPr>
              <a:t>Statutory Timeframe</a:t>
            </a:r>
            <a:r>
              <a:rPr lang="en-US" altLang="en-US" sz="2000" b="1">
                <a:solidFill>
                  <a:srgbClr val="800000"/>
                </a:solidFill>
                <a:ea typeface="Calibri" panose="020F0502020204030204" pitchFamily="34" charset="0"/>
                <a:cs typeface="Times New Roman" panose="02020603050405020304" pitchFamily="18" charset="0"/>
              </a:rPr>
              <a:t>: </a:t>
            </a:r>
            <a:r>
              <a:rPr lang="en-US" altLang="en-US" sz="2000">
                <a:solidFill>
                  <a:srgbClr val="800000"/>
                </a:solidFill>
                <a:ea typeface="Calibri" panose="020F0502020204030204" pitchFamily="34" charset="0"/>
                <a:cs typeface="Times New Roman" panose="02020603050405020304" pitchFamily="18" charset="0"/>
              </a:rPr>
              <a:t>Within 7 days of receipt of the H-2A application</a:t>
            </a:r>
            <a:endParaRPr lang="en-US" altLang="en-US" sz="2000" i="1">
              <a:solidFill>
                <a:srgbClr val="800000"/>
              </a:solidFill>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5EFA977C-6361-493D-8FC6-990F64F64E67}"/>
              </a:ext>
            </a:extLst>
          </p:cNvPr>
          <p:cNvSpPr txBox="1">
            <a:spLocks noChangeArrowheads="1"/>
          </p:cNvSpPr>
          <p:nvPr/>
        </p:nvSpPr>
        <p:spPr bwMode="auto">
          <a:xfrm>
            <a:off x="206375" y="1524000"/>
            <a:ext cx="84804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800000"/>
              </a:buClr>
              <a:buFont typeface="Wingdings" pitchFamily="2" charset="2"/>
              <a:buChar char="§"/>
              <a:defRPr sz="2600">
                <a:solidFill>
                  <a:schemeClr val="tx1"/>
                </a:solidFill>
                <a:latin typeface="Arial" pitchFamily="34" charset="0"/>
              </a:defRPr>
            </a:lvl1pPr>
            <a:lvl2pPr marL="742950" indent="-285750" eaLnBrk="0" hangingPunct="0">
              <a:spcBef>
                <a:spcPct val="20000"/>
              </a:spcBef>
              <a:buClr>
                <a:srgbClr val="800000"/>
              </a:buClr>
              <a:buChar char="•"/>
              <a:defRPr sz="2400">
                <a:solidFill>
                  <a:schemeClr val="tx1"/>
                </a:solidFill>
                <a:latin typeface="Arial" pitchFamily="34"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rgbClr val="800000"/>
              </a:buClr>
              <a:buFont typeface="Arial" pitchFamily="34" charset="0"/>
              <a:buChar char="–"/>
              <a:defRPr>
                <a:solidFill>
                  <a:schemeClr val="tx1"/>
                </a:solidFill>
                <a:latin typeface="Arial" pitchFamily="34" charset="0"/>
              </a:defRPr>
            </a:lvl4pPr>
            <a:lvl5pPr marL="2057400" indent="-228600" eaLnBrk="0" hangingPunct="0">
              <a:spcBef>
                <a:spcPct val="20000"/>
              </a:spcBef>
              <a:buClr>
                <a:srgbClr val="800000"/>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rgbClr val="800000"/>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rgbClr val="800000"/>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rgbClr val="800000"/>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rgbClr val="800000"/>
              </a:buClr>
              <a:buFont typeface="Arial" pitchFamily="34" charset="0"/>
              <a:buChar char="»"/>
              <a:defRPr sz="1600">
                <a:solidFill>
                  <a:schemeClr val="tx1"/>
                </a:solidFill>
                <a:latin typeface="Arial" pitchFamily="34" charset="0"/>
              </a:defRPr>
            </a:lvl9pPr>
          </a:lstStyle>
          <a:p>
            <a:pPr eaLnBrk="1" hangingPunct="1">
              <a:buClr>
                <a:srgbClr val="A50021"/>
              </a:buClr>
              <a:defRPr/>
            </a:pPr>
            <a:r>
              <a:rPr lang="en-US" altLang="en-US" sz="2400" dirty="0">
                <a:ea typeface="Calibri" pitchFamily="34" charset="0"/>
                <a:cs typeface="Times New Roman" pitchFamily="18" charset="0"/>
              </a:rPr>
              <a:t>Department reviews application for obvious errors or inaccuracies and compliance with program requirements.</a:t>
            </a:r>
          </a:p>
          <a:p>
            <a:pPr marL="0" indent="0" eaLnBrk="1" hangingPunct="1">
              <a:buClr>
                <a:srgbClr val="A50021"/>
              </a:buClr>
              <a:buFont typeface="Wingdings" pitchFamily="2" charset="2"/>
              <a:buNone/>
              <a:defRPr/>
            </a:pPr>
            <a:endParaRPr lang="en-US" altLang="en-US" sz="2000" u="sng" dirty="0">
              <a:solidFill>
                <a:srgbClr val="A50021"/>
              </a:solidFill>
              <a:ea typeface="Calibri" pitchFamily="34" charset="0"/>
              <a:cs typeface="Times New Roman" pitchFamily="18" charset="0"/>
            </a:endParaRPr>
          </a:p>
          <a:p>
            <a:pPr marL="0" indent="0" eaLnBrk="1" hangingPunct="1">
              <a:buClr>
                <a:srgbClr val="A50021"/>
              </a:buClr>
              <a:buFont typeface="Wingdings" pitchFamily="2" charset="2"/>
              <a:buNone/>
              <a:defRPr/>
            </a:pPr>
            <a:endParaRPr lang="en-US" altLang="en-US" sz="2000" u="sng" dirty="0">
              <a:solidFill>
                <a:srgbClr val="A50021"/>
              </a:solidFill>
              <a:ea typeface="Calibri" pitchFamily="34" charset="0"/>
              <a:cs typeface="Times New Roman" pitchFamily="18" charset="0"/>
            </a:endParaRPr>
          </a:p>
          <a:p>
            <a:pPr eaLnBrk="1" hangingPunct="1">
              <a:buClr>
                <a:srgbClr val="A50021"/>
              </a:buClr>
              <a:defRPr/>
            </a:pPr>
            <a:r>
              <a:rPr lang="en-US" altLang="en-US" sz="2400" dirty="0">
                <a:ea typeface="Calibri" pitchFamily="34" charset="0"/>
                <a:cs typeface="Times New Roman" pitchFamily="18" charset="0"/>
              </a:rPr>
              <a:t>Issues Notice of Deficiency or Acceptance</a:t>
            </a:r>
          </a:p>
          <a:p>
            <a:pPr lvl="1">
              <a:buFont typeface="Arial" pitchFamily="34" charset="0"/>
              <a:buChar char="‒"/>
              <a:defRPr/>
            </a:pPr>
            <a:r>
              <a:rPr lang="en-US" altLang="en-US" sz="2200" dirty="0">
                <a:ea typeface="Calibri" pitchFamily="34" charset="0"/>
                <a:cs typeface="Times New Roman" pitchFamily="18" charset="0"/>
              </a:rPr>
              <a:t>If deficiency is issued, employer has 5 business days to respond.</a:t>
            </a:r>
          </a:p>
          <a:p>
            <a:pPr lvl="1">
              <a:buFont typeface="Arial" pitchFamily="34" charset="0"/>
              <a:buChar char="‒"/>
              <a:defRPr/>
            </a:pPr>
            <a:r>
              <a:rPr lang="en-US" altLang="en-US" sz="2200" dirty="0">
                <a:ea typeface="Calibri" pitchFamily="34" charset="0"/>
                <a:cs typeface="Times New Roman" pitchFamily="18" charset="0"/>
              </a:rPr>
              <a:t>If application is accepted, employer positively recruits for U.S. workers.</a:t>
            </a:r>
          </a:p>
          <a:p>
            <a:pPr eaLnBrk="1" hangingPunct="1">
              <a:buClr>
                <a:srgbClr val="A50021"/>
              </a:buClr>
              <a:defRPr/>
            </a:pPr>
            <a:r>
              <a:rPr lang="en-US" altLang="en-US" sz="2400" dirty="0">
                <a:ea typeface="Calibri" pitchFamily="34" charset="0"/>
                <a:cs typeface="Times New Roman" pitchFamily="18" charset="0"/>
              </a:rPr>
              <a:t>SWA is required to submit a housing inspection report          </a:t>
            </a:r>
            <a:r>
              <a:rPr lang="en-US" altLang="en-US" sz="2200" i="1" dirty="0">
                <a:ea typeface="Calibri" pitchFamily="34" charset="0"/>
                <a:cs typeface="Times New Roman" pitchFamily="18" charset="0"/>
              </a:rPr>
              <a:t>(if applicable)</a:t>
            </a:r>
            <a:r>
              <a:rPr lang="en-US" altLang="en-US" sz="2200" dirty="0">
                <a:ea typeface="Calibri" pitchFamily="34" charset="0"/>
                <a:cs typeface="Times New Roman" pitchFamily="18" charset="0"/>
              </a:rPr>
              <a:t>.</a:t>
            </a:r>
            <a:endParaRPr lang="en-US" altLang="en-US" sz="2400" dirty="0">
              <a:ea typeface="Calibri" pitchFamily="34" charset="0"/>
              <a:cs typeface="Times New Roman" pitchFamily="18" charset="0"/>
            </a:endParaRPr>
          </a:p>
        </p:txBody>
      </p:sp>
      <p:sp>
        <p:nvSpPr>
          <p:cNvPr id="9" name="Footer Placeholder 3">
            <a:extLst>
              <a:ext uri="{FF2B5EF4-FFF2-40B4-BE49-F238E27FC236}">
                <a16:creationId xmlns:a16="http://schemas.microsoft.com/office/drawing/2014/main" id="{4A615853-DB3D-41D9-B978-C6F0ECA1F170}"/>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8DA6544-0F82-46B5-8835-08A0012BD6BB}"/>
              </a:ext>
            </a:extLst>
          </p:cNvPr>
          <p:cNvSpPr>
            <a:spLocks noGrp="1"/>
          </p:cNvSpPr>
          <p:nvPr>
            <p:ph type="title"/>
          </p:nvPr>
        </p:nvSpPr>
        <p:spPr/>
        <p:txBody>
          <a:bodyPr/>
          <a:lstStyle/>
          <a:p>
            <a:r>
              <a:rPr lang="en-US" altLang="en-US" sz="3200"/>
              <a:t>H-2A Program</a:t>
            </a:r>
            <a:br>
              <a:rPr lang="en-US" altLang="en-US" sz="3200"/>
            </a:br>
            <a:r>
              <a:rPr lang="en-US" altLang="en-US" sz="2400" i="1"/>
              <a:t>STEP 4:  DOL-OFLC Processing of H-2A Application</a:t>
            </a:r>
            <a:endParaRPr lang="en-US" altLang="en-US" sz="2400" i="1">
              <a:solidFill>
                <a:schemeClr val="tx1"/>
              </a:solidFill>
            </a:endParaRPr>
          </a:p>
        </p:txBody>
      </p:sp>
      <p:sp>
        <p:nvSpPr>
          <p:cNvPr id="32771" name="Rectangle 16">
            <a:extLst>
              <a:ext uri="{FF2B5EF4-FFF2-40B4-BE49-F238E27FC236}">
                <a16:creationId xmlns:a16="http://schemas.microsoft.com/office/drawing/2014/main" id="{D0FA8E6D-ACB0-425E-A74C-3239C0F0BD5C}"/>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26AD7412-9EEB-4BD8-B18A-DB77A572FFE3}"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17</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6" name="TextBox 22">
            <a:extLst>
              <a:ext uri="{FF2B5EF4-FFF2-40B4-BE49-F238E27FC236}">
                <a16:creationId xmlns:a16="http://schemas.microsoft.com/office/drawing/2014/main" id="{2C4EC7BF-D890-46F3-8056-A5B6B15F88D5}"/>
              </a:ext>
            </a:extLst>
          </p:cNvPr>
          <p:cNvSpPr txBox="1">
            <a:spLocks noChangeArrowheads="1"/>
          </p:cNvSpPr>
          <p:nvPr/>
        </p:nvSpPr>
        <p:spPr bwMode="auto">
          <a:xfrm>
            <a:off x="206375" y="5535613"/>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800000"/>
                </a:solidFill>
                <a:ea typeface="Calibri" panose="020F0502020204030204" pitchFamily="34" charset="0"/>
                <a:cs typeface="Times New Roman" panose="02020603050405020304" pitchFamily="18" charset="0"/>
              </a:rPr>
              <a:t>Regulatory Timeframe</a:t>
            </a:r>
            <a:r>
              <a:rPr lang="en-US" altLang="en-US" sz="2000">
                <a:solidFill>
                  <a:srgbClr val="800000"/>
                </a:solidFill>
                <a:ea typeface="Calibri" panose="020F0502020204030204" pitchFamily="34" charset="0"/>
                <a:cs typeface="Times New Roman" panose="02020603050405020304" pitchFamily="18" charset="0"/>
              </a:rPr>
              <a:t>: Until H-2A workers depart or 3 days before start date, whichever occurs first </a:t>
            </a:r>
            <a:endParaRPr lang="en-US" altLang="en-US" sz="2000" i="1">
              <a:solidFill>
                <a:srgbClr val="800000"/>
              </a:solidFill>
              <a:ea typeface="Calibri" panose="020F050202020403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610EA7E3-85D1-42BB-9295-5DC7E3F7EE38}"/>
              </a:ext>
            </a:extLst>
          </p:cNvPr>
          <p:cNvSpPr txBox="1">
            <a:spLocks noChangeArrowheads="1"/>
          </p:cNvSpPr>
          <p:nvPr/>
        </p:nvSpPr>
        <p:spPr bwMode="auto">
          <a:xfrm>
            <a:off x="206375" y="1371600"/>
            <a:ext cx="83280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eaLnBrk="1" hangingPunct="1">
              <a:spcBef>
                <a:spcPct val="20000"/>
              </a:spcBef>
              <a:buClr>
                <a:srgbClr val="A50021"/>
              </a:buClr>
              <a:buFont typeface="Wingdings" pitchFamily="2" charset="2"/>
              <a:buChar char="§"/>
              <a:defRPr sz="2400">
                <a:latin typeface="+mn-lt"/>
                <a:ea typeface="Calibri" pitchFamily="34" charset="0"/>
                <a:cs typeface="Times New Roman" pitchFamily="18" charset="0"/>
              </a:defRPr>
            </a:lvl1pPr>
            <a:lvl2pPr marL="742950" lvl="1" indent="-285750" eaLnBrk="0" hangingPunct="0">
              <a:spcBef>
                <a:spcPct val="20000"/>
              </a:spcBef>
              <a:buClr>
                <a:srgbClr val="800000"/>
              </a:buClr>
              <a:buChar char="•"/>
              <a:defRPr sz="2200">
                <a:latin typeface="+mn-lt"/>
              </a:defRPr>
            </a:lvl2pPr>
            <a:lvl3pPr marL="1143000" indent="-228600" eaLnBrk="0" hangingPunct="0">
              <a:spcBef>
                <a:spcPct val="20000"/>
              </a:spcBef>
              <a:buClr>
                <a:srgbClr val="800000"/>
              </a:buClr>
              <a:buSzPct val="70000"/>
              <a:buFont typeface="Wingdings" pitchFamily="2" charset="2"/>
              <a:buChar char="§"/>
              <a:defRPr sz="2200">
                <a:latin typeface="+mn-lt"/>
              </a:defRPr>
            </a:lvl3pPr>
            <a:lvl4pPr marL="1600200" indent="-228600" eaLnBrk="0" hangingPunct="0">
              <a:spcBef>
                <a:spcPct val="20000"/>
              </a:spcBef>
              <a:buClr>
                <a:srgbClr val="800000"/>
              </a:buClr>
              <a:buFont typeface="Arial" charset="0"/>
              <a:buChar char="–"/>
              <a:defRPr>
                <a:latin typeface="+mn-lt"/>
              </a:defRPr>
            </a:lvl4pPr>
            <a:lvl5pPr marL="2057400" indent="-228600" eaLnBrk="0" hangingPunct="0">
              <a:spcBef>
                <a:spcPct val="20000"/>
              </a:spcBef>
              <a:buClr>
                <a:srgbClr val="800000"/>
              </a:buClr>
              <a:buFont typeface="Arial" charset="0"/>
              <a:buChar char="»"/>
              <a:defRPr sz="1600">
                <a:latin typeface="+mn-lt"/>
              </a:defRPr>
            </a:lvl5pPr>
            <a:lvl6pPr marL="2514600" indent="-228600" fontAlgn="base">
              <a:spcBef>
                <a:spcPct val="20000"/>
              </a:spcBef>
              <a:spcAft>
                <a:spcPct val="0"/>
              </a:spcAft>
              <a:buClr>
                <a:srgbClr val="800000"/>
              </a:buClr>
              <a:buFont typeface="Arial" charset="0"/>
              <a:buChar char="»"/>
              <a:defRPr sz="1600">
                <a:latin typeface="+mn-lt"/>
              </a:defRPr>
            </a:lvl6pPr>
            <a:lvl7pPr marL="2971800" indent="-228600" fontAlgn="base">
              <a:spcBef>
                <a:spcPct val="20000"/>
              </a:spcBef>
              <a:spcAft>
                <a:spcPct val="0"/>
              </a:spcAft>
              <a:buClr>
                <a:srgbClr val="800000"/>
              </a:buClr>
              <a:buFont typeface="Arial" charset="0"/>
              <a:buChar char="»"/>
              <a:defRPr sz="1600">
                <a:latin typeface="+mn-lt"/>
              </a:defRPr>
            </a:lvl7pPr>
            <a:lvl8pPr marL="3429000" indent="-228600" fontAlgn="base">
              <a:spcBef>
                <a:spcPct val="20000"/>
              </a:spcBef>
              <a:spcAft>
                <a:spcPct val="0"/>
              </a:spcAft>
              <a:buClr>
                <a:srgbClr val="800000"/>
              </a:buClr>
              <a:buFont typeface="Arial" charset="0"/>
              <a:buChar char="»"/>
              <a:defRPr sz="1600">
                <a:latin typeface="+mn-lt"/>
              </a:defRPr>
            </a:lvl8pPr>
            <a:lvl9pPr marL="3886200" indent="-228600" fontAlgn="base">
              <a:spcBef>
                <a:spcPct val="20000"/>
              </a:spcBef>
              <a:spcAft>
                <a:spcPct val="0"/>
              </a:spcAft>
              <a:buClr>
                <a:srgbClr val="800000"/>
              </a:buClr>
              <a:buFont typeface="Arial" charset="0"/>
              <a:buChar char="»"/>
              <a:defRPr sz="1600">
                <a:latin typeface="+mn-lt"/>
              </a:defRPr>
            </a:lvl9pPr>
          </a:lstStyle>
          <a:p>
            <a:pPr marL="0" indent="0">
              <a:spcAft>
                <a:spcPts val="600"/>
              </a:spcAft>
              <a:buFont typeface="Wingdings" pitchFamily="2" charset="2"/>
              <a:buNone/>
              <a:defRPr/>
            </a:pPr>
            <a:r>
              <a:rPr lang="en-US" altLang="en-US" u="sng" dirty="0">
                <a:solidFill>
                  <a:srgbClr val="800000"/>
                </a:solidFill>
              </a:rPr>
              <a:t>Conducting Positive Recruitment for U.S. Workers</a:t>
            </a:r>
          </a:p>
          <a:p>
            <a:pPr>
              <a:buFont typeface="Wingdings" pitchFamily="2" charset="2"/>
              <a:buChar char="ü"/>
              <a:defRPr/>
            </a:pPr>
            <a:r>
              <a:rPr lang="en-US" altLang="en-US" dirty="0"/>
              <a:t>Place advertisements in local area.</a:t>
            </a:r>
          </a:p>
          <a:p>
            <a:pPr>
              <a:buFont typeface="Wingdings" pitchFamily="2" charset="2"/>
              <a:buChar char="ü"/>
              <a:defRPr/>
            </a:pPr>
            <a:r>
              <a:rPr lang="en-US" altLang="en-US" dirty="0"/>
              <a:t>Contact U.S. employees from prior season/year.</a:t>
            </a:r>
          </a:p>
          <a:p>
            <a:pPr>
              <a:buFont typeface="Wingdings" pitchFamily="2" charset="2"/>
              <a:buChar char="ü"/>
              <a:defRPr/>
            </a:pPr>
            <a:r>
              <a:rPr lang="en-US" altLang="en-US" dirty="0"/>
              <a:t>Conduct out-of-state recruitment </a:t>
            </a:r>
            <a:r>
              <a:rPr lang="en-US" altLang="en-US" sz="2200" i="1" dirty="0"/>
              <a:t>(not more than 3 states).</a:t>
            </a:r>
          </a:p>
          <a:p>
            <a:pPr>
              <a:buFont typeface="Wingdings" pitchFamily="2" charset="2"/>
              <a:buChar char="ü"/>
              <a:defRPr/>
            </a:pPr>
            <a:r>
              <a:rPr lang="en-US" altLang="en-US" dirty="0"/>
              <a:t>Additional recruitment can be ordered at CO’s discretion.</a:t>
            </a:r>
          </a:p>
          <a:p>
            <a:pPr>
              <a:buFont typeface="Wingdings" pitchFamily="2" charset="2"/>
              <a:buChar char="ü"/>
              <a:defRPr/>
            </a:pPr>
            <a:r>
              <a:rPr lang="en-US" altLang="en-US" dirty="0"/>
              <a:t>Positive recruitment must occur no later than 3 days before the start date of work.</a:t>
            </a:r>
          </a:p>
          <a:p>
            <a:pPr>
              <a:buFont typeface="Wingdings" pitchFamily="2" charset="2"/>
              <a:buChar char="ü"/>
              <a:defRPr/>
            </a:pPr>
            <a:r>
              <a:rPr lang="en-US" altLang="en-US" dirty="0"/>
              <a:t>Report of recruitment efforts  can be submitted by the date specified in the Notice of Acceptance.</a:t>
            </a:r>
          </a:p>
        </p:txBody>
      </p:sp>
      <p:sp>
        <p:nvSpPr>
          <p:cNvPr id="9" name="Footer Placeholder 3">
            <a:extLst>
              <a:ext uri="{FF2B5EF4-FFF2-40B4-BE49-F238E27FC236}">
                <a16:creationId xmlns:a16="http://schemas.microsoft.com/office/drawing/2014/main" id="{EE53D1A9-5513-4D2D-B2C1-7D4F97291F22}"/>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FA5D416-9A86-4745-BEF2-D32991C5632D}"/>
              </a:ext>
            </a:extLst>
          </p:cNvPr>
          <p:cNvSpPr>
            <a:spLocks noGrp="1"/>
          </p:cNvSpPr>
          <p:nvPr>
            <p:ph type="title"/>
          </p:nvPr>
        </p:nvSpPr>
        <p:spPr/>
        <p:txBody>
          <a:bodyPr/>
          <a:lstStyle/>
          <a:p>
            <a:r>
              <a:rPr lang="en-US" altLang="en-US" sz="3200"/>
              <a:t>H-2A Program</a:t>
            </a:r>
            <a:br>
              <a:rPr lang="en-US" altLang="en-US" sz="3200"/>
            </a:br>
            <a:r>
              <a:rPr lang="en-US" altLang="en-US" sz="2400" i="1"/>
              <a:t>STEP 5:  Issuance of Labor Certification Determination</a:t>
            </a:r>
            <a:endParaRPr lang="en-US" altLang="en-US" sz="2400" i="1">
              <a:solidFill>
                <a:schemeClr val="tx1"/>
              </a:solidFill>
            </a:endParaRPr>
          </a:p>
        </p:txBody>
      </p:sp>
      <p:sp>
        <p:nvSpPr>
          <p:cNvPr id="34819" name="Rectangle 16">
            <a:extLst>
              <a:ext uri="{FF2B5EF4-FFF2-40B4-BE49-F238E27FC236}">
                <a16:creationId xmlns:a16="http://schemas.microsoft.com/office/drawing/2014/main" id="{119DC9C1-D643-48D3-BC3E-96146A36B0FF}"/>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F96763BA-7DBE-4F0C-B316-15578326483C}"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18</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34820" name="Rectangle 3">
            <a:extLst>
              <a:ext uri="{FF2B5EF4-FFF2-40B4-BE49-F238E27FC236}">
                <a16:creationId xmlns:a16="http://schemas.microsoft.com/office/drawing/2014/main" id="{21FEEE68-587F-4CA1-95CF-2910B3170AD7}"/>
              </a:ext>
            </a:extLst>
          </p:cNvPr>
          <p:cNvSpPr txBox="1">
            <a:spLocks noChangeArrowheads="1"/>
          </p:cNvSpPr>
          <p:nvPr/>
        </p:nvSpPr>
        <p:spPr bwMode="auto">
          <a:xfrm>
            <a:off x="76200" y="1447800"/>
            <a:ext cx="8763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r>
              <a:rPr lang="en-US" altLang="en-US" sz="2400">
                <a:ea typeface="Calibri" panose="020F0502020204030204" pitchFamily="34" charset="0"/>
                <a:cs typeface="Times New Roman" panose="02020603050405020304" pitchFamily="18" charset="0"/>
              </a:rPr>
              <a:t>Temporary labor certification will be granted </a:t>
            </a:r>
            <a:r>
              <a:rPr lang="en-US" altLang="en-US" sz="2400" u="sng">
                <a:solidFill>
                  <a:srgbClr val="A50021"/>
                </a:solidFill>
                <a:ea typeface="Calibri" panose="020F0502020204030204" pitchFamily="34" charset="0"/>
                <a:cs typeface="Times New Roman" panose="02020603050405020304" pitchFamily="18" charset="0"/>
              </a:rPr>
              <a:t>no later than 30 days before start date of work</a:t>
            </a:r>
            <a:r>
              <a:rPr lang="en-US" altLang="en-US" sz="2400">
                <a:ea typeface="Calibri" panose="020F0502020204030204" pitchFamily="34" charset="0"/>
                <a:cs typeface="Times New Roman" panose="02020603050405020304" pitchFamily="18" charset="0"/>
              </a:rPr>
              <a:t> as long as all program requirements are met.</a:t>
            </a:r>
          </a:p>
          <a:p>
            <a:pPr eaLnBrk="1" hangingPunct="1"/>
            <a:r>
              <a:rPr lang="en-US" altLang="en-US" sz="2400">
                <a:ea typeface="Calibri" panose="020F0502020204030204" pitchFamily="34" charset="0"/>
                <a:cs typeface="Times New Roman" panose="02020603050405020304" pitchFamily="18" charset="0"/>
              </a:rPr>
              <a:t>Employer has rights to appeal any denial determination or partial certification of its request for H-2A workers.</a:t>
            </a:r>
          </a:p>
          <a:p>
            <a:pPr eaLnBrk="1" hangingPunct="1"/>
            <a:r>
              <a:rPr lang="en-US" altLang="en-US" sz="2400">
                <a:ea typeface="Calibri" panose="020F0502020204030204" pitchFamily="34" charset="0"/>
                <a:cs typeface="Times New Roman" panose="02020603050405020304" pitchFamily="18" charset="0"/>
              </a:rPr>
              <a:t>Department instructs the employer to submit the certification documents to the appropriate USCIS Service Center.</a:t>
            </a:r>
          </a:p>
        </p:txBody>
      </p:sp>
      <p:sp>
        <p:nvSpPr>
          <p:cNvPr id="9" name="TextBox 1">
            <a:extLst>
              <a:ext uri="{FF2B5EF4-FFF2-40B4-BE49-F238E27FC236}">
                <a16:creationId xmlns:a16="http://schemas.microsoft.com/office/drawing/2014/main" id="{7D658263-4EA5-4D0B-AE89-BF18CE10C331}"/>
              </a:ext>
            </a:extLst>
          </p:cNvPr>
          <p:cNvSpPr txBox="1">
            <a:spLocks noChangeArrowheads="1"/>
          </p:cNvSpPr>
          <p:nvPr/>
        </p:nvSpPr>
        <p:spPr bwMode="auto">
          <a:xfrm>
            <a:off x="180975" y="4849813"/>
            <a:ext cx="8709025" cy="708025"/>
          </a:xfrm>
          <a:prstGeom prst="rect">
            <a:avLst/>
          </a:prstGeom>
          <a:solidFill>
            <a:srgbClr val="FFFFCC"/>
          </a:solidFill>
          <a:ln w="9525">
            <a:solidFill>
              <a:schemeClr val="tx1"/>
            </a:solidFill>
            <a:miter lim="800000"/>
            <a:headEnd/>
            <a:tailEnd/>
          </a:ln>
        </p:spPr>
        <p:txBody>
          <a:bodyPr>
            <a:spAutoFit/>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ClrTx/>
              <a:buFontTx/>
              <a:buNone/>
            </a:pPr>
            <a:r>
              <a:rPr lang="en-US" altLang="en-US" sz="2000" b="1" u="sng">
                <a:solidFill>
                  <a:srgbClr val="800000"/>
                </a:solidFill>
              </a:rPr>
              <a:t>Important Reminder</a:t>
            </a:r>
            <a:r>
              <a:rPr lang="en-US" altLang="en-US" sz="2000">
                <a:solidFill>
                  <a:srgbClr val="800000"/>
                </a:solidFill>
              </a:rPr>
              <a:t>:  </a:t>
            </a:r>
            <a:r>
              <a:rPr lang="en-US" altLang="en-US" sz="2000"/>
              <a:t>Employers must consider and hire U.S. workers until 50 percent of the certified period of work has elapsed</a:t>
            </a:r>
          </a:p>
        </p:txBody>
      </p:sp>
      <p:sp>
        <p:nvSpPr>
          <p:cNvPr id="8" name="Footer Placeholder 3">
            <a:extLst>
              <a:ext uri="{FF2B5EF4-FFF2-40B4-BE49-F238E27FC236}">
                <a16:creationId xmlns:a16="http://schemas.microsoft.com/office/drawing/2014/main" id="{342BEEF4-18E2-4FC0-97F0-75AF7BE8B6E2}"/>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95F737A-688F-46ED-8E5B-C7569FB9AE5B}"/>
              </a:ext>
            </a:extLst>
          </p:cNvPr>
          <p:cNvSpPr>
            <a:spLocks noGrp="1"/>
          </p:cNvSpPr>
          <p:nvPr>
            <p:ph type="title"/>
          </p:nvPr>
        </p:nvSpPr>
        <p:spPr/>
        <p:txBody>
          <a:bodyPr/>
          <a:lstStyle/>
          <a:p>
            <a:r>
              <a:rPr lang="en-US" altLang="en-US"/>
              <a:t>Helpful Resources</a:t>
            </a:r>
            <a:endParaRPr lang="en-US" altLang="en-US" i="1">
              <a:solidFill>
                <a:schemeClr val="tx1"/>
              </a:solidFill>
            </a:endParaRPr>
          </a:p>
        </p:txBody>
      </p:sp>
      <p:sp>
        <p:nvSpPr>
          <p:cNvPr id="36867" name="Rectangle 3">
            <a:extLst>
              <a:ext uri="{FF2B5EF4-FFF2-40B4-BE49-F238E27FC236}">
                <a16:creationId xmlns:a16="http://schemas.microsoft.com/office/drawing/2014/main" id="{11928CFE-F196-47E8-B589-A23ECD2C82AF}"/>
              </a:ext>
            </a:extLst>
          </p:cNvPr>
          <p:cNvSpPr>
            <a:spLocks noGrp="1" noChangeArrowheads="1"/>
          </p:cNvSpPr>
          <p:nvPr>
            <p:ph idx="1"/>
          </p:nvPr>
        </p:nvSpPr>
        <p:spPr>
          <a:xfrm>
            <a:off x="152400" y="1295400"/>
            <a:ext cx="8839200" cy="769938"/>
          </a:xfrm>
        </p:spPr>
        <p:txBody>
          <a:bodyPr>
            <a:spAutoFit/>
          </a:bodyPr>
          <a:lstStyle/>
          <a:p>
            <a:r>
              <a:rPr lang="en-US" altLang="en-US" sz="2400"/>
              <a:t>Visit the OFLC website and “Subscribe” for e-mail updates </a:t>
            </a:r>
            <a:r>
              <a:rPr lang="en-US" altLang="en-US" sz="2000">
                <a:solidFill>
                  <a:srgbClr val="0000FF"/>
                </a:solidFill>
              </a:rPr>
              <a:t>http://www.foreignlaborcert.doleta.gov</a:t>
            </a:r>
          </a:p>
        </p:txBody>
      </p:sp>
      <p:sp>
        <p:nvSpPr>
          <p:cNvPr id="36868" name="Slide Number Placeholder 4">
            <a:extLst>
              <a:ext uri="{FF2B5EF4-FFF2-40B4-BE49-F238E27FC236}">
                <a16:creationId xmlns:a16="http://schemas.microsoft.com/office/drawing/2014/main" id="{BABA6AF1-BF78-402A-B615-74A95F232E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0C42DE87-CB79-4D9B-BE5A-8131311616EB}" type="slidenum">
              <a:rPr lang="en-US" altLang="en-US" sz="1000" smtClean="0">
                <a:latin typeface="Verdana" panose="020B0604030504040204" pitchFamily="34" charset="0"/>
              </a:rPr>
              <a:pPr>
                <a:spcBef>
                  <a:spcPct val="0"/>
                </a:spcBef>
                <a:buClrTx/>
                <a:buFontTx/>
                <a:buNone/>
              </a:pPr>
              <a:t>19</a:t>
            </a:fld>
            <a:endParaRPr lang="en-US" altLang="en-US" sz="1000">
              <a:latin typeface="Verdana" panose="020B0604030504040204" pitchFamily="34" charset="0"/>
            </a:endParaRPr>
          </a:p>
        </p:txBody>
      </p:sp>
      <p:pic>
        <p:nvPicPr>
          <p:cNvPr id="36869" name="Picture 6">
            <a:extLst>
              <a:ext uri="{FF2B5EF4-FFF2-40B4-BE49-F238E27FC236}">
                <a16:creationId xmlns:a16="http://schemas.microsoft.com/office/drawing/2014/main" id="{AD0CB6D4-7581-4437-8A39-2C7AE7D1D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66" t="14424" r="14261" b="6250"/>
          <a:stretch>
            <a:fillRect/>
          </a:stretch>
        </p:blipFill>
        <p:spPr bwMode="auto">
          <a:xfrm>
            <a:off x="609600" y="2130425"/>
            <a:ext cx="6738938" cy="4124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3">
            <a:extLst>
              <a:ext uri="{FF2B5EF4-FFF2-40B4-BE49-F238E27FC236}">
                <a16:creationId xmlns:a16="http://schemas.microsoft.com/office/drawing/2014/main" id="{9410F894-2788-4287-AD66-E860C761C162}"/>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6E6D2C6E-EB53-400D-BFE7-05E455D73B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4384675"/>
            <a:ext cx="122237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539F61E7-DBC9-4C79-8CF7-0FAA7B20ED30}"/>
              </a:ext>
            </a:extLst>
          </p:cNvPr>
          <p:cNvSpPr>
            <a:spLocks noGrp="1"/>
          </p:cNvSpPr>
          <p:nvPr>
            <p:ph type="title"/>
          </p:nvPr>
        </p:nvSpPr>
        <p:spPr/>
        <p:txBody>
          <a:bodyPr anchor="ctr"/>
          <a:lstStyle/>
          <a:p>
            <a:r>
              <a:rPr lang="en-US" altLang="en-US" sz="3200"/>
              <a:t>Overview of the Immigration Process</a:t>
            </a:r>
            <a:endParaRPr lang="en-US" altLang="en-US" sz="2400" i="1">
              <a:solidFill>
                <a:schemeClr val="tx1"/>
              </a:solidFill>
            </a:endParaRPr>
          </a:p>
        </p:txBody>
      </p:sp>
      <p:sp>
        <p:nvSpPr>
          <p:cNvPr id="8196" name="Content Placeholder 2">
            <a:extLst>
              <a:ext uri="{FF2B5EF4-FFF2-40B4-BE49-F238E27FC236}">
                <a16:creationId xmlns:a16="http://schemas.microsoft.com/office/drawing/2014/main" id="{EA5485BA-2A05-4584-9659-7FB9B201592B}"/>
              </a:ext>
            </a:extLst>
          </p:cNvPr>
          <p:cNvSpPr>
            <a:spLocks noGrp="1"/>
          </p:cNvSpPr>
          <p:nvPr>
            <p:ph idx="1"/>
          </p:nvPr>
        </p:nvSpPr>
        <p:spPr>
          <a:xfrm>
            <a:off x="1525588" y="1524000"/>
            <a:ext cx="7605712" cy="1143000"/>
          </a:xfrm>
        </p:spPr>
        <p:txBody>
          <a:bodyPr/>
          <a:lstStyle/>
          <a:p>
            <a:pPr marL="0" indent="0">
              <a:buFont typeface="Wingdings" panose="05000000000000000000" pitchFamily="2" charset="2"/>
              <a:buNone/>
            </a:pPr>
            <a:r>
              <a:rPr lang="en-US" altLang="en-US" sz="2000"/>
              <a:t>Obtain a labor certification from the </a:t>
            </a:r>
            <a:r>
              <a:rPr lang="en-US" altLang="en-US" sz="2000" b="1">
                <a:solidFill>
                  <a:srgbClr val="800000"/>
                </a:solidFill>
              </a:rPr>
              <a:t>Department of Labor </a:t>
            </a:r>
            <a:endParaRPr lang="en-US" altLang="en-US" sz="2000">
              <a:solidFill>
                <a:srgbClr val="800000"/>
              </a:solidFill>
            </a:endParaRPr>
          </a:p>
          <a:p>
            <a:pPr marL="463550" lvl="1" indent="-231775">
              <a:buFont typeface="Arial" panose="020B0604020202020204" pitchFamily="34" charset="0"/>
              <a:buChar char="‒"/>
            </a:pPr>
            <a:r>
              <a:rPr lang="en-US" altLang="en-US" sz="2000"/>
              <a:t>Requires conducting a labor market test with the State Workforce Agency where work will be performed.</a:t>
            </a:r>
          </a:p>
          <a:p>
            <a:pPr marL="0" indent="0">
              <a:buFont typeface="Wingdings" panose="05000000000000000000" pitchFamily="2" charset="2"/>
              <a:buNone/>
            </a:pPr>
            <a:endParaRPr lang="en-US" altLang="en-US" sz="2000"/>
          </a:p>
        </p:txBody>
      </p:sp>
      <p:sp>
        <p:nvSpPr>
          <p:cNvPr id="8197" name="Rectangle 16">
            <a:extLst>
              <a:ext uri="{FF2B5EF4-FFF2-40B4-BE49-F238E27FC236}">
                <a16:creationId xmlns:a16="http://schemas.microsoft.com/office/drawing/2014/main" id="{38D00385-DFBB-489B-9462-0F15E0BFEB0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D355142C-FF01-4E03-A60E-A40938257B1E}"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2</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15" name="Content Placeholder 2">
            <a:extLst>
              <a:ext uri="{FF2B5EF4-FFF2-40B4-BE49-F238E27FC236}">
                <a16:creationId xmlns:a16="http://schemas.microsoft.com/office/drawing/2014/main" id="{24927747-971D-4938-8E78-AC3326484281}"/>
              </a:ext>
            </a:extLst>
          </p:cNvPr>
          <p:cNvSpPr txBox="1">
            <a:spLocks/>
          </p:cNvSpPr>
          <p:nvPr/>
        </p:nvSpPr>
        <p:spPr bwMode="auto">
          <a:xfrm>
            <a:off x="1539875" y="2782888"/>
            <a:ext cx="7616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kern="0" dirty="0"/>
              <a:t>Obtain an approved petition from the </a:t>
            </a:r>
            <a:r>
              <a:rPr lang="en-US" sz="2000" b="1" kern="0" dirty="0">
                <a:solidFill>
                  <a:srgbClr val="800000"/>
                </a:solidFill>
              </a:rPr>
              <a:t>DHS United States Citizenship and Immigration Service</a:t>
            </a:r>
            <a:r>
              <a:rPr lang="en-US" sz="2000" kern="0" dirty="0">
                <a:solidFill>
                  <a:srgbClr val="800000"/>
                </a:solidFill>
              </a:rPr>
              <a:t> </a:t>
            </a:r>
            <a:r>
              <a:rPr lang="en-US" sz="2000" kern="0" dirty="0"/>
              <a:t>for a specific number of workers under H-2A or H-2B visa classification.</a:t>
            </a:r>
          </a:p>
        </p:txBody>
      </p:sp>
      <p:sp>
        <p:nvSpPr>
          <p:cNvPr id="16" name="Content Placeholder 2">
            <a:extLst>
              <a:ext uri="{FF2B5EF4-FFF2-40B4-BE49-F238E27FC236}">
                <a16:creationId xmlns:a16="http://schemas.microsoft.com/office/drawing/2014/main" id="{19DFB801-CA8B-4FEE-A34A-0DA321BD27B2}"/>
              </a:ext>
            </a:extLst>
          </p:cNvPr>
          <p:cNvSpPr txBox="1">
            <a:spLocks/>
          </p:cNvSpPr>
          <p:nvPr/>
        </p:nvSpPr>
        <p:spPr bwMode="auto">
          <a:xfrm>
            <a:off x="1539875" y="4016375"/>
            <a:ext cx="76041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kern="0" dirty="0"/>
              <a:t>After receiving USCIS petition approval, </a:t>
            </a:r>
            <a:r>
              <a:rPr lang="en-US" sz="2000" u="sng" kern="0" dirty="0"/>
              <a:t>workers</a:t>
            </a:r>
            <a:r>
              <a:rPr lang="en-US" sz="2000" kern="0" dirty="0"/>
              <a:t>  will apply with one of the </a:t>
            </a:r>
            <a:r>
              <a:rPr lang="en-US" sz="2000" b="1" kern="0" dirty="0">
                <a:solidFill>
                  <a:srgbClr val="800000"/>
                </a:solidFill>
              </a:rPr>
              <a:t>Department of State </a:t>
            </a:r>
            <a:r>
              <a:rPr lang="en-US" sz="2000" kern="0" dirty="0"/>
              <a:t>visa-issuing consulates abroad for an H-2A or H-2B visa.</a:t>
            </a:r>
          </a:p>
        </p:txBody>
      </p:sp>
      <p:sp>
        <p:nvSpPr>
          <p:cNvPr id="17" name="Content Placeholder 2">
            <a:extLst>
              <a:ext uri="{FF2B5EF4-FFF2-40B4-BE49-F238E27FC236}">
                <a16:creationId xmlns:a16="http://schemas.microsoft.com/office/drawing/2014/main" id="{3D69A96C-4870-4F49-BF47-E78E1F82310D}"/>
              </a:ext>
            </a:extLst>
          </p:cNvPr>
          <p:cNvSpPr txBox="1">
            <a:spLocks/>
          </p:cNvSpPr>
          <p:nvPr/>
        </p:nvSpPr>
        <p:spPr bwMode="auto">
          <a:xfrm>
            <a:off x="1528763" y="5210175"/>
            <a:ext cx="76152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kern="0" dirty="0"/>
              <a:t>After receiving the visa from a DOS consulate, workers arrive at a port of entry where </a:t>
            </a:r>
            <a:r>
              <a:rPr lang="en-US" sz="2000" b="1" kern="0" dirty="0">
                <a:solidFill>
                  <a:srgbClr val="800000"/>
                </a:solidFill>
              </a:rPr>
              <a:t>DHS’s Customs and Border Protection </a:t>
            </a:r>
            <a:r>
              <a:rPr lang="en-US" sz="2000" kern="0" dirty="0"/>
              <a:t>officers verify eligibility for admission and length of stay.</a:t>
            </a:r>
          </a:p>
        </p:txBody>
      </p:sp>
      <p:sp>
        <p:nvSpPr>
          <p:cNvPr id="18" name="Content Placeholder 2">
            <a:extLst>
              <a:ext uri="{FF2B5EF4-FFF2-40B4-BE49-F238E27FC236}">
                <a16:creationId xmlns:a16="http://schemas.microsoft.com/office/drawing/2014/main" id="{DF39AA68-4DBF-4B3B-A9CF-FA3217E54C73}"/>
              </a:ext>
            </a:extLst>
          </p:cNvPr>
          <p:cNvSpPr txBox="1">
            <a:spLocks/>
          </p:cNvSpPr>
          <p:nvPr/>
        </p:nvSpPr>
        <p:spPr bwMode="auto">
          <a:xfrm>
            <a:off x="288925" y="1524000"/>
            <a:ext cx="1157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b="1" kern="0" dirty="0"/>
              <a:t>Step 1</a:t>
            </a:r>
          </a:p>
        </p:txBody>
      </p:sp>
      <p:sp>
        <p:nvSpPr>
          <p:cNvPr id="19" name="Content Placeholder 2">
            <a:extLst>
              <a:ext uri="{FF2B5EF4-FFF2-40B4-BE49-F238E27FC236}">
                <a16:creationId xmlns:a16="http://schemas.microsoft.com/office/drawing/2014/main" id="{8CFA5F68-EC9F-4E3E-9B0C-E6B08EB83526}"/>
              </a:ext>
            </a:extLst>
          </p:cNvPr>
          <p:cNvSpPr txBox="1">
            <a:spLocks/>
          </p:cNvSpPr>
          <p:nvPr/>
        </p:nvSpPr>
        <p:spPr bwMode="auto">
          <a:xfrm>
            <a:off x="306388" y="2754313"/>
            <a:ext cx="11572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b="1" kern="0" dirty="0"/>
              <a:t>Step 2</a:t>
            </a:r>
          </a:p>
        </p:txBody>
      </p:sp>
      <p:sp>
        <p:nvSpPr>
          <p:cNvPr id="20" name="Content Placeholder 2">
            <a:extLst>
              <a:ext uri="{FF2B5EF4-FFF2-40B4-BE49-F238E27FC236}">
                <a16:creationId xmlns:a16="http://schemas.microsoft.com/office/drawing/2014/main" id="{A12B09E4-253F-4745-90D3-D9BF73BFEBAB}"/>
              </a:ext>
            </a:extLst>
          </p:cNvPr>
          <p:cNvSpPr txBox="1">
            <a:spLocks/>
          </p:cNvSpPr>
          <p:nvPr/>
        </p:nvSpPr>
        <p:spPr bwMode="auto">
          <a:xfrm>
            <a:off x="306388" y="4016375"/>
            <a:ext cx="1157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b="1" kern="0" dirty="0"/>
              <a:t>Step 3</a:t>
            </a:r>
          </a:p>
        </p:txBody>
      </p:sp>
      <p:sp>
        <p:nvSpPr>
          <p:cNvPr id="21" name="Content Placeholder 2">
            <a:extLst>
              <a:ext uri="{FF2B5EF4-FFF2-40B4-BE49-F238E27FC236}">
                <a16:creationId xmlns:a16="http://schemas.microsoft.com/office/drawing/2014/main" id="{3A41530F-5E2D-42E8-AF4D-B849E368E28A}"/>
              </a:ext>
            </a:extLst>
          </p:cNvPr>
          <p:cNvSpPr txBox="1">
            <a:spLocks/>
          </p:cNvSpPr>
          <p:nvPr/>
        </p:nvSpPr>
        <p:spPr bwMode="auto">
          <a:xfrm>
            <a:off x="331788" y="5199063"/>
            <a:ext cx="11572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chemeClr val="tx1"/>
                </a:solidFill>
                <a:latin typeface="+mn-lt"/>
              </a:defRPr>
            </a:lvl2pPr>
            <a:lvl3pPr marL="1143000" indent="-228600" algn="l" rtl="0" eaLnBrk="0" fontAlgn="base" hangingPunct="0">
              <a:spcBef>
                <a:spcPct val="20000"/>
              </a:spcBef>
              <a:spcAft>
                <a:spcPct val="0"/>
              </a:spcAft>
              <a:buClr>
                <a:srgbClr val="800000"/>
              </a:buClr>
              <a:buSzPct val="7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rgbClr val="800000"/>
              </a:buClr>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rgbClr val="800000"/>
              </a:buClr>
              <a:buFont typeface="Arial" pitchFamily="34" charset="0"/>
              <a:buChar char="»"/>
              <a:defRPr sz="1600">
                <a:solidFill>
                  <a:schemeClr val="tx1"/>
                </a:solidFill>
                <a:latin typeface="+mn-lt"/>
              </a:defRPr>
            </a:lvl5pPr>
            <a:lvl6pPr marL="2514600" indent="-228600" algn="l" rtl="0" fontAlgn="base">
              <a:spcBef>
                <a:spcPct val="20000"/>
              </a:spcBef>
              <a:spcAft>
                <a:spcPct val="0"/>
              </a:spcAft>
              <a:buClr>
                <a:srgbClr val="8000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8000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8000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800000"/>
              </a:buClr>
              <a:buFont typeface="Arial" charset="0"/>
              <a:buChar char="»"/>
              <a:defRPr sz="1600">
                <a:solidFill>
                  <a:schemeClr val="tx1"/>
                </a:solidFill>
                <a:latin typeface="+mn-lt"/>
              </a:defRPr>
            </a:lvl9pPr>
          </a:lstStyle>
          <a:p>
            <a:pPr marL="0" indent="0">
              <a:buFont typeface="Wingdings" pitchFamily="2" charset="2"/>
              <a:buNone/>
              <a:defRPr/>
            </a:pPr>
            <a:r>
              <a:rPr lang="en-US" sz="2000" b="1" kern="0" dirty="0"/>
              <a:t>Step 4</a:t>
            </a:r>
          </a:p>
        </p:txBody>
      </p:sp>
      <p:pic>
        <p:nvPicPr>
          <p:cNvPr id="8205" name="Picture 4">
            <a:extLst>
              <a:ext uri="{FF2B5EF4-FFF2-40B4-BE49-F238E27FC236}">
                <a16:creationId xmlns:a16="http://schemas.microsoft.com/office/drawing/2014/main" id="{4E9C0D86-4085-4F6E-97AC-B63F6F4237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5" y="1905000"/>
            <a:ext cx="688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5">
            <a:extLst>
              <a:ext uri="{FF2B5EF4-FFF2-40B4-BE49-F238E27FC236}">
                <a16:creationId xmlns:a16="http://schemas.microsoft.com/office/drawing/2014/main" id="{0BE4AA6C-3221-4891-925E-28C87DEB04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588" y="3136900"/>
            <a:ext cx="758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
            <a:extLst>
              <a:ext uri="{FF2B5EF4-FFF2-40B4-BE49-F238E27FC236}">
                <a16:creationId xmlns:a16="http://schemas.microsoft.com/office/drawing/2014/main" id="{8A455A3C-1799-40BE-894A-AD7E3CE3FD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225" y="5580063"/>
            <a:ext cx="73818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3">
            <a:extLst>
              <a:ext uri="{FF2B5EF4-FFF2-40B4-BE49-F238E27FC236}">
                <a16:creationId xmlns:a16="http://schemas.microsoft.com/office/drawing/2014/main" id="{DA12287E-5CB9-4607-BB9F-5C0734502AFC}"/>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89348F7-5ECF-4FD1-B70B-90FD3AA2977B}"/>
              </a:ext>
            </a:extLst>
          </p:cNvPr>
          <p:cNvSpPr>
            <a:spLocks noGrp="1" noChangeArrowheads="1"/>
          </p:cNvSpPr>
          <p:nvPr>
            <p:ph type="title"/>
          </p:nvPr>
        </p:nvSpPr>
        <p:spPr/>
        <p:txBody>
          <a:bodyPr/>
          <a:lstStyle/>
          <a:p>
            <a:r>
              <a:rPr lang="en-US" altLang="en-US"/>
              <a:t>Disclaimer</a:t>
            </a:r>
          </a:p>
        </p:txBody>
      </p:sp>
      <p:sp>
        <p:nvSpPr>
          <p:cNvPr id="99331" name="Rectangle 3">
            <a:extLst>
              <a:ext uri="{FF2B5EF4-FFF2-40B4-BE49-F238E27FC236}">
                <a16:creationId xmlns:a16="http://schemas.microsoft.com/office/drawing/2014/main" id="{D4BE9DFB-E9AC-45D4-89A4-18616819570A}"/>
              </a:ext>
            </a:extLst>
          </p:cNvPr>
          <p:cNvSpPr>
            <a:spLocks noGrp="1" noChangeArrowheads="1"/>
          </p:cNvSpPr>
          <p:nvPr>
            <p:ph idx="1"/>
          </p:nvPr>
        </p:nvSpPr>
        <p:spPr>
          <a:xfrm>
            <a:off x="381000" y="1524000"/>
            <a:ext cx="8305800" cy="4648200"/>
          </a:xfrm>
        </p:spPr>
        <p:txBody>
          <a:bodyPr/>
          <a:lstStyle/>
          <a:p>
            <a:pPr marL="0" indent="0">
              <a:lnSpc>
                <a:spcPct val="80000"/>
              </a:lnSpc>
              <a:buFontTx/>
              <a:buNone/>
              <a:defRPr/>
            </a:pPr>
            <a:r>
              <a:rPr lang="en-US" sz="2200" b="1" dirty="0"/>
              <a:t>This presentation is intended for training use only and does not carry the force of legal opinion.</a:t>
            </a:r>
          </a:p>
          <a:p>
            <a:pPr>
              <a:spcBef>
                <a:spcPts val="600"/>
              </a:spcBef>
              <a:buFontTx/>
              <a:buNone/>
              <a:defRPr/>
            </a:pPr>
            <a:r>
              <a:rPr lang="en-US" sz="2200" dirty="0"/>
              <a:t>	The Department of Labor is providing this information as a public service.  This information and any related materials are presented to give the public access to information on the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200" i="1" dirty="0"/>
              <a:t>Federal </a:t>
            </a:r>
            <a:r>
              <a:rPr lang="en-US" sz="2200" dirty="0"/>
              <a:t>Register and the </a:t>
            </a:r>
            <a:r>
              <a:rPr lang="en-US" sz="2200" i="1" dirty="0"/>
              <a:t>Code of Federal Regulations</a:t>
            </a:r>
            <a:r>
              <a:rPr lang="en-US" sz="2200" dirty="0"/>
              <a:t> remain the official source for regulatory information published by the Department of Labor.  We will make every effort to keep this information current and to correct errors brought to our attention.</a:t>
            </a:r>
          </a:p>
        </p:txBody>
      </p:sp>
      <p:sp>
        <p:nvSpPr>
          <p:cNvPr id="37892" name="Rectangle 16">
            <a:extLst>
              <a:ext uri="{FF2B5EF4-FFF2-40B4-BE49-F238E27FC236}">
                <a16:creationId xmlns:a16="http://schemas.microsoft.com/office/drawing/2014/main" id="{85DC143A-609E-4922-A0CA-1F8AED1CA501}"/>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D947A43E-A67F-4849-9904-01A1C75F1F80}"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20</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3">
            <a:extLst>
              <a:ext uri="{FF2B5EF4-FFF2-40B4-BE49-F238E27FC236}">
                <a16:creationId xmlns:a16="http://schemas.microsoft.com/office/drawing/2014/main" id="{4DBC756F-EEE2-4EF1-83A0-ED6FF32791B4}"/>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C9D6E9E-E445-4AC1-9343-72512E9CAF70}"/>
              </a:ext>
            </a:extLst>
          </p:cNvPr>
          <p:cNvSpPr>
            <a:spLocks noGrp="1"/>
          </p:cNvSpPr>
          <p:nvPr>
            <p:ph type="title"/>
          </p:nvPr>
        </p:nvSpPr>
        <p:spPr/>
        <p:txBody>
          <a:bodyPr/>
          <a:lstStyle/>
          <a:p>
            <a:r>
              <a:rPr lang="en-US" altLang="en-US" sz="3200"/>
              <a:t>Department of Labor</a:t>
            </a:r>
            <a:br>
              <a:rPr lang="en-US" altLang="en-US" sz="3200"/>
            </a:br>
            <a:r>
              <a:rPr lang="en-US" altLang="en-US" sz="2400" i="1"/>
              <a:t>Office of Foreign Labor Certification - Overview</a:t>
            </a:r>
            <a:endParaRPr lang="en-US" altLang="en-US" sz="2400" i="1">
              <a:solidFill>
                <a:schemeClr val="tx1"/>
              </a:solidFill>
            </a:endParaRPr>
          </a:p>
        </p:txBody>
      </p:sp>
      <p:sp>
        <p:nvSpPr>
          <p:cNvPr id="18436" name="Rectangle 3">
            <a:extLst>
              <a:ext uri="{FF2B5EF4-FFF2-40B4-BE49-F238E27FC236}">
                <a16:creationId xmlns:a16="http://schemas.microsoft.com/office/drawing/2014/main" id="{D27D8510-97DA-4F6C-940E-B165B1A5ABA9}"/>
              </a:ext>
            </a:extLst>
          </p:cNvPr>
          <p:cNvSpPr>
            <a:spLocks noGrp="1" noChangeArrowheads="1"/>
          </p:cNvSpPr>
          <p:nvPr>
            <p:ph idx="1"/>
          </p:nvPr>
        </p:nvSpPr>
        <p:spPr>
          <a:xfrm>
            <a:off x="228600" y="1447800"/>
            <a:ext cx="8534400" cy="4373563"/>
          </a:xfrm>
        </p:spPr>
        <p:txBody>
          <a:bodyPr>
            <a:noAutofit/>
          </a:bodyPr>
          <a:lstStyle/>
          <a:p>
            <a:pPr>
              <a:spcBef>
                <a:spcPts val="600"/>
              </a:spcBef>
              <a:spcAft>
                <a:spcPts val="600"/>
              </a:spcAft>
              <a:defRPr/>
            </a:pPr>
            <a:r>
              <a:rPr lang="en-US" altLang="en-US" sz="2400" dirty="0"/>
              <a:t>Through a delegation from the Secretary of Labor, OFLC administers employment-based immigration programs.</a:t>
            </a:r>
          </a:p>
          <a:p>
            <a:pPr marL="573088" lvl="1" indent="-231775">
              <a:spcBef>
                <a:spcPts val="600"/>
              </a:spcBef>
              <a:spcAft>
                <a:spcPts val="1200"/>
              </a:spcAft>
              <a:buFont typeface="Arial" panose="020B0604020202020204" pitchFamily="34" charset="0"/>
              <a:buChar char="‒"/>
              <a:defRPr/>
            </a:pPr>
            <a:r>
              <a:rPr lang="en-US" altLang="en-US" sz="2000" dirty="0"/>
              <a:t>“Employment-based” means that an employer and </a:t>
            </a:r>
            <a:r>
              <a:rPr lang="en-US" altLang="en-US" sz="2000" u="sng" dirty="0"/>
              <a:t>not</a:t>
            </a:r>
            <a:r>
              <a:rPr lang="en-US" altLang="en-US" sz="2000" dirty="0"/>
              <a:t> the foreign worker is filing an application.</a:t>
            </a:r>
          </a:p>
          <a:p>
            <a:pPr>
              <a:spcBef>
                <a:spcPts val="600"/>
              </a:spcBef>
              <a:spcAft>
                <a:spcPts val="600"/>
              </a:spcAft>
              <a:defRPr/>
            </a:pPr>
            <a:r>
              <a:rPr lang="en-US" altLang="en-US" sz="2400" dirty="0"/>
              <a:t>OFLC certifies to DHS-USCIS and DOS that:</a:t>
            </a:r>
          </a:p>
          <a:p>
            <a:pPr marL="739775" lvl="1" indent="-339725" eaLnBrk="1" hangingPunct="1">
              <a:spcBef>
                <a:spcPts val="1200"/>
              </a:spcBef>
              <a:spcAft>
                <a:spcPts val="600"/>
              </a:spcAft>
              <a:buFont typeface="Book Antiqua" pitchFamily="18" charset="0"/>
              <a:buAutoNum type="arabicPeriod"/>
              <a:defRPr/>
            </a:pPr>
            <a:r>
              <a:rPr lang="en-US" altLang="en-US" sz="2000" dirty="0"/>
              <a:t>There are not sufficient U.S. workers who are able, willing, qualified, and available for the requested positions; and that the</a:t>
            </a:r>
          </a:p>
          <a:p>
            <a:pPr marL="739775" lvl="1" indent="-339725" eaLnBrk="1" hangingPunct="1">
              <a:spcBef>
                <a:spcPts val="600"/>
              </a:spcBef>
              <a:spcAft>
                <a:spcPts val="600"/>
              </a:spcAft>
              <a:buFont typeface="Book Antiqua" pitchFamily="18" charset="0"/>
              <a:buAutoNum type="arabicPeriod"/>
              <a:defRPr/>
            </a:pPr>
            <a:r>
              <a:rPr lang="en-US" altLang="en-US" sz="2000" dirty="0"/>
              <a:t>Employment of the foreign worker(s) will not adversely affect the wages and working conditions of similarly employed U.S. workers.</a:t>
            </a:r>
          </a:p>
        </p:txBody>
      </p:sp>
      <p:sp>
        <p:nvSpPr>
          <p:cNvPr id="10244" name="Rectangle 16">
            <a:extLst>
              <a:ext uri="{FF2B5EF4-FFF2-40B4-BE49-F238E27FC236}">
                <a16:creationId xmlns:a16="http://schemas.microsoft.com/office/drawing/2014/main" id="{586632FC-2545-4183-B55E-79B86ACF97C2}"/>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C4786C21-BE1C-4880-98D5-BE55F67E17D5}"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3</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3">
            <a:extLst>
              <a:ext uri="{FF2B5EF4-FFF2-40B4-BE49-F238E27FC236}">
                <a16:creationId xmlns:a16="http://schemas.microsoft.com/office/drawing/2014/main" id="{2C5C4D17-37D7-413C-AF9D-244075CF593A}"/>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Title 1">
            <a:extLst>
              <a:ext uri="{FF2B5EF4-FFF2-40B4-BE49-F238E27FC236}">
                <a16:creationId xmlns:a16="http://schemas.microsoft.com/office/drawing/2014/main" id="{6716EEC3-1789-4A99-8185-D63F22A70A1F}"/>
              </a:ext>
            </a:extLst>
          </p:cNvPr>
          <p:cNvSpPr>
            <a:spLocks noGrp="1"/>
          </p:cNvSpPr>
          <p:nvPr>
            <p:ph type="title"/>
          </p:nvPr>
        </p:nvSpPr>
        <p:spPr>
          <a:xfrm>
            <a:off x="228600" y="76200"/>
            <a:ext cx="8763000" cy="838200"/>
          </a:xfrm>
        </p:spPr>
        <p:txBody>
          <a:bodyPr/>
          <a:lstStyle/>
          <a:p>
            <a:pPr>
              <a:defRPr/>
            </a:pPr>
            <a:r>
              <a:rPr lang="en-US" altLang="en-US" sz="3200" dirty="0">
                <a:latin typeface="+mn-lt"/>
              </a:rPr>
              <a:t>Department of Labor</a:t>
            </a:r>
            <a:br>
              <a:rPr lang="en-US" altLang="en-US" sz="4400" dirty="0">
                <a:latin typeface="+mn-lt"/>
              </a:rPr>
            </a:br>
            <a:r>
              <a:rPr lang="en-US" altLang="en-US" sz="2400" i="1" dirty="0">
                <a:latin typeface="+mn-lt"/>
              </a:rPr>
              <a:t>Office of Foreign Labor Certification - Overview</a:t>
            </a:r>
          </a:p>
        </p:txBody>
      </p:sp>
      <p:sp>
        <p:nvSpPr>
          <p:cNvPr id="12291" name="Rectangle 3">
            <a:extLst>
              <a:ext uri="{FF2B5EF4-FFF2-40B4-BE49-F238E27FC236}">
                <a16:creationId xmlns:a16="http://schemas.microsoft.com/office/drawing/2014/main" id="{248D3B70-FD40-4F8F-9074-925C10F0CB1F}"/>
              </a:ext>
            </a:extLst>
          </p:cNvPr>
          <p:cNvSpPr>
            <a:spLocks noGrp="1" noChangeArrowheads="1"/>
          </p:cNvSpPr>
          <p:nvPr>
            <p:ph idx="1"/>
          </p:nvPr>
        </p:nvSpPr>
        <p:spPr>
          <a:xfrm>
            <a:off x="228600" y="1447800"/>
            <a:ext cx="8637588" cy="4191000"/>
          </a:xfrm>
        </p:spPr>
        <p:txBody>
          <a:bodyPr/>
          <a:lstStyle/>
          <a:p>
            <a:pPr eaLnBrk="1" hangingPunct="1">
              <a:spcAft>
                <a:spcPts val="1200"/>
              </a:spcAft>
            </a:pPr>
            <a:r>
              <a:rPr lang="en-US" altLang="en-US" sz="2400"/>
              <a:t>OFLC receives and processes employer-filed applications through National Processing Centers.</a:t>
            </a:r>
          </a:p>
          <a:p>
            <a:pPr eaLnBrk="1" hangingPunct="1"/>
            <a:r>
              <a:rPr lang="en-US" altLang="en-US" sz="2400"/>
              <a:t>OFLC programs are divided, by visa classification, into two major types:</a:t>
            </a:r>
          </a:p>
        </p:txBody>
      </p:sp>
      <p:graphicFrame>
        <p:nvGraphicFramePr>
          <p:cNvPr id="9" name="Table 8">
            <a:extLst>
              <a:ext uri="{FF2B5EF4-FFF2-40B4-BE49-F238E27FC236}">
                <a16:creationId xmlns:a16="http://schemas.microsoft.com/office/drawing/2014/main" id="{1CB44EFF-A9CD-4278-AAA0-F42FD89DFF1B}"/>
              </a:ext>
            </a:extLst>
          </p:cNvPr>
          <p:cNvGraphicFramePr>
            <a:graphicFrameLocks noGrp="1"/>
          </p:cNvGraphicFramePr>
          <p:nvPr/>
        </p:nvGraphicFramePr>
        <p:xfrm>
          <a:off x="4763" y="3276600"/>
          <a:ext cx="8991600" cy="4403725"/>
        </p:xfrm>
        <a:graphic>
          <a:graphicData uri="http://schemas.openxmlformats.org/drawingml/2006/table">
            <a:tbl>
              <a:tblPr firstRow="1" firstCol="1" bandRow="1"/>
              <a:tblGrid>
                <a:gridCol w="3704968">
                  <a:extLst>
                    <a:ext uri="{9D8B030D-6E8A-4147-A177-3AD203B41FA5}">
                      <a16:colId xmlns:a16="http://schemas.microsoft.com/office/drawing/2014/main" val="20000"/>
                    </a:ext>
                  </a:extLst>
                </a:gridCol>
                <a:gridCol w="5286632">
                  <a:extLst>
                    <a:ext uri="{9D8B030D-6E8A-4147-A177-3AD203B41FA5}">
                      <a16:colId xmlns:a16="http://schemas.microsoft.com/office/drawing/2014/main" val="20001"/>
                    </a:ext>
                  </a:extLst>
                </a:gridCol>
              </a:tblGrid>
              <a:tr h="685742">
                <a:tc>
                  <a:txBody>
                    <a:bodyPr/>
                    <a:lstStyle/>
                    <a:p>
                      <a:pPr marL="42545" marR="0" algn="ctr">
                        <a:lnSpc>
                          <a:spcPct val="107000"/>
                        </a:lnSpc>
                        <a:spcBef>
                          <a:spcPts val="0"/>
                        </a:spcBef>
                        <a:spcAft>
                          <a:spcPts val="0"/>
                        </a:spcAft>
                      </a:pPr>
                      <a:r>
                        <a:rPr lang="en-US" sz="2000" b="1" u="sng"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Immigrant</a:t>
                      </a:r>
                    </a:p>
                    <a:p>
                      <a:pPr marL="42545" marR="0" algn="ctr">
                        <a:lnSpc>
                          <a:spcPct val="107000"/>
                        </a:lnSpc>
                        <a:spcBef>
                          <a:spcPts val="0"/>
                        </a:spcBef>
                        <a:spcAft>
                          <a:spcPts val="0"/>
                        </a:spcAft>
                      </a:pPr>
                      <a:r>
                        <a:rPr lang="en-US" sz="2000" b="1" u="none" kern="120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Atlanta</a:t>
                      </a:r>
                      <a:r>
                        <a:rPr lang="en-US" sz="2000" b="1" u="none" kern="1200" baseline="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 Processing Center</a:t>
                      </a:r>
                    </a:p>
                  </a:txBody>
                  <a:tcPr marL="68580" marR="68580" marT="95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 marR="0" algn="ctr">
                        <a:lnSpc>
                          <a:spcPct val="107000"/>
                        </a:lnSpc>
                        <a:spcBef>
                          <a:spcPts val="0"/>
                        </a:spcBef>
                        <a:spcAft>
                          <a:spcPts val="0"/>
                        </a:spcAft>
                      </a:pPr>
                      <a:r>
                        <a:rPr lang="en-US" sz="2000" b="1" u="sng"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Non-Immigrant</a:t>
                      </a:r>
                    </a:p>
                    <a:p>
                      <a:pPr marL="45720" marR="0" algn="ctr">
                        <a:lnSpc>
                          <a:spcPct val="107000"/>
                        </a:lnSpc>
                        <a:spcBef>
                          <a:spcPts val="0"/>
                        </a:spcBef>
                        <a:spcAft>
                          <a:spcPts val="0"/>
                        </a:spcAft>
                      </a:pPr>
                      <a:r>
                        <a:rPr lang="en-US" sz="2000" b="1" u="none"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Chicago</a:t>
                      </a:r>
                      <a:r>
                        <a:rPr lang="en-US" sz="2000" b="1" u="none" baseline="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 Processing Center</a:t>
                      </a:r>
                      <a:endParaRPr lang="en-US" sz="2000" b="1" u="none"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318">
                <a:tc rowSpan="2">
                  <a:txBody>
                    <a:bodyPr/>
                    <a:lstStyle/>
                    <a:p>
                      <a:pPr marL="42545" marR="0">
                        <a:lnSpc>
                          <a:spcPct val="107000"/>
                        </a:lnSpc>
                        <a:spcBef>
                          <a:spcPts val="3600"/>
                        </a:spcBef>
                        <a:spcAft>
                          <a:spcPts val="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Permanent (PERM) Program </a:t>
                      </a:r>
                      <a:b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0" kern="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Green Card</a:t>
                      </a: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95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 marR="0">
                        <a:lnSpc>
                          <a:spcPct val="100000"/>
                        </a:lnSpc>
                        <a:spcBef>
                          <a:spcPts val="0"/>
                        </a:spcBef>
                        <a:spcAft>
                          <a:spcPts val="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H-1B, H-1B1, E-3 Skilled Occupations</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Visas</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43">
                <a:tc vMerge="1">
                  <a:txBody>
                    <a:bodyPr/>
                    <a:lstStyle/>
                    <a:p>
                      <a:endParaRPr lang="en-US"/>
                    </a:p>
                  </a:txBody>
                  <a:tcPr/>
                </a:tc>
                <a:tc>
                  <a:txBody>
                    <a:bodyPr/>
                    <a:lstStyle/>
                    <a:p>
                      <a:pPr marL="45720" marR="0">
                        <a:lnSpc>
                          <a:spcPct val="100000"/>
                        </a:lnSpc>
                        <a:spcBef>
                          <a:spcPts val="0"/>
                        </a:spcBef>
                        <a:spcAft>
                          <a:spcPts val="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H-2A Temporary Agricultural Visa</a:t>
                      </a:r>
                    </a:p>
                  </a:txBody>
                  <a:tcPr marL="68580" marR="68580" marT="95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629">
                <a:tc>
                  <a:txBody>
                    <a:bodyPr/>
                    <a:lstStyle/>
                    <a:p>
                      <a:pPr marL="42545" marR="0" algn="ctr">
                        <a:lnSpc>
                          <a:spcPct val="107000"/>
                        </a:lnSpc>
                        <a:spcBef>
                          <a:spcPts val="0"/>
                        </a:spcBef>
                        <a:spcAft>
                          <a:spcPts val="0"/>
                        </a:spcAft>
                      </a:pPr>
                      <a:endParaRPr lang="en-US" sz="2000" b="1" u="none" kern="1200" baseline="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 marR="0">
                        <a:lnSpc>
                          <a:spcPct val="100000"/>
                        </a:lnSpc>
                        <a:spcBef>
                          <a:spcPts val="0"/>
                        </a:spcBef>
                        <a:spcAft>
                          <a:spcPts val="60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H-2B Temporary Non-Agricultural Visa</a:t>
                      </a:r>
                    </a:p>
                  </a:txBody>
                  <a:tcPr marL="68580" marR="68580" marT="95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483183"/>
                  </a:ext>
                </a:extLst>
              </a:tr>
              <a:tr h="374119">
                <a:tc rowSpan="2">
                  <a:txBody>
                    <a:bodyPr/>
                    <a:lstStyle/>
                    <a:p>
                      <a:pPr marL="42545" marR="0" algn="ctr">
                        <a:lnSpc>
                          <a:spcPct val="107000"/>
                        </a:lnSpc>
                        <a:spcBef>
                          <a:spcPts val="0"/>
                        </a:spcBef>
                        <a:spcAft>
                          <a:spcPts val="0"/>
                        </a:spcAft>
                      </a:pPr>
                      <a:r>
                        <a:rPr lang="en-US" sz="2000" b="1" u="sng"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Immigrant and Non-Immigrant</a:t>
                      </a:r>
                    </a:p>
                    <a:p>
                      <a:pPr marL="42545" marR="0" algn="ctr">
                        <a:lnSpc>
                          <a:spcPct val="107000"/>
                        </a:lnSpc>
                        <a:spcBef>
                          <a:spcPts val="0"/>
                        </a:spcBef>
                        <a:spcAft>
                          <a:spcPts val="0"/>
                        </a:spcAft>
                      </a:pPr>
                      <a:r>
                        <a:rPr lang="en-US" sz="2000" b="1" u="none" kern="120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National</a:t>
                      </a:r>
                      <a:r>
                        <a:rPr lang="en-US" sz="2000" b="1" u="none" kern="1200" baseline="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rPr>
                        <a:t> Processing Center</a:t>
                      </a:r>
                    </a:p>
                    <a:p>
                      <a:pPr marL="42545" marR="0" lvl="0" indent="0" algn="ctr" defTabSz="914400" rtl="0" eaLnBrk="1" fontAlgn="auto" latinLnBrk="0" hangingPunct="1">
                        <a:lnSpc>
                          <a:spcPct val="107000"/>
                        </a:lnSpc>
                        <a:spcBef>
                          <a:spcPts val="600"/>
                        </a:spcBef>
                        <a:spcAft>
                          <a:spcPts val="0"/>
                        </a:spcAft>
                        <a:buClrTx/>
                        <a:buSzTx/>
                        <a:buFontTx/>
                        <a:buNone/>
                        <a:tabLst/>
                        <a:defRPr/>
                      </a:pPr>
                      <a: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Prevailing</a:t>
                      </a:r>
                      <a:r>
                        <a:rPr lang="en-US" sz="20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Wage Determination</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2545" marR="0" algn="ctr">
                        <a:lnSpc>
                          <a:spcPct val="107000"/>
                        </a:lnSpc>
                        <a:spcBef>
                          <a:spcPts val="0"/>
                        </a:spcBef>
                        <a:spcAft>
                          <a:spcPts val="0"/>
                        </a:spcAft>
                      </a:pPr>
                      <a:endParaRPr lang="en-US" sz="2000" b="1" u="none" kern="1200" baseline="0" dirty="0">
                        <a:solidFill>
                          <a:srgbClr val="0000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 marR="0">
                        <a:lnSpc>
                          <a:spcPct val="100000"/>
                        </a:lnSpc>
                        <a:spcBef>
                          <a:spcPts val="0"/>
                        </a:spcBef>
                        <a:spcAft>
                          <a:spcPts val="600"/>
                        </a:spcAft>
                      </a:pPr>
                      <a:r>
                        <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CW-1</a:t>
                      </a:r>
                      <a:r>
                        <a:rPr lang="en-US" sz="20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Temporary Non-Immigrant CNMI</a:t>
                      </a: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0097066"/>
                  </a:ext>
                </a:extLst>
              </a:tr>
              <a:tr h="1016030">
                <a:tc vMerge="1">
                  <a:txBody>
                    <a:bodyPr/>
                    <a:lstStyle/>
                    <a:p>
                      <a:endParaRPr lang="en-US"/>
                    </a:p>
                  </a:txBody>
                  <a:tcPr/>
                </a:tc>
                <a:tc>
                  <a:txBody>
                    <a:bodyPr/>
                    <a:lstStyle/>
                    <a:p>
                      <a:pPr marL="45720" marR="0">
                        <a:lnSpc>
                          <a:spcPct val="100000"/>
                        </a:lnSpc>
                        <a:spcBef>
                          <a:spcPts val="0"/>
                        </a:spcBef>
                        <a:spcAft>
                          <a:spcPts val="600"/>
                        </a:spcAft>
                      </a:pPr>
                      <a:endParaRPr lang="en-US"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1966361"/>
                  </a:ext>
                </a:extLst>
              </a:tr>
              <a:tr h="1330443">
                <a:tc>
                  <a:txBody>
                    <a:bodyPr/>
                    <a:lstStyle/>
                    <a:p>
                      <a:endParaRPr lang="en-US" sz="1800" dirty="0"/>
                    </a:p>
                  </a:txBody>
                  <a:tcPr marL="68580" marR="68580" marT="95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L="68580" marR="68580" marT="95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861660"/>
                  </a:ext>
                </a:extLst>
              </a:tr>
            </a:tbl>
          </a:graphicData>
        </a:graphic>
      </p:graphicFrame>
      <p:sp>
        <p:nvSpPr>
          <p:cNvPr id="12305" name="Rectangle 16">
            <a:extLst>
              <a:ext uri="{FF2B5EF4-FFF2-40B4-BE49-F238E27FC236}">
                <a16:creationId xmlns:a16="http://schemas.microsoft.com/office/drawing/2014/main" id="{5DFC8903-9271-4EFF-B967-9A2AA057DA0A}"/>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1824B9D4-514D-4A79-9720-AF6069EDD4DE}"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4</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3">
            <a:extLst>
              <a:ext uri="{FF2B5EF4-FFF2-40B4-BE49-F238E27FC236}">
                <a16:creationId xmlns:a16="http://schemas.microsoft.com/office/drawing/2014/main" id="{C7FB3C9E-2CA5-4AB6-B48E-EBF58980F3F2}"/>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473B57-A7A1-45E7-8C0F-4CC932504EEB}"/>
              </a:ext>
            </a:extLst>
          </p:cNvPr>
          <p:cNvSpPr>
            <a:spLocks noGrp="1"/>
          </p:cNvSpPr>
          <p:nvPr>
            <p:ph type="title"/>
          </p:nvPr>
        </p:nvSpPr>
        <p:spPr>
          <a:xfrm>
            <a:off x="228600" y="76200"/>
            <a:ext cx="8763000" cy="838200"/>
          </a:xfrm>
        </p:spPr>
        <p:txBody>
          <a:bodyPr/>
          <a:lstStyle/>
          <a:p>
            <a:pPr>
              <a:defRPr/>
            </a:pPr>
            <a:r>
              <a:rPr lang="en-US" altLang="en-US" sz="3200" dirty="0">
                <a:latin typeface="+mn-lt"/>
              </a:rPr>
              <a:t>Department of Labor</a:t>
            </a:r>
            <a:br>
              <a:rPr lang="en-US" altLang="en-US" sz="4400" dirty="0">
                <a:latin typeface="+mn-lt"/>
              </a:rPr>
            </a:br>
            <a:r>
              <a:rPr lang="en-US" altLang="en-US" sz="2400" i="1" dirty="0">
                <a:latin typeface="+mn-lt"/>
              </a:rPr>
              <a:t>H-2A Program Workload Trends, FY 2008 - 2018</a:t>
            </a:r>
          </a:p>
        </p:txBody>
      </p:sp>
      <p:sp>
        <p:nvSpPr>
          <p:cNvPr id="9" name="Rectangle 3">
            <a:extLst>
              <a:ext uri="{FF2B5EF4-FFF2-40B4-BE49-F238E27FC236}">
                <a16:creationId xmlns:a16="http://schemas.microsoft.com/office/drawing/2014/main" id="{68B83AF7-3E63-480E-9188-F0631CF89AA4}"/>
              </a:ext>
            </a:extLst>
          </p:cNvPr>
          <p:cNvSpPr txBox="1">
            <a:spLocks noChangeArrowheads="1"/>
          </p:cNvSpPr>
          <p:nvPr/>
        </p:nvSpPr>
        <p:spPr bwMode="auto">
          <a:xfrm>
            <a:off x="0" y="1471613"/>
            <a:ext cx="3733800" cy="4267200"/>
          </a:xfrm>
          <a:prstGeom prst="rect">
            <a:avLst/>
          </a:prstGeom>
          <a:noFill/>
          <a:ln w="9525">
            <a:noFill/>
            <a:miter lim="800000"/>
            <a:headEnd/>
            <a:tailEnd/>
          </a:ln>
        </p:spPr>
        <p:txBody>
          <a:bodyPr/>
          <a:lstStyle/>
          <a:p>
            <a:pPr eaLnBrk="1" fontAlgn="auto" hangingPunct="1">
              <a:spcBef>
                <a:spcPts val="0"/>
              </a:spcBef>
              <a:spcAft>
                <a:spcPts val="300"/>
              </a:spcAft>
              <a:buClr>
                <a:srgbClr val="800000"/>
              </a:buClr>
              <a:defRPr/>
            </a:pPr>
            <a:r>
              <a:rPr lang="en-US" sz="2000" b="1" dirty="0">
                <a:solidFill>
                  <a:srgbClr val="002060"/>
                </a:solidFill>
              </a:rPr>
              <a:t>FY 2018 Workload</a:t>
            </a:r>
            <a:endParaRPr lang="en-US" sz="2000" b="1" dirty="0">
              <a:solidFill>
                <a:srgbClr val="FF0000"/>
              </a:solidFill>
            </a:endParaRPr>
          </a:p>
          <a:p>
            <a:pPr marL="342900" indent="-342900" eaLnBrk="1" fontAlgn="auto" hangingPunct="1">
              <a:spcBef>
                <a:spcPts val="0"/>
              </a:spcBef>
              <a:spcAft>
                <a:spcPts val="300"/>
              </a:spcAft>
              <a:buClr>
                <a:srgbClr val="CC0000"/>
              </a:buClr>
              <a:buFont typeface="Wingdings" panose="05000000000000000000" pitchFamily="2" charset="2"/>
              <a:buChar char="§"/>
              <a:defRPr/>
            </a:pPr>
            <a:r>
              <a:rPr lang="en-US" sz="1800" dirty="0"/>
              <a:t>11,300 labor certifications</a:t>
            </a:r>
          </a:p>
          <a:p>
            <a:pPr marL="342900" indent="-342900" eaLnBrk="1" fontAlgn="auto" hangingPunct="1">
              <a:spcBef>
                <a:spcPts val="0"/>
              </a:spcBef>
              <a:spcAft>
                <a:spcPts val="300"/>
              </a:spcAft>
              <a:buClr>
                <a:srgbClr val="CC0000"/>
              </a:buClr>
              <a:buFont typeface="Wingdings" panose="05000000000000000000" pitchFamily="2" charset="2"/>
              <a:buChar char="§"/>
              <a:defRPr/>
            </a:pPr>
            <a:r>
              <a:rPr lang="en-US" sz="1800" dirty="0"/>
              <a:t>242,700 workers certified</a:t>
            </a:r>
          </a:p>
          <a:p>
            <a:pPr marL="342900" indent="-342900" eaLnBrk="1" fontAlgn="auto" hangingPunct="1">
              <a:spcBef>
                <a:spcPts val="0"/>
              </a:spcBef>
              <a:spcAft>
                <a:spcPts val="300"/>
              </a:spcAft>
              <a:buClr>
                <a:srgbClr val="CC0000"/>
              </a:buClr>
              <a:buFont typeface="Wingdings" panose="05000000000000000000" pitchFamily="2" charset="2"/>
              <a:buChar char="§"/>
              <a:defRPr/>
            </a:pPr>
            <a:r>
              <a:rPr lang="en-US" sz="1800" dirty="0"/>
              <a:t>97% certification rate</a:t>
            </a:r>
          </a:p>
          <a:p>
            <a:pPr marL="342900" indent="-342900" eaLnBrk="1" fontAlgn="auto" hangingPunct="1">
              <a:spcBef>
                <a:spcPts val="0"/>
              </a:spcBef>
              <a:spcAft>
                <a:spcPts val="300"/>
              </a:spcAft>
              <a:buClr>
                <a:srgbClr val="CC0000"/>
              </a:buClr>
              <a:buFont typeface="Wingdings" panose="05000000000000000000" pitchFamily="2" charset="2"/>
              <a:buChar char="§"/>
              <a:defRPr/>
            </a:pPr>
            <a:r>
              <a:rPr lang="en-US" sz="1800" dirty="0"/>
              <a:t>62% of certifications for individual farms-ranches</a:t>
            </a:r>
          </a:p>
          <a:p>
            <a:pPr marL="342900" indent="-342900" eaLnBrk="1" fontAlgn="auto" hangingPunct="1">
              <a:spcBef>
                <a:spcPts val="0"/>
              </a:spcBef>
              <a:spcAft>
                <a:spcPts val="300"/>
              </a:spcAft>
              <a:buClr>
                <a:srgbClr val="CC0000"/>
              </a:buClr>
              <a:buFont typeface="Wingdings" panose="05000000000000000000" pitchFamily="2" charset="2"/>
              <a:buChar char="§"/>
              <a:defRPr/>
            </a:pPr>
            <a:r>
              <a:rPr lang="en-US" sz="1800" dirty="0"/>
              <a:t>43% of workers certified for farm labor contractors</a:t>
            </a:r>
          </a:p>
          <a:p>
            <a:pPr marL="0" lvl="1" eaLnBrk="1" fontAlgn="auto" hangingPunct="1">
              <a:spcBef>
                <a:spcPct val="20000"/>
              </a:spcBef>
              <a:spcAft>
                <a:spcPts val="600"/>
              </a:spcAft>
              <a:buClr>
                <a:srgbClr val="800000"/>
              </a:buClr>
              <a:defRPr/>
            </a:pPr>
            <a:r>
              <a:rPr lang="en-US" sz="2000" b="1" dirty="0">
                <a:solidFill>
                  <a:srgbClr val="000066"/>
                </a:solidFill>
              </a:rPr>
              <a:t>Top States of Employment</a:t>
            </a:r>
            <a:endParaRPr lang="en-US" sz="1800" dirty="0">
              <a:latin typeface="Arial" charset="0"/>
              <a:cs typeface="Arial" charset="0"/>
            </a:endParaRPr>
          </a:p>
          <a:p>
            <a:pPr marL="0" lvl="1" eaLnBrk="1" hangingPunct="1">
              <a:spcBef>
                <a:spcPct val="10000"/>
              </a:spcBef>
              <a:buClr>
                <a:srgbClr val="800000"/>
              </a:buClr>
              <a:defRPr/>
            </a:pPr>
            <a:r>
              <a:rPr lang="en-US" sz="1800" dirty="0">
                <a:latin typeface="Arial" charset="0"/>
                <a:cs typeface="Arial" charset="0"/>
              </a:rPr>
              <a:t>                      </a:t>
            </a:r>
            <a:r>
              <a:rPr lang="en-US" sz="1800" b="1" u="sng" dirty="0">
                <a:latin typeface="Arial" charset="0"/>
                <a:cs typeface="Arial" charset="0"/>
              </a:rPr>
              <a:t>FY 2008</a:t>
            </a:r>
            <a:r>
              <a:rPr lang="en-US" sz="1800" b="1" dirty="0">
                <a:latin typeface="Arial" charset="0"/>
                <a:cs typeface="Arial" charset="0"/>
              </a:rPr>
              <a:t>    </a:t>
            </a:r>
            <a:r>
              <a:rPr lang="en-US" sz="1800" b="1" u="sng" dirty="0">
                <a:latin typeface="Arial" charset="0"/>
                <a:cs typeface="Arial" charset="0"/>
              </a:rPr>
              <a:t>FY 2018</a:t>
            </a:r>
          </a:p>
          <a:p>
            <a:pPr marL="0" lvl="1" eaLnBrk="1" hangingPunct="1">
              <a:spcBef>
                <a:spcPct val="10000"/>
              </a:spcBef>
              <a:buClr>
                <a:srgbClr val="800000"/>
              </a:buClr>
              <a:defRPr/>
            </a:pPr>
            <a:r>
              <a:rPr lang="en-US" sz="1800" dirty="0">
                <a:latin typeface="Arial" charset="0"/>
                <a:cs typeface="Arial" charset="0"/>
              </a:rPr>
              <a:t>Georgia	          6,500        32,300</a:t>
            </a:r>
          </a:p>
          <a:p>
            <a:pPr marL="0" lvl="1" eaLnBrk="1" hangingPunct="1">
              <a:spcBef>
                <a:spcPct val="10000"/>
              </a:spcBef>
              <a:buClr>
                <a:srgbClr val="800000"/>
              </a:buClr>
              <a:defRPr/>
            </a:pPr>
            <a:r>
              <a:rPr lang="en-US" sz="1800" dirty="0">
                <a:latin typeface="Arial" charset="0"/>
                <a:cs typeface="Arial" charset="0"/>
              </a:rPr>
              <a:t>Florida              5,800       30,400</a:t>
            </a:r>
          </a:p>
          <a:p>
            <a:pPr marL="0" lvl="1" eaLnBrk="1" hangingPunct="1">
              <a:spcBef>
                <a:spcPct val="10000"/>
              </a:spcBef>
              <a:buClr>
                <a:srgbClr val="800000"/>
              </a:buClr>
              <a:defRPr/>
            </a:pPr>
            <a:r>
              <a:rPr lang="en-US" sz="1800" dirty="0">
                <a:latin typeface="Arial" charset="0"/>
                <a:cs typeface="Arial" charset="0"/>
              </a:rPr>
              <a:t>Washington      2,500       24,800</a:t>
            </a:r>
          </a:p>
          <a:p>
            <a:pPr marL="0" lvl="1" eaLnBrk="1" hangingPunct="1">
              <a:spcBef>
                <a:spcPct val="10000"/>
              </a:spcBef>
              <a:buClr>
                <a:srgbClr val="800000"/>
              </a:buClr>
              <a:defRPr/>
            </a:pPr>
            <a:r>
              <a:rPr lang="en-US" sz="1800" dirty="0">
                <a:latin typeface="Arial" charset="0"/>
                <a:cs typeface="Arial" charset="0"/>
              </a:rPr>
              <a:t>North Carolina  9,100       21,700</a:t>
            </a:r>
          </a:p>
          <a:p>
            <a:pPr marL="0" lvl="1" eaLnBrk="1" hangingPunct="1">
              <a:spcBef>
                <a:spcPct val="10000"/>
              </a:spcBef>
              <a:buClr>
                <a:srgbClr val="800000"/>
              </a:buClr>
              <a:defRPr/>
            </a:pPr>
            <a:r>
              <a:rPr lang="en-US" sz="1800" dirty="0">
                <a:latin typeface="Arial" charset="0"/>
                <a:cs typeface="Arial" charset="0"/>
              </a:rPr>
              <a:t>California          2,900       18,900</a:t>
            </a:r>
            <a:endParaRPr lang="en-US" altLang="en-US" sz="900" i="1"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Clr>
                <a:srgbClr val="800000"/>
              </a:buClr>
              <a:defRPr/>
            </a:pPr>
            <a:endParaRPr lang="en-US" sz="1200" dirty="0">
              <a:latin typeface="+mn-lt"/>
              <a:cs typeface="Arial" charset="0"/>
            </a:endParaRPr>
          </a:p>
        </p:txBody>
      </p:sp>
      <p:sp>
        <p:nvSpPr>
          <p:cNvPr id="14340" name="Slide Number Placeholder 1">
            <a:extLst>
              <a:ext uri="{FF2B5EF4-FFF2-40B4-BE49-F238E27FC236}">
                <a16:creationId xmlns:a16="http://schemas.microsoft.com/office/drawing/2014/main" id="{665CB628-DE2B-462D-8639-51DAC0CA79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76E5D369-0A36-4EE6-8874-6FC8EAABDE0F}" type="slidenum">
              <a:rPr lang="en-US" altLang="en-US" sz="1000" smtClean="0">
                <a:latin typeface="Verdana" panose="020B0604030504040204" pitchFamily="34" charset="0"/>
              </a:rPr>
              <a:pPr>
                <a:spcBef>
                  <a:spcPct val="0"/>
                </a:spcBef>
                <a:buClrTx/>
                <a:buFontTx/>
                <a:buNone/>
              </a:pPr>
              <a:t>5</a:t>
            </a:fld>
            <a:endParaRPr lang="en-US" altLang="en-US" sz="1000">
              <a:latin typeface="Verdana" panose="020B0604030504040204" pitchFamily="34" charset="0"/>
            </a:endParaRPr>
          </a:p>
        </p:txBody>
      </p:sp>
      <p:pic>
        <p:nvPicPr>
          <p:cNvPr id="14341" name="Picture 3">
            <a:extLst>
              <a:ext uri="{FF2B5EF4-FFF2-40B4-BE49-F238E27FC236}">
                <a16:creationId xmlns:a16="http://schemas.microsoft.com/office/drawing/2014/main" id="{2A13A672-842E-4F83-9299-0F8B5FE21F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71613"/>
            <a:ext cx="55848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88B1E8DF-12BE-4C9E-879A-D9C23F0240D7}"/>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94FDA4-CF8E-40BB-A869-704A8D944757}"/>
              </a:ext>
            </a:extLst>
          </p:cNvPr>
          <p:cNvSpPr>
            <a:spLocks noGrp="1"/>
          </p:cNvSpPr>
          <p:nvPr>
            <p:ph type="title"/>
          </p:nvPr>
        </p:nvSpPr>
        <p:spPr>
          <a:xfrm>
            <a:off x="228600" y="76200"/>
            <a:ext cx="8763000" cy="838200"/>
          </a:xfrm>
        </p:spPr>
        <p:txBody>
          <a:bodyPr/>
          <a:lstStyle/>
          <a:p>
            <a:pPr>
              <a:defRPr/>
            </a:pPr>
            <a:r>
              <a:rPr lang="en-US" altLang="en-US" sz="3200" dirty="0">
                <a:latin typeface="+mn-lt"/>
              </a:rPr>
              <a:t>Department of Labor</a:t>
            </a:r>
            <a:br>
              <a:rPr lang="en-US" altLang="en-US" sz="4400" dirty="0">
                <a:latin typeface="+mn-lt"/>
              </a:rPr>
            </a:br>
            <a:r>
              <a:rPr lang="en-US" altLang="en-US" sz="2400" i="1" dirty="0">
                <a:latin typeface="+mn-lt"/>
              </a:rPr>
              <a:t>H-2A Applications Received, FY 2008 vs. FY 2018</a:t>
            </a:r>
          </a:p>
        </p:txBody>
      </p:sp>
      <p:sp>
        <p:nvSpPr>
          <p:cNvPr id="15363" name="Slide Number Placeholder 1">
            <a:extLst>
              <a:ext uri="{FF2B5EF4-FFF2-40B4-BE49-F238E27FC236}">
                <a16:creationId xmlns:a16="http://schemas.microsoft.com/office/drawing/2014/main" id="{7F6A05A7-486F-4F0B-BBF9-F47E8EAE4F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85CAC213-17BD-4B27-B5EF-3571B4A05D0E}" type="slidenum">
              <a:rPr lang="en-US" altLang="en-US" sz="1000" smtClean="0">
                <a:latin typeface="Verdana" panose="020B0604030504040204" pitchFamily="34" charset="0"/>
              </a:rPr>
              <a:pPr>
                <a:spcBef>
                  <a:spcPct val="0"/>
                </a:spcBef>
                <a:buClrTx/>
                <a:buFontTx/>
                <a:buNone/>
              </a:pPr>
              <a:t>6</a:t>
            </a:fld>
            <a:endParaRPr lang="en-US" altLang="en-US" sz="1000">
              <a:latin typeface="Verdana" panose="020B0604030504040204" pitchFamily="34" charset="0"/>
            </a:endParaRPr>
          </a:p>
        </p:txBody>
      </p:sp>
      <p:pic>
        <p:nvPicPr>
          <p:cNvPr id="15364" name="Picture 1">
            <a:extLst>
              <a:ext uri="{FF2B5EF4-FFF2-40B4-BE49-F238E27FC236}">
                <a16:creationId xmlns:a16="http://schemas.microsoft.com/office/drawing/2014/main" id="{1683E3BE-9476-4B94-8C62-D95C07AA84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447800"/>
            <a:ext cx="83058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771D0ED-17A9-40E9-BB13-7D45B77B0E17}"/>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4515125-F736-449C-9536-B4B4099363A3}"/>
              </a:ext>
            </a:extLst>
          </p:cNvPr>
          <p:cNvSpPr>
            <a:spLocks noGrp="1"/>
          </p:cNvSpPr>
          <p:nvPr>
            <p:ph type="title"/>
          </p:nvPr>
        </p:nvSpPr>
        <p:spPr/>
        <p:txBody>
          <a:bodyPr/>
          <a:lstStyle/>
          <a:p>
            <a:r>
              <a:rPr lang="en-US" altLang="en-US" sz="3200"/>
              <a:t>H-2A Program</a:t>
            </a:r>
            <a:br>
              <a:rPr lang="en-US" altLang="en-US" sz="2400"/>
            </a:br>
            <a:r>
              <a:rPr lang="en-US" altLang="en-US" sz="2400"/>
              <a:t>General Requirements for Employer Participation</a:t>
            </a:r>
          </a:p>
        </p:txBody>
      </p:sp>
      <p:sp>
        <p:nvSpPr>
          <p:cNvPr id="16387" name="Content Placeholder 2">
            <a:extLst>
              <a:ext uri="{FF2B5EF4-FFF2-40B4-BE49-F238E27FC236}">
                <a16:creationId xmlns:a16="http://schemas.microsoft.com/office/drawing/2014/main" id="{0589300E-E3BA-444A-8ADA-30999C7B5B85}"/>
              </a:ext>
            </a:extLst>
          </p:cNvPr>
          <p:cNvSpPr>
            <a:spLocks noGrp="1"/>
          </p:cNvSpPr>
          <p:nvPr>
            <p:ph idx="1"/>
          </p:nvPr>
        </p:nvSpPr>
        <p:spPr>
          <a:xfrm>
            <a:off x="228600" y="1447800"/>
            <a:ext cx="8445500" cy="4343400"/>
          </a:xfrm>
        </p:spPr>
        <p:txBody>
          <a:bodyPr/>
          <a:lstStyle/>
          <a:p>
            <a:r>
              <a:rPr lang="en-US" altLang="en-US" sz="2200"/>
              <a:t>Must qualify as a U.S. employer (e.g., farm/ranch), association of agricultural producers, or farm labor contractor.</a:t>
            </a:r>
          </a:p>
          <a:p>
            <a:r>
              <a:rPr lang="en-US" altLang="en-US" sz="2200"/>
              <a:t>Associations of agricultural producers can participate as a sole employer, agent with one member, or joint employer with multiple members.</a:t>
            </a:r>
          </a:p>
          <a:p>
            <a:r>
              <a:rPr lang="en-US" altLang="en-US" sz="2200"/>
              <a:t>Work must consist of agricultural labor or services, such as planting, raising, cultivating, harvesting, or production of any agricultural or horticultural commodity.</a:t>
            </a:r>
          </a:p>
          <a:p>
            <a:r>
              <a:rPr lang="en-US" altLang="en-US" sz="2200"/>
              <a:t>Work must be full-time (35 hours or more a week).</a:t>
            </a:r>
          </a:p>
          <a:p>
            <a:r>
              <a:rPr lang="en-US" altLang="en-US" sz="2200"/>
              <a:t>Employer’s need for workers must be seasonal or temporary in nature, such as a recurring growing cycle (generally lasting 10 months or less). </a:t>
            </a:r>
          </a:p>
        </p:txBody>
      </p:sp>
      <p:sp>
        <p:nvSpPr>
          <p:cNvPr id="16388" name="Slide Number Placeholder 4">
            <a:extLst>
              <a:ext uri="{FF2B5EF4-FFF2-40B4-BE49-F238E27FC236}">
                <a16:creationId xmlns:a16="http://schemas.microsoft.com/office/drawing/2014/main" id="{48BAB38D-1D3A-43C5-BE66-75E589358F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94BF5D11-3C40-4D31-A67F-286FECAFF3D3}" type="slidenum">
              <a:rPr lang="en-US" altLang="en-US" sz="1000" smtClean="0">
                <a:latin typeface="Verdana" panose="020B0604030504040204" pitchFamily="34" charset="0"/>
              </a:rPr>
              <a:pPr>
                <a:spcBef>
                  <a:spcPct val="0"/>
                </a:spcBef>
                <a:buClrTx/>
                <a:buFontTx/>
                <a:buNone/>
              </a:pPr>
              <a:t>7</a:t>
            </a:fld>
            <a:endParaRPr lang="en-US" altLang="en-US" sz="1000">
              <a:latin typeface="Verdana" panose="020B0604030504040204" pitchFamily="34" charset="0"/>
            </a:endParaRPr>
          </a:p>
        </p:txBody>
      </p:sp>
      <p:sp>
        <p:nvSpPr>
          <p:cNvPr id="6" name="Footer Placeholder 3">
            <a:extLst>
              <a:ext uri="{FF2B5EF4-FFF2-40B4-BE49-F238E27FC236}">
                <a16:creationId xmlns:a16="http://schemas.microsoft.com/office/drawing/2014/main" id="{7FF3558A-E145-4E33-A620-2ECECD04DC64}"/>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E711320-081D-49B0-8FA5-B1708123EC18}"/>
              </a:ext>
            </a:extLst>
          </p:cNvPr>
          <p:cNvSpPr>
            <a:spLocks noGrp="1"/>
          </p:cNvSpPr>
          <p:nvPr>
            <p:ph type="title"/>
          </p:nvPr>
        </p:nvSpPr>
        <p:spPr/>
        <p:txBody>
          <a:bodyPr/>
          <a:lstStyle/>
          <a:p>
            <a:r>
              <a:rPr lang="en-US" altLang="en-US" sz="3200"/>
              <a:t>H-2A Program</a:t>
            </a:r>
            <a:br>
              <a:rPr lang="en-US" altLang="en-US" sz="2400"/>
            </a:br>
            <a:r>
              <a:rPr lang="en-US" altLang="en-US" sz="2400"/>
              <a:t>STEP 1: Obtain a Minimum Wage &amp; Prepare Application</a:t>
            </a:r>
          </a:p>
        </p:txBody>
      </p:sp>
      <p:sp>
        <p:nvSpPr>
          <p:cNvPr id="17411" name="Slide Number Placeholder 4">
            <a:extLst>
              <a:ext uri="{FF2B5EF4-FFF2-40B4-BE49-F238E27FC236}">
                <a16:creationId xmlns:a16="http://schemas.microsoft.com/office/drawing/2014/main" id="{772E56FD-759E-438F-B36C-D4E9D90838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a:spcBef>
                <a:spcPct val="0"/>
              </a:spcBef>
              <a:buClrTx/>
              <a:buFontTx/>
              <a:buNone/>
            </a:pPr>
            <a:fld id="{13A97D33-E803-4165-9CD2-7EDA941800BC}" type="slidenum">
              <a:rPr lang="en-US" altLang="en-US" sz="1000" smtClean="0">
                <a:latin typeface="Verdana" panose="020B0604030504040204" pitchFamily="34" charset="0"/>
              </a:rPr>
              <a:pPr>
                <a:spcBef>
                  <a:spcPct val="0"/>
                </a:spcBef>
                <a:buClrTx/>
                <a:buFontTx/>
                <a:buNone/>
              </a:pPr>
              <a:t>8</a:t>
            </a:fld>
            <a:endParaRPr lang="en-US" altLang="en-US" sz="1000">
              <a:latin typeface="Verdana" panose="020B0604030504040204" pitchFamily="34" charset="0"/>
            </a:endParaRPr>
          </a:p>
        </p:txBody>
      </p:sp>
      <p:sp>
        <p:nvSpPr>
          <p:cNvPr id="17412" name="Rectangle 3">
            <a:extLst>
              <a:ext uri="{FF2B5EF4-FFF2-40B4-BE49-F238E27FC236}">
                <a16:creationId xmlns:a16="http://schemas.microsoft.com/office/drawing/2014/main" id="{DB67FFD9-2338-4BF8-9E43-CD0CC19D25E9}"/>
              </a:ext>
            </a:extLst>
          </p:cNvPr>
          <p:cNvSpPr txBox="1">
            <a:spLocks noChangeArrowheads="1"/>
          </p:cNvSpPr>
          <p:nvPr/>
        </p:nvSpPr>
        <p:spPr bwMode="auto">
          <a:xfrm>
            <a:off x="206375" y="1447800"/>
            <a:ext cx="80994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914400" indent="-45720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r>
              <a:rPr lang="en-US" altLang="en-US" sz="2200">
                <a:ea typeface="Calibri" panose="020F0502020204030204" pitchFamily="34" charset="0"/>
                <a:cs typeface="Times New Roman" panose="02020603050405020304" pitchFamily="18" charset="0"/>
              </a:rPr>
              <a:t>Employer obtains minimum wage information from the OFLC agricultural on-line wage library.</a:t>
            </a:r>
            <a:r>
              <a:rPr lang="en-US" altLang="en-US" sz="2200" i="1" u="sng">
                <a:solidFill>
                  <a:srgbClr val="0000FF"/>
                </a:solidFill>
                <a:ea typeface="Calibri" panose="020F0502020204030204" pitchFamily="34" charset="0"/>
                <a:cs typeface="Times New Roman" panose="02020603050405020304" pitchFamily="18" charset="0"/>
              </a:rPr>
              <a:t> </a:t>
            </a:r>
          </a:p>
          <a:p>
            <a:pPr eaLnBrk="1" hangingPunct="1">
              <a:spcAft>
                <a:spcPts val="600"/>
              </a:spcAft>
            </a:pPr>
            <a:r>
              <a:rPr lang="en-US" altLang="en-US" sz="2200">
                <a:ea typeface="Calibri" panose="020F0502020204030204" pitchFamily="34" charset="0"/>
                <a:cs typeface="Times New Roman" panose="02020603050405020304" pitchFamily="18" charset="0"/>
              </a:rPr>
              <a:t>Employer must offer, advertise in recruitment, and pay workers the </a:t>
            </a:r>
            <a:r>
              <a:rPr lang="en-US" altLang="en-US" sz="2200" u="sng">
                <a:solidFill>
                  <a:srgbClr val="A50021"/>
                </a:solidFill>
                <a:ea typeface="Calibri" panose="020F0502020204030204" pitchFamily="34" charset="0"/>
                <a:cs typeface="Times New Roman" panose="02020603050405020304" pitchFamily="18" charset="0"/>
              </a:rPr>
              <a:t>highest of</a:t>
            </a:r>
            <a:r>
              <a:rPr lang="en-US" altLang="en-US" sz="2200">
                <a:solidFill>
                  <a:srgbClr val="A50021"/>
                </a:solidFill>
                <a:ea typeface="Calibri" panose="020F0502020204030204" pitchFamily="34" charset="0"/>
                <a:cs typeface="Times New Roman" panose="02020603050405020304" pitchFamily="18" charset="0"/>
              </a:rPr>
              <a:t> </a:t>
            </a:r>
            <a:r>
              <a:rPr lang="en-US" altLang="en-US" sz="2200">
                <a:ea typeface="Calibri" panose="020F0502020204030204" pitchFamily="34" charset="0"/>
                <a:cs typeface="Times New Roman" panose="02020603050405020304" pitchFamily="18" charset="0"/>
              </a:rPr>
              <a:t>the following:</a:t>
            </a:r>
            <a:endParaRPr lang="en-US" altLang="en-US" sz="2200" i="1">
              <a:ea typeface="Calibri" panose="020F0502020204030204" pitchFamily="34" charset="0"/>
              <a:cs typeface="Times New Roman" panose="02020603050405020304" pitchFamily="18" charset="0"/>
            </a:endParaRPr>
          </a:p>
          <a:p>
            <a:pPr lvl="1" eaLnBrk="1" hangingPunct="1">
              <a:buFontTx/>
              <a:buAutoNum type="arabicPeriod"/>
            </a:pPr>
            <a:r>
              <a:rPr lang="en-US" altLang="en-US" sz="2200"/>
              <a:t>Adverse Effect Wage Rate (AEWR)</a:t>
            </a:r>
          </a:p>
          <a:p>
            <a:pPr lvl="1" eaLnBrk="1" hangingPunct="1">
              <a:buFontTx/>
              <a:buAutoNum type="arabicPeriod"/>
            </a:pPr>
            <a:r>
              <a:rPr lang="en-US" altLang="en-US" sz="2200"/>
              <a:t>Prevailing Hourly Wage or Piece Rate</a:t>
            </a:r>
          </a:p>
          <a:p>
            <a:pPr lvl="1" eaLnBrk="1" hangingPunct="1">
              <a:buFontTx/>
              <a:buAutoNum type="arabicPeriod"/>
            </a:pPr>
            <a:r>
              <a:rPr lang="en-US" altLang="en-US" sz="2200"/>
              <a:t>Collective Bargaining Wage</a:t>
            </a:r>
          </a:p>
          <a:p>
            <a:pPr lvl="1" eaLnBrk="1" hangingPunct="1">
              <a:spcAft>
                <a:spcPts val="600"/>
              </a:spcAft>
              <a:buFontTx/>
              <a:buAutoNum type="arabicPeriod"/>
            </a:pPr>
            <a:r>
              <a:rPr lang="en-US" altLang="en-US" sz="2200"/>
              <a:t>Federal or State Minimum Wage</a:t>
            </a:r>
          </a:p>
          <a:p>
            <a:pPr eaLnBrk="1" hangingPunct="1">
              <a:spcBef>
                <a:spcPts val="600"/>
              </a:spcBef>
            </a:pPr>
            <a:r>
              <a:rPr lang="en-US" altLang="en-US" sz="2200">
                <a:cs typeface="Calibri" panose="020F0502020204030204" pitchFamily="34" charset="0"/>
              </a:rPr>
              <a:t>Employer begins preparing a job order and H-2A application package.</a:t>
            </a:r>
          </a:p>
        </p:txBody>
      </p:sp>
      <p:sp>
        <p:nvSpPr>
          <p:cNvPr id="8" name="TextBox 22">
            <a:extLst>
              <a:ext uri="{FF2B5EF4-FFF2-40B4-BE49-F238E27FC236}">
                <a16:creationId xmlns:a16="http://schemas.microsoft.com/office/drawing/2014/main" id="{E03C4E64-EF73-42F4-915A-B50DDB5C3D60}"/>
              </a:ext>
            </a:extLst>
          </p:cNvPr>
          <p:cNvSpPr txBox="1">
            <a:spLocks noChangeArrowheads="1"/>
          </p:cNvSpPr>
          <p:nvPr/>
        </p:nvSpPr>
        <p:spPr bwMode="auto">
          <a:xfrm>
            <a:off x="304800" y="5845175"/>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800000"/>
                </a:solidFill>
                <a:ea typeface="Calibri" panose="020F0502020204030204" pitchFamily="34" charset="0"/>
                <a:cs typeface="Times New Roman" panose="02020603050405020304" pitchFamily="18" charset="0"/>
              </a:rPr>
              <a:t>Recommended Timeframe</a:t>
            </a:r>
            <a:r>
              <a:rPr lang="en-US" altLang="en-US" sz="2000" b="1">
                <a:solidFill>
                  <a:srgbClr val="800000"/>
                </a:solidFill>
                <a:ea typeface="Calibri" panose="020F0502020204030204" pitchFamily="34" charset="0"/>
                <a:cs typeface="Times New Roman" panose="02020603050405020304" pitchFamily="18" charset="0"/>
              </a:rPr>
              <a:t>: </a:t>
            </a:r>
            <a:r>
              <a:rPr lang="en-US" altLang="en-US" sz="2000">
                <a:solidFill>
                  <a:srgbClr val="800000"/>
                </a:solidFill>
                <a:ea typeface="Calibri" panose="020F0502020204030204" pitchFamily="34" charset="0"/>
                <a:cs typeface="Times New Roman" panose="02020603050405020304" pitchFamily="18" charset="0"/>
              </a:rPr>
              <a:t>90 and 75 days before work start date</a:t>
            </a:r>
            <a:endParaRPr lang="en-US" altLang="en-US" sz="2000" i="1">
              <a:solidFill>
                <a:srgbClr val="800000"/>
              </a:solidFill>
              <a:ea typeface="Calibri" panose="020F0502020204030204" pitchFamily="34" charset="0"/>
              <a:cs typeface="Times New Roman" panose="02020603050405020304" pitchFamily="18" charset="0"/>
            </a:endParaRPr>
          </a:p>
        </p:txBody>
      </p:sp>
      <p:sp>
        <p:nvSpPr>
          <p:cNvPr id="9" name="Footer Placeholder 3">
            <a:extLst>
              <a:ext uri="{FF2B5EF4-FFF2-40B4-BE49-F238E27FC236}">
                <a16:creationId xmlns:a16="http://schemas.microsoft.com/office/drawing/2014/main" id="{6CAC2043-F403-4ECD-B6E5-F9C6AB4688D4}"/>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D711BA85-9405-4361-82C1-E42DAD5D1096}"/>
              </a:ext>
            </a:extLst>
          </p:cNvPr>
          <p:cNvSpPr>
            <a:spLocks noChangeArrowheads="1"/>
          </p:cNvSpPr>
          <p:nvPr/>
        </p:nvSpPr>
        <p:spPr bwMode="auto">
          <a:xfrm>
            <a:off x="152400" y="15240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r>
              <a:rPr lang="en-US" altLang="en-US" sz="2200"/>
              <a:t>Based on U.S. Department of Agriculture’s (USDA) Farm Labor Survey.</a:t>
            </a:r>
          </a:p>
          <a:p>
            <a:pPr eaLnBrk="1" hangingPunct="1"/>
            <a:r>
              <a:rPr lang="en-US" altLang="en-US" sz="2200"/>
              <a:t>Annual weighted average hourly wage for field and livestock workers </a:t>
            </a:r>
            <a:r>
              <a:rPr lang="en-US" altLang="en-US" sz="2000" i="1"/>
              <a:t>(combined).</a:t>
            </a:r>
          </a:p>
          <a:p>
            <a:pPr eaLnBrk="1" hangingPunct="1"/>
            <a:r>
              <a:rPr lang="en-US" altLang="en-US" sz="2200"/>
              <a:t>Wage rates are statewide based on USDA regions.</a:t>
            </a:r>
          </a:p>
          <a:p>
            <a:pPr eaLnBrk="1" hangingPunct="1"/>
            <a:r>
              <a:rPr lang="en-US" altLang="en-US" sz="2200"/>
              <a:t>Typically published and effective beginning January</a:t>
            </a:r>
          </a:p>
        </p:txBody>
      </p:sp>
      <p:sp>
        <p:nvSpPr>
          <p:cNvPr id="2" name="Rectangle 6">
            <a:extLst>
              <a:ext uri="{FF2B5EF4-FFF2-40B4-BE49-F238E27FC236}">
                <a16:creationId xmlns:a16="http://schemas.microsoft.com/office/drawing/2014/main" id="{569DEA03-7E32-4ED9-B84F-86457DA0B52C}"/>
              </a:ext>
            </a:extLst>
          </p:cNvPr>
          <p:cNvSpPr>
            <a:spLocks noChangeArrowheads="1"/>
          </p:cNvSpPr>
          <p:nvPr/>
        </p:nvSpPr>
        <p:spPr bwMode="auto">
          <a:xfrm>
            <a:off x="211138" y="5562600"/>
            <a:ext cx="8780462" cy="762000"/>
          </a:xfrm>
          <a:prstGeom prst="rect">
            <a:avLst/>
          </a:prstGeom>
          <a:solidFill>
            <a:srgbClr val="FFFFCC"/>
          </a:solidFill>
          <a:ln w="9525">
            <a:solidFill>
              <a:schemeClr val="tx1"/>
            </a:solidFill>
            <a:miter lim="800000"/>
            <a:headEnd/>
            <a:tailEnd/>
          </a:ln>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Aft>
                <a:spcPts val="600"/>
              </a:spcAft>
              <a:buClr>
                <a:srgbClr val="009900"/>
              </a:buClr>
              <a:buFont typeface="Wingdings" panose="05000000000000000000" pitchFamily="2" charset="2"/>
              <a:buNone/>
            </a:pPr>
            <a:r>
              <a:rPr lang="en-US" altLang="en-US" sz="2000"/>
              <a:t>For current AEWRs, visit the OFLC Agricultural Online Wage Library at: </a:t>
            </a:r>
            <a:r>
              <a:rPr lang="en-US" altLang="en-US" sz="2000" u="sng">
                <a:solidFill>
                  <a:srgbClr val="0000FF"/>
                </a:solidFill>
              </a:rPr>
              <a:t>https://www.foreignlaborcert.doleta.gov/adverse.cfm</a:t>
            </a:r>
          </a:p>
        </p:txBody>
      </p:sp>
      <p:pic>
        <p:nvPicPr>
          <p:cNvPr id="18436" name="Picture 7">
            <a:extLst>
              <a:ext uri="{FF2B5EF4-FFF2-40B4-BE49-F238E27FC236}">
                <a16:creationId xmlns:a16="http://schemas.microsoft.com/office/drawing/2014/main" id="{9CEA1296-E438-467F-88C9-2C19A1CE8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41" t="8463" r="23235" b="6250"/>
          <a:stretch>
            <a:fillRect/>
          </a:stretch>
        </p:blipFill>
        <p:spPr bwMode="auto">
          <a:xfrm>
            <a:off x="4343400" y="1431925"/>
            <a:ext cx="4643438" cy="3994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37" name="Rectangle 16">
            <a:extLst>
              <a:ext uri="{FF2B5EF4-FFF2-40B4-BE49-F238E27FC236}">
                <a16:creationId xmlns:a16="http://schemas.microsoft.com/office/drawing/2014/main" id="{4B41F5BF-1377-4ACC-8999-A8D88B4D3CC5}"/>
              </a:ext>
            </a:extLst>
          </p:cNvPr>
          <p:cNvSpPr>
            <a:spLocks noGrp="1" noChangeArrowheads="1"/>
          </p:cNvSpPr>
          <p:nvPr>
            <p:ph type="sldNum" sz="quarter" idx="12"/>
          </p:nvPr>
        </p:nvSpPr>
        <p:spPr>
          <a:xfrm>
            <a:off x="67818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defRPr>
            </a:lvl2pPr>
            <a:lvl3pPr marL="1143000" indent="-22860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0" hangingPunct="0">
              <a:spcBef>
                <a:spcPct val="0"/>
              </a:spcBef>
              <a:buClrTx/>
              <a:buFontTx/>
              <a:buNone/>
            </a:pPr>
            <a:fld id="{21352ABA-8433-41D4-BEAC-2C5E4A68E060}" type="slidenum">
              <a:rPr lang="en-US" altLang="en-US" sz="1000" smtClean="0">
                <a:latin typeface="Verdana" panose="020B0604030504040204" pitchFamily="34" charset="0"/>
                <a:ea typeface="Verdana" panose="020B0604030504040204" pitchFamily="34" charset="0"/>
                <a:cs typeface="Verdana" panose="020B0604030504040204" pitchFamily="34" charset="0"/>
              </a:rPr>
              <a:pPr eaLnBrk="0" hangingPunct="0">
                <a:spcBef>
                  <a:spcPct val="0"/>
                </a:spcBef>
                <a:buClrTx/>
                <a:buFontTx/>
                <a:buNone/>
              </a:pPr>
              <a:t>9</a:t>
            </a:fld>
            <a:endParaRPr lang="en-US" altLang="en-US" sz="1000">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2DE76905-8756-4DF8-83B0-009407C5546A}"/>
              </a:ext>
            </a:extLst>
          </p:cNvPr>
          <p:cNvSpPr txBox="1">
            <a:spLocks/>
          </p:cNvSpPr>
          <p:nvPr/>
        </p:nvSpPr>
        <p:spPr>
          <a:xfrm>
            <a:off x="152400" y="76200"/>
            <a:ext cx="8839200" cy="838200"/>
          </a:xfrm>
          <a:prstGeom prst="rect">
            <a:avLst/>
          </a:prstGeom>
        </p:spPr>
        <p:txBody>
          <a:bodyPr/>
          <a:lst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fontAlgn="base">
              <a:spcBef>
                <a:spcPct val="0"/>
              </a:spcBef>
              <a:spcAft>
                <a:spcPct val="0"/>
              </a:spcAft>
              <a:defRPr sz="3600">
                <a:solidFill>
                  <a:srgbClr val="FFFFFF"/>
                </a:solidFill>
                <a:latin typeface="Arial" charset="0"/>
              </a:defRPr>
            </a:lvl6pPr>
            <a:lvl7pPr marL="914400" algn="l" rtl="0" fontAlgn="base">
              <a:spcBef>
                <a:spcPct val="0"/>
              </a:spcBef>
              <a:spcAft>
                <a:spcPct val="0"/>
              </a:spcAft>
              <a:defRPr sz="3600">
                <a:solidFill>
                  <a:srgbClr val="FFFFFF"/>
                </a:solidFill>
                <a:latin typeface="Arial" charset="0"/>
              </a:defRPr>
            </a:lvl7pPr>
            <a:lvl8pPr marL="1371600" algn="l" rtl="0" fontAlgn="base">
              <a:spcBef>
                <a:spcPct val="0"/>
              </a:spcBef>
              <a:spcAft>
                <a:spcPct val="0"/>
              </a:spcAft>
              <a:defRPr sz="3600">
                <a:solidFill>
                  <a:srgbClr val="FFFFFF"/>
                </a:solidFill>
                <a:latin typeface="Arial" charset="0"/>
              </a:defRPr>
            </a:lvl8pPr>
            <a:lvl9pPr marL="1828800" algn="l" rtl="0" fontAlgn="base">
              <a:spcBef>
                <a:spcPct val="0"/>
              </a:spcBef>
              <a:spcAft>
                <a:spcPct val="0"/>
              </a:spcAft>
              <a:defRPr sz="3600">
                <a:solidFill>
                  <a:srgbClr val="FFFFFF"/>
                </a:solidFill>
                <a:latin typeface="Arial" charset="0"/>
              </a:defRPr>
            </a:lvl9pPr>
          </a:lstStyle>
          <a:p>
            <a:pPr>
              <a:defRPr/>
            </a:pPr>
            <a:r>
              <a:rPr lang="en-US" altLang="en-US" sz="3200" kern="0" dirty="0"/>
              <a:t>H-2A Program</a:t>
            </a:r>
            <a:br>
              <a:rPr lang="en-US" altLang="en-US" sz="2400" kern="0" dirty="0"/>
            </a:br>
            <a:r>
              <a:rPr lang="en-US" altLang="en-US" sz="2400" kern="0" dirty="0"/>
              <a:t>STEP 1: Obtain a Minimum Wage &amp; Prepare Application</a:t>
            </a:r>
          </a:p>
        </p:txBody>
      </p:sp>
      <p:sp>
        <p:nvSpPr>
          <p:cNvPr id="10" name="Footer Placeholder 3">
            <a:extLst>
              <a:ext uri="{FF2B5EF4-FFF2-40B4-BE49-F238E27FC236}">
                <a16:creationId xmlns:a16="http://schemas.microsoft.com/office/drawing/2014/main" id="{617BC6A3-8068-4067-90B3-C963B8D5C3EE}"/>
              </a:ext>
            </a:extLst>
          </p:cNvPr>
          <p:cNvSpPr>
            <a:spLocks noGrp="1"/>
          </p:cNvSpPr>
          <p:nvPr>
            <p:ph type="ftr" sz="quarter" idx="11"/>
          </p:nvPr>
        </p:nvSpPr>
        <p:spPr>
          <a:xfrm>
            <a:off x="152400" y="6477000"/>
            <a:ext cx="4419600" cy="23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7429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l" eaLnBrk="1" hangingPunct="1">
              <a:spcBef>
                <a:spcPct val="0"/>
              </a:spcBef>
              <a:buClrTx/>
              <a:buFontTx/>
              <a:buNone/>
              <a:defRPr/>
            </a:pPr>
            <a:r>
              <a:rPr lang="en-US" altLang="en-US" sz="900" dirty="0">
                <a:latin typeface="Verdana" pitchFamily="34" charset="0"/>
              </a:rPr>
              <a:t>For Government Training Use Only (August 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969696"/>
        </a:lt2>
        <a:accent1>
          <a:srgbClr val="800000"/>
        </a:accent1>
        <a:accent2>
          <a:srgbClr val="BE7960"/>
        </a:accent2>
        <a:accent3>
          <a:srgbClr val="FFFFFF"/>
        </a:accent3>
        <a:accent4>
          <a:srgbClr val="000000"/>
        </a:accent4>
        <a:accent5>
          <a:srgbClr val="C0AA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969696"/>
        </a:lt2>
        <a:accent1>
          <a:srgbClr val="800000"/>
        </a:accent1>
        <a:accent2>
          <a:srgbClr val="BE7960"/>
        </a:accent2>
        <a:accent3>
          <a:srgbClr val="FFFFFF"/>
        </a:accent3>
        <a:accent4>
          <a:srgbClr val="000000"/>
        </a:accent4>
        <a:accent5>
          <a:srgbClr val="C0AAAA"/>
        </a:accent5>
        <a:accent6>
          <a:srgbClr val="AC6D56"/>
        </a:accent6>
        <a:hlink>
          <a:srgbClr val="0033CC"/>
        </a:hlink>
        <a:folHlink>
          <a:srgbClr val="161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43621</TotalTime>
  <Words>2348</Words>
  <Application>Microsoft Office PowerPoint</Application>
  <PresentationFormat>On-screen Show (4:3)</PresentationFormat>
  <Paragraphs>205</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Wingdings</vt:lpstr>
      <vt:lpstr>Verdana</vt:lpstr>
      <vt:lpstr>Book Antiqua</vt:lpstr>
      <vt:lpstr>Calibri</vt:lpstr>
      <vt:lpstr>Times New Roman</vt:lpstr>
      <vt:lpstr>Default Design</vt:lpstr>
      <vt:lpstr> H-2A Temporary Agricultural Visa Program   USDA Fruit &amp; Vegetable Industry  Advisory Committee Meeting                                                    August 14, 2019 </vt:lpstr>
      <vt:lpstr>Overview of the Immigration Process</vt:lpstr>
      <vt:lpstr>Department of Labor Office of Foreign Labor Certification - Overview</vt:lpstr>
      <vt:lpstr>Department of Labor Office of Foreign Labor Certification - Overview</vt:lpstr>
      <vt:lpstr>Department of Labor H-2A Program Workload Trends, FY 2008 - 2018</vt:lpstr>
      <vt:lpstr>Department of Labor H-2A Applications Received, FY 2008 vs. FY 2018</vt:lpstr>
      <vt:lpstr>H-2A Program General Requirements for Employer Participation</vt:lpstr>
      <vt:lpstr>H-2A Program STEP 1: Obtain a Minimum Wage &amp; Prepare Application</vt:lpstr>
      <vt:lpstr>PowerPoint Presentation</vt:lpstr>
      <vt:lpstr>H-2A Program STEP 1: Obtain a Minimum Wage &amp; Prepare Application</vt:lpstr>
      <vt:lpstr>PowerPoint Presentation</vt:lpstr>
      <vt:lpstr>H-2A Program STEP 2: Submit a Job Order to the State Workforce Agency</vt:lpstr>
      <vt:lpstr>H-2A Program Key Worker Guarantees &amp; Protections on Job Order</vt:lpstr>
      <vt:lpstr>H-2A Program Key Worker Guarantees &amp; Protections on Job Order</vt:lpstr>
      <vt:lpstr>H-2A Program STEP 3:  Submit H-2A Application to DOL-OFLC</vt:lpstr>
      <vt:lpstr>H-2A Program STEP 4:  DOL-OFLC Processing of H-2A Application</vt:lpstr>
      <vt:lpstr>H-2A Program STEP 4:  DOL-OFLC Processing of H-2A Application</vt:lpstr>
      <vt:lpstr>H-2A Program STEP 5:  Issuance of Labor Certification Determination</vt:lpstr>
      <vt:lpstr>Helpful Resources</vt:lpstr>
      <vt:lpstr>Disclaimer</vt:lpstr>
    </vt:vector>
  </TitlesOfParts>
  <Company>Employment &amp; Training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mnatsakanova.elina</dc:creator>
  <cp:lastModifiedBy>Hughes, Darrell A - AMS</cp:lastModifiedBy>
  <cp:revision>1819</cp:revision>
  <cp:lastPrinted>2016-08-10T18:01:36Z</cp:lastPrinted>
  <dcterms:created xsi:type="dcterms:W3CDTF">2005-06-09T18:16:10Z</dcterms:created>
  <dcterms:modified xsi:type="dcterms:W3CDTF">2019-08-08T11:07:56Z</dcterms:modified>
</cp:coreProperties>
</file>