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506" r:id="rId3"/>
    <p:sldId id="268" r:id="rId4"/>
    <p:sldId id="527" r:id="rId5"/>
    <p:sldId id="528" r:id="rId6"/>
    <p:sldId id="259" r:id="rId7"/>
    <p:sldId id="526" r:id="rId8"/>
    <p:sldId id="507" r:id="rId9"/>
    <p:sldId id="523" r:id="rId10"/>
    <p:sldId id="458" r:id="rId11"/>
    <p:sldId id="525" r:id="rId12"/>
    <p:sldId id="5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87941" autoAdjust="0"/>
  </p:normalViewPr>
  <p:slideViewPr>
    <p:cSldViewPr snapToGrid="0">
      <p:cViewPr varScale="1">
        <p:scale>
          <a:sx n="100" d="100"/>
          <a:sy n="100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EB92B-891E-4B11-9BE2-B232EAEC0849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22CCB-558D-4AC5-B450-CACA4F6E5B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3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22CCB-558D-4AC5-B450-CACA4F6E5B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0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22CCB-558D-4AC5-B450-CACA4F6E5B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4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0F181-AD67-4E7F-A804-C58FB0610B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9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0F181-AD67-4E7F-A804-C58FB0610B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2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22CCB-558D-4AC5-B450-CACA4F6E5B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1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22CCB-558D-4AC5-B450-CACA4F6E5B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22CCB-558D-4AC5-B450-CACA4F6E5B8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08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C7479-3F59-401E-9FCB-E8E8D9E67AA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0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22CCB-558D-4AC5-B450-CACA4F6E5B8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5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641601" y="3733800"/>
            <a:ext cx="8682567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810000"/>
            <a:ext cx="8737600" cy="1752600"/>
          </a:xfrm>
        </p:spPr>
        <p:txBody>
          <a:bodyPr/>
          <a:lstStyle>
            <a:lvl1pPr marL="0" indent="115888">
              <a:buFontTx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315B9C3-05DE-4161-8FC8-835EE0744A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3456" y="5777540"/>
            <a:ext cx="2307344" cy="62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12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23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533400"/>
            <a:ext cx="27432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80264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95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413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0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447800"/>
            <a:ext cx="538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447800"/>
            <a:ext cx="538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13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30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127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86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14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98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533400"/>
            <a:ext cx="1097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447800"/>
            <a:ext cx="1097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1"/>
            <a:endParaRPr lang="en-US" altLang="en-US"/>
          </a:p>
        </p:txBody>
      </p:sp>
      <p:sp>
        <p:nvSpPr>
          <p:cNvPr id="111620" name="Freeform 4"/>
          <p:cNvSpPr>
            <a:spLocks noChangeArrowheads="1"/>
          </p:cNvSpPr>
          <p:nvPr/>
        </p:nvSpPr>
        <p:spPr bwMode="auto">
          <a:xfrm>
            <a:off x="508000" y="4572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63500" cap="flat" cmpd="sng">
            <a:solidFill>
              <a:srgbClr val="FF993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609600" y="6172200"/>
            <a:ext cx="83312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1C96534-5F24-45B1-A6B3-8178CCCDB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3456" y="5777540"/>
            <a:ext cx="2307344" cy="62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03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9pPr>
    </p:titleStyle>
    <p:bodyStyle>
      <a:lvl1pPr marL="508000" indent="-392113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73138" indent="-3492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611313" indent="-350838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o"/>
        <a:defRPr sz="2200">
          <a:solidFill>
            <a:schemeClr val="tx1"/>
          </a:solidFill>
          <a:latin typeface="+mn-lt"/>
        </a:defRPr>
      </a:lvl3pPr>
      <a:lvl4pPr marL="2041525" indent="-315913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4pPr>
      <a:lvl5pPr marL="2495550" indent="-339725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5pPr>
      <a:lvl6pPr marL="2952750" indent="-339725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6pPr>
      <a:lvl7pPr marL="3409950" indent="-339725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7pPr>
      <a:lvl8pPr marL="3867150" indent="-339725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8pPr>
      <a:lvl9pPr marL="4324350" indent="-339725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NewsEvents/Newsroom/PressAnnouncements/ucm633586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103DA-683D-4826-A356-B822340DA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883" y="1295400"/>
            <a:ext cx="10164233" cy="1752600"/>
          </a:xfrm>
        </p:spPr>
        <p:txBody>
          <a:bodyPr>
            <a:noAutofit/>
          </a:bodyPr>
          <a:lstStyle/>
          <a:p>
            <a:r>
              <a:rPr lang="en-US" sz="3200" b="1" i="1" dirty="0"/>
              <a:t>Advancing the science of risk-based criteria for agricultural water quality: </a:t>
            </a:r>
            <a:br>
              <a:rPr lang="en-US" sz="3200" b="1" i="1" dirty="0"/>
            </a:br>
            <a:r>
              <a:rPr lang="en-US" sz="1800" b="1" i="1" dirty="0"/>
              <a:t> </a:t>
            </a:r>
            <a:br>
              <a:rPr lang="en-US" sz="3200" b="1" i="1" dirty="0"/>
            </a:br>
            <a:r>
              <a:rPr lang="en-US" sz="2800" dirty="0"/>
              <a:t>Industry perspectives on the use of risk-based approaches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366C4-681B-4CED-A674-60A0F6DA3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6105" y="3782683"/>
            <a:ext cx="8737600" cy="1752600"/>
          </a:xfrm>
        </p:spPr>
        <p:txBody>
          <a:bodyPr/>
          <a:lstStyle/>
          <a:p>
            <a:r>
              <a:rPr lang="en-US" sz="2400" dirty="0"/>
              <a:t>Jennifer McEntire, PhD</a:t>
            </a:r>
          </a:p>
          <a:p>
            <a:r>
              <a:rPr lang="en-US" sz="2000" i="1" dirty="0"/>
              <a:t>VP, Food Safety</a:t>
            </a:r>
          </a:p>
          <a:p>
            <a:r>
              <a:rPr lang="en-US" sz="2000" i="1" dirty="0"/>
              <a:t>United Fresh Produce Association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EF01B1-048B-4750-9A97-1D94EBC4199E}"/>
              </a:ext>
            </a:extLst>
          </p:cNvPr>
          <p:cNvSpPr/>
          <p:nvPr/>
        </p:nvSpPr>
        <p:spPr>
          <a:xfrm>
            <a:off x="2819955" y="5212117"/>
            <a:ext cx="844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/>
              <a:t>FVIAC</a:t>
            </a:r>
            <a:endParaRPr lang="en-US" dirty="0"/>
          </a:p>
          <a:p>
            <a:r>
              <a:rPr lang="en-US" sz="1800" b="0" dirty="0"/>
              <a:t>Aug 14, 2019</a:t>
            </a:r>
          </a:p>
        </p:txBody>
      </p:sp>
    </p:spTree>
    <p:extLst>
      <p:ext uri="{BB962C8B-B14F-4D97-AF65-F5344CB8AC3E}">
        <p14:creationId xmlns:p14="http://schemas.microsoft.com/office/powerpoint/2010/main" val="300958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035470-FDD1-43C8-B1A8-1891A6E9A139}"/>
              </a:ext>
            </a:extLst>
          </p:cNvPr>
          <p:cNvSpPr/>
          <p:nvPr/>
        </p:nvSpPr>
        <p:spPr>
          <a:xfrm>
            <a:off x="207034" y="5562600"/>
            <a:ext cx="11680166" cy="1079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DBF47-D9FF-41EA-B373-3203856C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Harmonized Ag Water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7E08-19B9-4A9C-A7C3-E0A7B369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09310"/>
            <a:ext cx="10972800" cy="4552277"/>
          </a:xfrm>
        </p:spPr>
        <p:txBody>
          <a:bodyPr/>
          <a:lstStyle/>
          <a:p>
            <a:r>
              <a:rPr lang="en-US" sz="2400" dirty="0"/>
              <a:t>Initiated in 2018 to mitigate varying interpretations on how to conduct a risk assessment</a:t>
            </a:r>
          </a:p>
          <a:p>
            <a:pPr lvl="1"/>
            <a:endParaRPr lang="en-US" dirty="0"/>
          </a:p>
          <a:p>
            <a:r>
              <a:rPr lang="en-US" sz="2400" dirty="0"/>
              <a:t>Basic risk assessment ‘decision tree’ based on:</a:t>
            </a:r>
          </a:p>
          <a:p>
            <a:pPr lvl="1"/>
            <a:r>
              <a:rPr lang="en-US" sz="2000" dirty="0"/>
              <a:t>Crop use </a:t>
            </a:r>
          </a:p>
          <a:p>
            <a:pPr lvl="1"/>
            <a:r>
              <a:rPr lang="en-US" sz="2000" dirty="0"/>
              <a:t>Water source</a:t>
            </a:r>
          </a:p>
          <a:p>
            <a:pPr lvl="1"/>
            <a:r>
              <a:rPr lang="en-US" sz="2000" dirty="0"/>
              <a:t>Water delivery system</a:t>
            </a:r>
          </a:p>
          <a:p>
            <a:pPr lvl="1"/>
            <a:r>
              <a:rPr lang="en-US" sz="2000" dirty="0"/>
              <a:t>Application method</a:t>
            </a:r>
          </a:p>
          <a:p>
            <a:pPr lvl="1"/>
            <a:endParaRPr lang="en-US" sz="2000" dirty="0"/>
          </a:p>
          <a:p>
            <a:r>
              <a:rPr lang="en-US" sz="2400" dirty="0"/>
              <a:t>Detailed hazard mitigation table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291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DA7B-82EE-4A01-8DD9-E8D63D5A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for Produce 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8B8D7-B263-4583-90A4-36985AA9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6" y="1413383"/>
            <a:ext cx="8923002" cy="46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0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BE5D-6D81-4AB9-90DC-510FBA5D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3400"/>
            <a:ext cx="10972800" cy="762000"/>
          </a:xfrm>
        </p:spPr>
        <p:txBody>
          <a:bodyPr/>
          <a:lstStyle/>
          <a:p>
            <a:r>
              <a:rPr lang="en-US" dirty="0"/>
              <a:t>Industry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EAB4-7CA1-49C7-ACC1-46955038E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23105"/>
            <a:ext cx="10972800" cy="4876800"/>
          </a:xfrm>
        </p:spPr>
        <p:txBody>
          <a:bodyPr/>
          <a:lstStyle/>
          <a:p>
            <a:r>
              <a:rPr lang="en-US" dirty="0"/>
              <a:t>More science; communicate what we already know</a:t>
            </a:r>
          </a:p>
          <a:p>
            <a:pPr lvl="1"/>
            <a:r>
              <a:rPr lang="en-US" dirty="0"/>
              <a:t>CPS, PSA, etc.</a:t>
            </a:r>
          </a:p>
          <a:p>
            <a:endParaRPr lang="en-US" dirty="0"/>
          </a:p>
          <a:p>
            <a:r>
              <a:rPr lang="en-US" dirty="0"/>
              <a:t>Continued collaboration with FDA </a:t>
            </a:r>
          </a:p>
          <a:p>
            <a:pPr lvl="1"/>
            <a:r>
              <a:rPr lang="en-US" dirty="0"/>
              <a:t>United Fresh shared risk assessment guidance</a:t>
            </a:r>
          </a:p>
          <a:p>
            <a:pPr lvl="1"/>
            <a:r>
              <a:rPr lang="en-US" dirty="0"/>
              <a:t>Developing position statement as FDA reevaluates Subpart E</a:t>
            </a:r>
          </a:p>
          <a:p>
            <a:pPr marL="623888" lvl="1" indent="0">
              <a:buNone/>
            </a:pPr>
            <a:endParaRPr lang="en-US" dirty="0"/>
          </a:p>
          <a:p>
            <a:r>
              <a:rPr lang="en-US" dirty="0"/>
              <a:t>Be proactive – don’t wait for FDA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4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25EA-37D3-456D-8EDB-194C49DF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C558B-A2A6-42EE-A495-0A493C917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knows ag water quality is important to food safety</a:t>
            </a:r>
          </a:p>
          <a:p>
            <a:r>
              <a:rPr lang="en-US" dirty="0"/>
              <a:t>Regulatory requirements are on pause</a:t>
            </a:r>
          </a:p>
          <a:p>
            <a:r>
              <a:rPr lang="en-US" dirty="0"/>
              <a:t>Industry mindset around managing risk has shifted</a:t>
            </a:r>
          </a:p>
          <a:p>
            <a:pPr lvl="1"/>
            <a:r>
              <a:rPr lang="en-US" dirty="0"/>
              <a:t>Leafy greens producers</a:t>
            </a:r>
          </a:p>
          <a:p>
            <a:pPr lvl="1"/>
            <a:r>
              <a:rPr lang="en-US" dirty="0"/>
              <a:t>Breadth of produce industry</a:t>
            </a:r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Continue to support science</a:t>
            </a:r>
          </a:p>
          <a:p>
            <a:pPr lvl="1"/>
            <a:r>
              <a:rPr lang="en-US" dirty="0"/>
              <a:t>Support science &amp; risk based regulation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7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0AFB-7AF7-42D3-A1CA-7D321A78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Standards for the Growing, Harvesting, Packing, and Holding of Produce for Human Consumption, </a:t>
            </a:r>
            <a:r>
              <a:rPr lang="en-US" i="1" dirty="0"/>
              <a:t>current </a:t>
            </a:r>
            <a:r>
              <a:rPr lang="en-US" dirty="0"/>
              <a:t>Subpart 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5674-9822-457F-98F0-266D5993E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549236"/>
            <a:ext cx="10972800" cy="3775364"/>
          </a:xfrm>
        </p:spPr>
        <p:txBody>
          <a:bodyPr/>
          <a:lstStyle/>
          <a:p>
            <a:pPr marL="115887" indent="0">
              <a:buNone/>
            </a:pPr>
            <a:r>
              <a:rPr lang="en-US" sz="2400" dirty="0"/>
              <a:t>“</a:t>
            </a:r>
            <a:r>
              <a:rPr lang="en-US" sz="2400" i="1" dirty="0"/>
              <a:t>all agricultural water must be safe and of adequate sanitary quality for its intended use</a:t>
            </a:r>
            <a:r>
              <a:rPr lang="en-US" sz="2400" dirty="0"/>
              <a:t>” (§ 112.41)</a:t>
            </a:r>
          </a:p>
          <a:p>
            <a:pPr lvl="1"/>
            <a:r>
              <a:rPr lang="en-US" sz="1800" dirty="0"/>
              <a:t>water that is intended to, or is likely to, contact the </a:t>
            </a:r>
            <a:r>
              <a:rPr lang="en-US" sz="1800" b="1" dirty="0"/>
              <a:t>harvestable portion</a:t>
            </a:r>
            <a:r>
              <a:rPr lang="en-US" sz="1800" dirty="0"/>
              <a:t> of </a:t>
            </a:r>
            <a:r>
              <a:rPr lang="en-US" sz="1800" b="1" dirty="0"/>
              <a:t>covered produce </a:t>
            </a:r>
            <a:r>
              <a:rPr lang="en-US" sz="1800" dirty="0"/>
              <a:t>or food-contact surfaces (§ 112.3(c))</a:t>
            </a:r>
          </a:p>
          <a:p>
            <a:pPr lvl="1"/>
            <a:endParaRPr lang="en-US" sz="1800" dirty="0"/>
          </a:p>
          <a:p>
            <a:r>
              <a:rPr lang="en-US" sz="2000" dirty="0"/>
              <a:t>Requirements on inspection/maintenance of ag water sources and systems, microbial quality, and record-keeping</a:t>
            </a:r>
          </a:p>
          <a:p>
            <a:pPr lvl="1"/>
            <a:r>
              <a:rPr lang="en-US" sz="1600" dirty="0"/>
              <a:t>Microbial limits are specified</a:t>
            </a:r>
          </a:p>
          <a:p>
            <a:pPr lvl="1"/>
            <a:r>
              <a:rPr lang="en-US" sz="1600" dirty="0"/>
              <a:t>Specifies generic </a:t>
            </a:r>
            <a:r>
              <a:rPr lang="en-US" sz="1600" i="1" dirty="0"/>
              <a:t>E. coli </a:t>
            </a:r>
            <a:r>
              <a:rPr lang="en-US" sz="1600" dirty="0"/>
              <a:t>as the indicator organism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384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5101-38BB-43C1-9458-935D8967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83FB1-D6B6-43DC-9B93-0C3569F3D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Microbial water quality profile (MWQP)</a:t>
            </a:r>
          </a:p>
          <a:p>
            <a:pPr lvl="1"/>
            <a:r>
              <a:rPr lang="en-US" dirty="0"/>
              <a:t>rolling 4-year data set of water testing results</a:t>
            </a:r>
          </a:p>
          <a:p>
            <a:pPr lvl="1"/>
            <a:r>
              <a:rPr lang="en-US" dirty="0"/>
              <a:t> </a:t>
            </a:r>
            <a:r>
              <a:rPr lang="en-US" b="1" dirty="0"/>
              <a:t>geometric mean</a:t>
            </a:r>
            <a:r>
              <a:rPr lang="en-US" dirty="0"/>
              <a:t> (GM) of 126 or less CFU generic </a:t>
            </a:r>
            <a:r>
              <a:rPr lang="en-US" i="1" dirty="0"/>
              <a:t>E. coli</a:t>
            </a:r>
            <a:r>
              <a:rPr lang="en-US" dirty="0"/>
              <a:t>/100 mL water </a:t>
            </a:r>
          </a:p>
          <a:p>
            <a:pPr lvl="1"/>
            <a:r>
              <a:rPr lang="en-US" b="1" dirty="0"/>
              <a:t>statistical threshold value </a:t>
            </a:r>
            <a:r>
              <a:rPr lang="en-US" dirty="0"/>
              <a:t>(STV) of 410 or less CFU generic </a:t>
            </a:r>
            <a:r>
              <a:rPr lang="en-US" i="1" dirty="0"/>
              <a:t>E. coli</a:t>
            </a:r>
            <a:r>
              <a:rPr lang="en-US" dirty="0"/>
              <a:t>/100 mL water</a:t>
            </a:r>
          </a:p>
          <a:p>
            <a:pPr lvl="1"/>
            <a:r>
              <a:rPr lang="en-US" dirty="0"/>
              <a:t>“Die off</a:t>
            </a:r>
            <a:r>
              <a:rPr lang="en-US"/>
              <a:t>” provision</a:t>
            </a:r>
            <a:endParaRPr lang="en-US" dirty="0"/>
          </a:p>
          <a:p>
            <a:r>
              <a:rPr lang="en-US" dirty="0"/>
              <a:t>The requirement for agricultural water used during and after harvest is no detectable generic </a:t>
            </a:r>
            <a:r>
              <a:rPr lang="en-US" i="1" dirty="0"/>
              <a:t>E. coli</a:t>
            </a:r>
            <a:r>
              <a:rPr lang="en-US" dirty="0"/>
              <a:t> in 100 mL of water.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8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FC905-91BC-4499-80A7-5C538FCA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4CE0-5ACA-4A6E-A697-C1B88F86A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math</a:t>
            </a:r>
          </a:p>
          <a:p>
            <a:r>
              <a:rPr lang="en-US" dirty="0"/>
              <a:t>The logistics</a:t>
            </a:r>
          </a:p>
          <a:p>
            <a:r>
              <a:rPr lang="en-US" dirty="0"/>
              <a:t>The method</a:t>
            </a:r>
          </a:p>
          <a:p>
            <a:r>
              <a:rPr lang="en-US" b="1" dirty="0"/>
              <a:t>Is it the right standard?</a:t>
            </a:r>
          </a:p>
          <a:p>
            <a:pPr lvl="1"/>
            <a:r>
              <a:rPr lang="en-US" dirty="0"/>
              <a:t>Recreational water</a:t>
            </a:r>
          </a:p>
          <a:p>
            <a:pPr lvl="1"/>
            <a:r>
              <a:rPr lang="en-US" dirty="0"/>
              <a:t>Other hazards</a:t>
            </a:r>
          </a:p>
        </p:txBody>
      </p:sp>
    </p:spTree>
    <p:extLst>
      <p:ext uri="{BB962C8B-B14F-4D97-AF65-F5344CB8AC3E}">
        <p14:creationId xmlns:p14="http://schemas.microsoft.com/office/powerpoint/2010/main" val="82353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B125-E1CF-4902-9B98-ED058688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of Ag Water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1277D-11D9-41E0-ABBA-CF970854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447799"/>
            <a:ext cx="10972800" cy="4468092"/>
          </a:xfrm>
        </p:spPr>
        <p:txBody>
          <a:bodyPr/>
          <a:lstStyle/>
          <a:p>
            <a:r>
              <a:rPr lang="en-US" sz="2400" dirty="0"/>
              <a:t>“The extension is designed to provide additional time to ensure the FDA applies the best thinking to</a:t>
            </a:r>
            <a:r>
              <a:rPr lang="en-US" sz="2400" b="1" dirty="0"/>
              <a:t> clarify standards </a:t>
            </a:r>
            <a:r>
              <a:rPr lang="en-US" sz="2400" dirty="0"/>
              <a:t>for</a:t>
            </a:r>
            <a:r>
              <a:rPr lang="en-US" sz="2400" b="1" dirty="0"/>
              <a:t> pre-harvest microbial water quality </a:t>
            </a:r>
            <a:r>
              <a:rPr lang="en-US" sz="2400" dirty="0"/>
              <a:t>and to </a:t>
            </a:r>
            <a:r>
              <a:rPr lang="en-US" sz="2400" i="1" dirty="0"/>
              <a:t>continue working closely with produce farmers on sensible approaches </a:t>
            </a:r>
            <a:r>
              <a:rPr lang="en-US" sz="2400" dirty="0"/>
              <a:t>to protect consumers”</a:t>
            </a:r>
          </a:p>
          <a:p>
            <a:pPr lvl="1"/>
            <a:r>
              <a:rPr lang="en-US" sz="2000" dirty="0"/>
              <a:t>March 15, 2019 Statement from former-Commissioner Gottlieb   </a:t>
            </a:r>
          </a:p>
          <a:p>
            <a:pPr marL="115887" indent="0">
              <a:buNone/>
            </a:pPr>
            <a:r>
              <a:rPr lang="en-US" sz="1200" dirty="0"/>
              <a:t>		</a:t>
            </a:r>
            <a:r>
              <a:rPr lang="en-US" sz="1200" dirty="0">
                <a:hlinkClick r:id="rId3"/>
              </a:rPr>
              <a:t>https://www.fda.gov/NewsEvents/Newsroom/PressAnnouncements/ucm633586.htm</a:t>
            </a:r>
            <a:r>
              <a:rPr lang="en-US" sz="1200" dirty="0"/>
              <a:t> </a:t>
            </a:r>
          </a:p>
          <a:p>
            <a:pPr marL="115887" indent="0">
              <a:buNone/>
            </a:pPr>
            <a:endParaRPr lang="en-US" sz="1200" dirty="0"/>
          </a:p>
          <a:p>
            <a:pPr marL="115887" indent="0">
              <a:buNone/>
            </a:pPr>
            <a:endParaRPr lang="en-US" sz="1200" dirty="0"/>
          </a:p>
          <a:p>
            <a:r>
              <a:rPr lang="en-US" sz="2400" dirty="0"/>
              <a:t>FDA needs time to compile and interpret the science</a:t>
            </a:r>
          </a:p>
          <a:p>
            <a:pPr lvl="1"/>
            <a:r>
              <a:rPr lang="en-US" sz="2000" dirty="0"/>
              <a:t>Opportunity for industry to provide input and support</a:t>
            </a:r>
          </a:p>
          <a:p>
            <a:pPr lvl="1"/>
            <a:endParaRPr lang="en-US" sz="2000" dirty="0"/>
          </a:p>
          <a:p>
            <a:r>
              <a:rPr lang="en-US" sz="2400" dirty="0"/>
              <a:t>Rulemaking required if updates made to the standards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87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3C2A-E612-4F14-B9E1-29917A87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2018 “Water Summit”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C16C38-1E2F-425B-B49A-6D20C4A6F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2600" y="1447799"/>
            <a:ext cx="8145506" cy="40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0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E1C989-0BDB-4FCF-8695-0CFBDA0DDA49}"/>
              </a:ext>
            </a:extLst>
          </p:cNvPr>
          <p:cNvSpPr/>
          <p:nvPr/>
        </p:nvSpPr>
        <p:spPr>
          <a:xfrm>
            <a:off x="568036" y="5728724"/>
            <a:ext cx="1145770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8AE87-8FBC-4D9D-9A74-294ACC85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Response(s)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02C91-2E27-4F8E-B49B-6F9679CD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1" y="1378788"/>
            <a:ext cx="6666283" cy="5004758"/>
          </a:xfrm>
        </p:spPr>
        <p:txBody>
          <a:bodyPr/>
          <a:lstStyle/>
          <a:p>
            <a:r>
              <a:rPr lang="en-US" sz="2400" dirty="0"/>
              <a:t>April 2019 – update to LGMA guidelines</a:t>
            </a:r>
          </a:p>
          <a:p>
            <a:pPr lvl="1"/>
            <a:r>
              <a:rPr lang="en-US" sz="2000" dirty="0"/>
              <a:t>Covers ~90% of leafy greens grown in US</a:t>
            </a:r>
          </a:p>
          <a:p>
            <a:endParaRPr lang="en-US" sz="1600" dirty="0"/>
          </a:p>
          <a:p>
            <a:r>
              <a:rPr lang="en-US" sz="2400" dirty="0"/>
              <a:t>Emphasis on evaluating ag water risk based on:</a:t>
            </a:r>
          </a:p>
          <a:p>
            <a:pPr lvl="1"/>
            <a:r>
              <a:rPr lang="en-US" sz="2000" dirty="0"/>
              <a:t>Source, storage, and conveyance</a:t>
            </a:r>
          </a:p>
          <a:p>
            <a:pPr lvl="1"/>
            <a:r>
              <a:rPr lang="en-US" sz="2000" dirty="0"/>
              <a:t>Water use/application</a:t>
            </a:r>
          </a:p>
          <a:p>
            <a:pPr lvl="1"/>
            <a:r>
              <a:rPr lang="en-US" sz="2000" dirty="0"/>
              <a:t>Timing of application</a:t>
            </a:r>
          </a:p>
          <a:p>
            <a:pPr lvl="1"/>
            <a:endParaRPr lang="en-US" sz="16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1CE5C-AE64-4D11-98E0-AD3A09E78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24" t="14826" r="29774" b="15203"/>
          <a:stretch/>
        </p:blipFill>
        <p:spPr>
          <a:xfrm>
            <a:off x="7130856" y="773579"/>
            <a:ext cx="5061144" cy="59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7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5FBB-DD01-4F7F-89F6-EACB06B0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84" y="634481"/>
            <a:ext cx="6316356" cy="5411755"/>
          </a:xfrm>
        </p:spPr>
        <p:txBody>
          <a:bodyPr/>
          <a:lstStyle/>
          <a:p>
            <a:r>
              <a:rPr lang="en-US" dirty="0"/>
              <a:t>Categorizes water into types: A, B, and B</a:t>
            </a:r>
            <a:r>
              <a:rPr lang="en-US" dirty="0">
                <a:sym typeface="Wingdings" panose="05000000000000000000" pitchFamily="2" charset="2"/>
              </a:rPr>
              <a:t>A (treated)</a:t>
            </a:r>
            <a:endParaRPr lang="en-US" dirty="0"/>
          </a:p>
          <a:p>
            <a:pPr lvl="1"/>
            <a:r>
              <a:rPr lang="en-US" dirty="0"/>
              <a:t>Defines acceptable uses of water categories</a:t>
            </a:r>
          </a:p>
          <a:p>
            <a:pPr lvl="1"/>
            <a:endParaRPr lang="en-US" sz="2000" dirty="0"/>
          </a:p>
          <a:p>
            <a:pPr marL="115888" lvl="1" indent="0">
              <a:buNone/>
            </a:pPr>
            <a:r>
              <a:rPr lang="en-US" dirty="0"/>
              <a:t>**Open source water must be treated (verified method) if applying overhead within 21 days of harvest</a:t>
            </a:r>
          </a:p>
          <a:p>
            <a:pPr marL="115888" lvl="1" indent="0">
              <a:buNone/>
            </a:pPr>
            <a:endParaRPr lang="en-US" sz="2000" dirty="0"/>
          </a:p>
          <a:p>
            <a:pPr lvl="0"/>
            <a:r>
              <a:rPr lang="en-US" dirty="0">
                <a:solidFill>
                  <a:srgbClr val="000000"/>
                </a:solidFill>
              </a:rPr>
              <a:t>CA-LGMA currently working on guidance to help growers validate ag water treatment systems  </a:t>
            </a:r>
          </a:p>
          <a:p>
            <a:pPr marL="115888" lvl="1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42FBBD0-307A-46CC-AA72-49DBD1951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540" y="42019"/>
            <a:ext cx="4984893" cy="659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1727928"/>
      </p:ext>
    </p:extLst>
  </p:cSld>
  <p:clrMapOvr>
    <a:masterClrMapping/>
  </p:clrMapOvr>
</p:sld>
</file>

<file path=ppt/theme/theme1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454</Words>
  <Application>Microsoft Office PowerPoint</Application>
  <PresentationFormat>Widescreen</PresentationFormat>
  <Paragraphs>91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1_Edge</vt:lpstr>
      <vt:lpstr>Advancing the science of risk-based criteria for agricultural water quality:    Industry perspectives on the use of risk-based approaches</vt:lpstr>
      <vt:lpstr>Key Points</vt:lpstr>
      <vt:lpstr>Standards for the Growing, Harvesting, Packing, and Holding of Produce for Human Consumption, current Subpart E </vt:lpstr>
      <vt:lpstr>PSR Requirements</vt:lpstr>
      <vt:lpstr>Challenges</vt:lpstr>
      <vt:lpstr>Delay of Ag Water Compliance</vt:lpstr>
      <vt:lpstr>February 2018 “Water Summit”</vt:lpstr>
      <vt:lpstr>Industry Response(s)</vt:lpstr>
      <vt:lpstr>PowerPoint Presentation</vt:lpstr>
      <vt:lpstr>Harmonized Ag Water Working Group</vt:lpstr>
      <vt:lpstr>Center for Produce Safety</vt:lpstr>
      <vt:lpstr>Industry Needs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Griep</dc:creator>
  <cp:lastModifiedBy>Jennifer McEntire</cp:lastModifiedBy>
  <cp:revision>86</cp:revision>
  <dcterms:created xsi:type="dcterms:W3CDTF">2019-05-29T16:04:57Z</dcterms:created>
  <dcterms:modified xsi:type="dcterms:W3CDTF">2019-07-30T14:49:54Z</dcterms:modified>
</cp:coreProperties>
</file>