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A705-C75C-272C-9381-30F1F0658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A3F27-0A0F-2A0F-4145-723142DF1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104DB-B283-9727-23A6-99F1515E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D0030-C24D-31A8-2EB3-46090C8A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E9E9-A369-4B08-46AE-12CFA630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26DC-9039-0E29-5893-661692AB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912CC-713E-F43D-BB22-161341B4E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FC5A7-7526-A718-AB77-AE8652630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232D-CA1E-0818-8869-6418D6E1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6B11D-F7AC-B00D-2EC5-71E490C4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0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4EBF46-D297-8778-FE50-EEF5FB4CF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6AE-01C2-6101-4B21-E7E9B8AEF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740B-3067-C023-6B57-E32EFAE1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3E767-F8C8-19B7-08C2-D24404A6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4D17B-3F74-2B44-E900-2A3C28257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96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CCB9-9C30-FF3D-ABAC-87D9C366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6F76E-376F-6E43-A550-364F10DA0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EDE9E-1D0B-4CFE-EFC8-E03F93A9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3156-1789-49EE-2C52-BFF522A8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FE4C-ACB7-A60F-5695-60D391D9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5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AE36-3090-E85E-C348-0092F3FD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B48EB-B528-97F8-B5A9-9EABDF5F7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B9035-6389-0F25-3E3E-6740E6DAF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FF4E6-E712-1B34-2B81-87FE1D52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0268C-D6FD-49CC-46CA-C3421820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6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49986-0FC2-0F65-2A47-CFF4DEAF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CF3B4-273E-DEE0-E62E-B007FD1C3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81DA8-8AC6-06A1-0268-4AEE71423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FFB2E-13B3-96C0-DA46-0E9321FE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3F46A-56AA-0F55-2F34-8860F1C9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4EF6B-A4C3-49CB-2899-EBD188807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7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6B569-9D00-F976-69BB-A38F4981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E243-3E21-2C51-17FC-B56EECB46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3CB94-BF80-EE8D-8E53-8DA39C464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483C5-2B1E-B1A0-AD70-844EBAAFE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532124-BC2A-EB6E-90EC-F907540106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CA8136-0AF2-113C-45F7-26490ABAA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1DB931-E995-A76E-430A-549DD342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D384F-8F3D-1298-6C82-9D44E3B4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7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02F-91AD-097D-ECA1-79603DE4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01CA3-3825-3FE5-6E39-5FB9AB80F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C858E-5C5B-BC82-9C2A-061042EBE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A5153-042D-B3C5-44D9-712A066D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1A9A9-2E39-5FAF-A7FB-70F981C1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F552FC-D059-73AB-2DAF-234FC97B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CE1AD-3807-CDF1-3314-2BEF435F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3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F36EE-6509-B11F-32C1-075449AA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6A16B-242D-9266-6658-DA31FA98A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C0700-0C4D-6FC0-72FF-DA2719689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21F9A-EFE1-7BEB-6523-192C7AF6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D1321-1530-C4DB-2C1A-9DAA5F5F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05BA3-B8EC-01DD-D0DF-1819AAE5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2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A046-C6D0-4679-CC5D-F10D2C53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ADAB15-CE61-EBB1-87A2-2DC97F297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41A21-5629-4C6B-2537-3EBD245FC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F0A17-C5CE-74F4-0F39-A7308AC4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07734-1912-DC44-212A-974FF12D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6BB17-9027-2F2C-129F-6A67E6FE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5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C4E4B-45D7-F9CB-BAEE-CCB91A90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562D7-96F5-AA21-83C1-668C59100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4C2B-8572-E6D9-68CB-BBC130142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EA3B-B6B8-484D-A127-DFAA5C4AC8DB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9C2EB-F3C5-2A29-76B7-99B78E15A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34E0A-6466-EA8A-70D9-99EA2F10B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733A-C819-4E14-A4F3-471FED501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8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05F0-0502-79F9-A1E2-073E38C624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Testimony of Mark McAfee</a:t>
            </a:r>
            <a:br>
              <a:rPr lang="en-US" sz="4000" dirty="0"/>
            </a:br>
            <a:r>
              <a:rPr lang="en-US" sz="4000" dirty="0"/>
              <a:t>before the USDA FMMO Hearing</a:t>
            </a:r>
            <a:br>
              <a:rPr lang="en-US" sz="4000" dirty="0"/>
            </a:br>
            <a:r>
              <a:rPr lang="en-US" sz="4000" dirty="0"/>
              <a:t>Dairyman, VP &amp; Board Member </a:t>
            </a:r>
            <a:br>
              <a:rPr lang="en-US" sz="4000" dirty="0"/>
            </a:br>
            <a:r>
              <a:rPr lang="en-US" sz="4000" dirty="0"/>
              <a:t>California Dairy Campaign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CD856-BDC1-DB53-3FD6-67B3166925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6</a:t>
            </a:r>
            <a:r>
              <a:rPr lang="en-US" baseline="30000" dirty="0"/>
              <a:t>th</a:t>
            </a:r>
            <a:r>
              <a:rPr lang="en-US" dirty="0"/>
              <a:t>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ABE92-3059-23EF-D510-87960EF3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34" y="4681982"/>
            <a:ext cx="3166801" cy="1722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5B381-B0C5-3286-D799-95C65CCD972B}"/>
              </a:ext>
            </a:extLst>
          </p:cNvPr>
          <p:cNvSpPr txBox="1"/>
          <p:nvPr/>
        </p:nvSpPr>
        <p:spPr>
          <a:xfrm>
            <a:off x="722980" y="4342811"/>
            <a:ext cx="324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Home of Growth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B8B64A-FA7B-6414-9831-B5AE76B38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403" y="4517006"/>
            <a:ext cx="3326726" cy="196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A03B2C-0194-F991-95FF-5FA4EC547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129" y="4813820"/>
            <a:ext cx="3097861" cy="1611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75C807-B1B8-D770-A9EA-74959DB9D873}"/>
              </a:ext>
            </a:extLst>
          </p:cNvPr>
          <p:cNvSpPr txBox="1"/>
          <p:nvPr/>
        </p:nvSpPr>
        <p:spPr>
          <a:xfrm>
            <a:off x="8159583" y="4429919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Member / Sponsor IMGC </a:t>
            </a:r>
          </a:p>
        </p:txBody>
      </p:sp>
    </p:spTree>
    <p:extLst>
      <p:ext uri="{BB962C8B-B14F-4D97-AF65-F5344CB8AC3E}">
        <p14:creationId xmlns:p14="http://schemas.microsoft.com/office/powerpoint/2010/main" val="278498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3AA59-8F6A-6E16-681C-C547F301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just in last night!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0380-D11D-F8ED-4459-7B83354AF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 search by Farm Bureau, NFO and others to try and get dairymen to testify at this USDA FMMO  hearing. </a:t>
            </a:r>
            <a:r>
              <a:rPr lang="en-US" sz="1100" dirty="0"/>
              <a:t>( source Dairy Together  CFU WFU NFU ) </a:t>
            </a:r>
          </a:p>
          <a:p>
            <a:r>
              <a:rPr lang="en-US" sz="2400" dirty="0"/>
              <a:t>None would volunteer for fear of retaliation by Processors. </a:t>
            </a:r>
          </a:p>
          <a:p>
            <a:pPr marL="0" indent="0">
              <a:buNone/>
            </a:pPr>
            <a:r>
              <a:rPr lang="en-US" sz="2400" dirty="0"/>
              <a:t>           Dairy farmers are scared and live in fear of processors and loss of contracts   </a:t>
            </a:r>
          </a:p>
        </p:txBody>
      </p:sp>
      <p:pic>
        <p:nvPicPr>
          <p:cNvPr id="1026" name="Picture 2" descr="Stress, anxiety can result in poor decision-making, risk | The Western Producer">
            <a:extLst>
              <a:ext uri="{FF2B5EF4-FFF2-40B4-BE49-F238E27FC236}">
                <a16:creationId xmlns:a16="http://schemas.microsoft.com/office/drawing/2014/main" id="{4AD3C345-CA1B-3FFF-BDAC-A54CECEB2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44" y="3283058"/>
            <a:ext cx="5107059" cy="357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723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F7E0-F641-7177-BF66-3DEAA4D7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78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 strongly support the testimony of </a:t>
            </a:r>
            <a:br>
              <a:rPr lang="en-US" dirty="0"/>
            </a:br>
            <a:r>
              <a:rPr lang="en-US" dirty="0"/>
              <a:t>Lynne McBride and Joaquin Contente of the CDC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14AA8-E1E6-FF43-D2FC-8C84B2E69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092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400" dirty="0"/>
              <a:t>Include Mozzarella in the Class 3 price formula</a:t>
            </a:r>
          </a:p>
          <a:p>
            <a:pPr marL="514350" indent="-514350">
              <a:buAutoNum type="arabicPeriod"/>
            </a:pPr>
            <a:r>
              <a:rPr lang="en-US" sz="2400" dirty="0"/>
              <a:t>Mozzarella ( 4.49 billion pounds)  is now much larger than cheddar cheese </a:t>
            </a:r>
          </a:p>
          <a:p>
            <a:pPr marL="0" indent="0">
              <a:buNone/>
            </a:pPr>
            <a:r>
              <a:rPr lang="en-US" sz="2400" dirty="0"/>
              <a:t>      ( 3.96 billion pounds ) in the USA but it is not used in the Class 3 formula. The            moisture levels are much higher. If added to the pricing formula, farmers would be paid a much higher price. It is being ignored and overlooked. 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m</a:t>
            </a:r>
          </a:p>
          <a:p>
            <a:pPr marL="514350" indent="-514350">
              <a:buAutoNum type="arabicPeriod"/>
            </a:pPr>
            <a:r>
              <a:rPr lang="en-US" dirty="0"/>
              <a:t>Che</a:t>
            </a:r>
          </a:p>
        </p:txBody>
      </p:sp>
      <p:pic>
        <p:nvPicPr>
          <p:cNvPr id="1026" name="Picture 2" descr="Mozzarella cheese- Benefits, Origin, Calories | Plugon">
            <a:extLst>
              <a:ext uri="{FF2B5EF4-FFF2-40B4-BE49-F238E27FC236}">
                <a16:creationId xmlns:a16="http://schemas.microsoft.com/office/drawing/2014/main" id="{DC2FB65A-C03C-DDE7-9340-E4746382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6" y="4162884"/>
            <a:ext cx="3902558" cy="25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579B10-6F68-A292-A8BC-A71286CD2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908" y="4219552"/>
            <a:ext cx="3738892" cy="2543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E40E93-DFBB-637F-223B-E41481ACDB7F}"/>
              </a:ext>
            </a:extLst>
          </p:cNvPr>
          <p:cNvSpPr txBox="1"/>
          <p:nvPr/>
        </p:nvSpPr>
        <p:spPr>
          <a:xfrm>
            <a:off x="4492486" y="5093402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Mozzarella 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83A17E4-C477-5E77-A4E1-D86B15693002}"/>
              </a:ext>
            </a:extLst>
          </p:cNvPr>
          <p:cNvSpPr/>
          <p:nvPr/>
        </p:nvSpPr>
        <p:spPr>
          <a:xfrm rot="5400000">
            <a:off x="4917011" y="5151150"/>
            <a:ext cx="278296" cy="9581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718D755-9595-69ED-EB3B-2EAFC83464D5}"/>
              </a:ext>
            </a:extLst>
          </p:cNvPr>
          <p:cNvSpPr/>
          <p:nvPr/>
        </p:nvSpPr>
        <p:spPr>
          <a:xfrm rot="16200000">
            <a:off x="6692897" y="5151150"/>
            <a:ext cx="278296" cy="9581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B5F50-277B-BF9C-B518-C836668869E3}"/>
              </a:ext>
            </a:extLst>
          </p:cNvPr>
          <p:cNvSpPr txBox="1"/>
          <p:nvPr/>
        </p:nvSpPr>
        <p:spPr>
          <a:xfrm>
            <a:off x="6262162" y="50934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Cheddar</a:t>
            </a:r>
          </a:p>
        </p:txBody>
      </p:sp>
    </p:spTree>
    <p:extLst>
      <p:ext uri="{BB962C8B-B14F-4D97-AF65-F5344CB8AC3E}">
        <p14:creationId xmlns:p14="http://schemas.microsoft.com/office/powerpoint/2010/main" val="299592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4C46-25F6-34EB-EA14-A35B9FAC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55" y="-6465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Milk research points to “high value” for dairy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40568-E45A-902E-253E-F76C423CA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21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Processors don’t follow the research that is funded by dairy check off dollars. Total disconnect! </a:t>
            </a:r>
          </a:p>
          <a:p>
            <a:r>
              <a:rPr lang="en-US" sz="1800" b="1" dirty="0"/>
              <a:t>Consumer </a:t>
            </a:r>
            <a:r>
              <a:rPr lang="en-US" sz="1800" dirty="0"/>
              <a:t>Market research says:  less processed, easy to digest, delicious, gut friendly, immune system building dairy products. “Keep the milk bio-actives bioactive”. </a:t>
            </a:r>
          </a:p>
          <a:p>
            <a:r>
              <a:rPr lang="en-US" sz="1800" b="1" dirty="0"/>
              <a:t>Processors</a:t>
            </a:r>
            <a:r>
              <a:rPr lang="en-US" sz="1800" dirty="0"/>
              <a:t> respond: highly processed “shelf stable ESL products”, hard to digest, gut inflammatory, allergenic, have added sugar, with cartoons on them. </a:t>
            </a:r>
          </a:p>
          <a:p>
            <a:r>
              <a:rPr lang="en-US" sz="1800" b="1" dirty="0"/>
              <a:t>Science</a:t>
            </a:r>
            <a:r>
              <a:rPr lang="en-US" sz="1800" dirty="0"/>
              <a:t> says: We can make easy to digest, bioactive, less processed, delicious dairy products that are gut friendly, and build the gut microbiome which is home to 80% of the human immune system.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03B8E-2789-7656-1A49-172B716C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87" y="4098139"/>
            <a:ext cx="3083282" cy="2759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6EFA4-E397-233C-112A-D8CCAEE1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94" y="4098139"/>
            <a:ext cx="2341067" cy="3127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83CC1-B352-6E58-124C-57FFDE603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548" y="4301439"/>
            <a:ext cx="436511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5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9CEA-9DBD-0441-B021-5DDD99D86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the answers, but processors don’t listen or innovate!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BE623E-36D2-6B0F-13B8-198C1285D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801" y="2795287"/>
            <a:ext cx="5321262" cy="3784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1F6B8-205E-5B86-1ED1-201D1733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286" y="4012408"/>
            <a:ext cx="5033913" cy="2399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55457D-E455-FE29-A0F3-39DD18C39130}"/>
              </a:ext>
            </a:extLst>
          </p:cNvPr>
          <p:cNvSpPr txBox="1"/>
          <p:nvPr/>
        </p:nvSpPr>
        <p:spPr>
          <a:xfrm>
            <a:off x="1753357" y="1711382"/>
            <a:ext cx="7595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Latest IMGC study, there is “no lactose intolerance”. </a:t>
            </a:r>
            <a:r>
              <a:rPr lang="en-US" sz="1100" dirty="0"/>
              <a:t>( Cork Ireland, Lemay 2023 ) </a:t>
            </a:r>
          </a:p>
          <a:p>
            <a:r>
              <a:rPr lang="en-US" dirty="0"/>
              <a:t>Instead, there is a loss of biodiversity in dairy products and in consumers guts. </a:t>
            </a:r>
          </a:p>
          <a:p>
            <a:r>
              <a:rPr lang="en-US" dirty="0"/>
              <a:t>The Maasai and Mongolians are proof.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BEF5A-0783-16CD-4F63-A22604565649}"/>
              </a:ext>
            </a:extLst>
          </p:cNvPr>
          <p:cNvSpPr txBox="1"/>
          <p:nvPr/>
        </p:nvSpPr>
        <p:spPr>
          <a:xfrm>
            <a:off x="7613352" y="2468219"/>
            <a:ext cx="38277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“ Pasteurization Intolerance?” </a:t>
            </a:r>
          </a:p>
          <a:p>
            <a:r>
              <a:rPr lang="en-US" dirty="0"/>
              <a:t>It’s the processing not the consumers </a:t>
            </a:r>
          </a:p>
          <a:p>
            <a:endParaRPr lang="en-US" dirty="0"/>
          </a:p>
          <a:p>
            <a:r>
              <a:rPr lang="en-US" dirty="0"/>
              <a:t>          Where is the innovation?? </a:t>
            </a:r>
          </a:p>
          <a:p>
            <a:r>
              <a:rPr lang="en-US" sz="1200" dirty="0"/>
              <a:t>                        HPP, UV, Ultrafiltration, </a:t>
            </a:r>
          </a:p>
          <a:p>
            <a:r>
              <a:rPr lang="en-US" sz="1200" dirty="0"/>
              <a:t>                         HACCP, PCR testing and less or unprocessed </a:t>
            </a:r>
          </a:p>
        </p:txBody>
      </p:sp>
    </p:spTree>
    <p:extLst>
      <p:ext uri="{BB962C8B-B14F-4D97-AF65-F5344CB8AC3E}">
        <p14:creationId xmlns:p14="http://schemas.microsoft.com/office/powerpoint/2010/main" val="173028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7C13-A3FE-6E29-E9B4-11EED6F5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79"/>
            <a:ext cx="10515600" cy="1325563"/>
          </a:xfrm>
        </p:spPr>
        <p:txBody>
          <a:bodyPr/>
          <a:lstStyle/>
          <a:p>
            <a:r>
              <a:rPr lang="en-US" dirty="0"/>
              <a:t>Consolidation is a national food security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398F7-6387-5BAF-1D23-C5DD7F2F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102" y="14187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2020 “Food Chain Stress Test” served us a Lesson. </a:t>
            </a:r>
          </a:p>
          <a:p>
            <a:pPr marL="0" indent="0">
              <a:buNone/>
            </a:pPr>
            <a:r>
              <a:rPr lang="en-US" dirty="0"/>
              <a:t>Did we learn or listen?  Do we want a fragile food system?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09A71-4CC7-134E-5049-60794DC8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961" y="3908141"/>
            <a:ext cx="3372428" cy="2949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B716D5-6D68-73A8-844B-731F4860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656" y="3448053"/>
            <a:ext cx="3484031" cy="3484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2D1955-56E4-496F-5AA5-D0D0C5ACF058}"/>
              </a:ext>
            </a:extLst>
          </p:cNvPr>
          <p:cNvSpPr txBox="1"/>
          <p:nvPr/>
        </p:nvSpPr>
        <p:spPr>
          <a:xfrm>
            <a:off x="3394172" y="3002586"/>
            <a:ext cx="425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 Big processing plants could not adapt.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565D5-F2A3-08D5-86F6-422BE339024C}"/>
              </a:ext>
            </a:extLst>
          </p:cNvPr>
          <p:cNvSpPr txBox="1"/>
          <p:nvPr/>
        </p:nvSpPr>
        <p:spPr>
          <a:xfrm>
            <a:off x="8899988" y="2599380"/>
            <a:ext cx="27394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brands served people</a:t>
            </a:r>
          </a:p>
          <a:p>
            <a:r>
              <a:rPr lang="en-US" sz="1200" dirty="0"/>
              <a:t>           example by Raw Farm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AC056B-8864-D9C1-B963-04CBBCBC9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113" y="4535547"/>
            <a:ext cx="4261245" cy="2398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B225A8-FCD0-4672-95F1-ED4CB6141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725" y="3908141"/>
            <a:ext cx="2556788" cy="2999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22CED-8F6C-E165-1D3F-90FE8EAC5525}"/>
              </a:ext>
            </a:extLst>
          </p:cNvPr>
          <p:cNvSpPr txBox="1"/>
          <p:nvPr/>
        </p:nvSpPr>
        <p:spPr>
          <a:xfrm>
            <a:off x="119270" y="4047214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Dairies dumping milk 2020</a:t>
            </a:r>
          </a:p>
        </p:txBody>
      </p:sp>
      <p:pic>
        <p:nvPicPr>
          <p:cNvPr id="2050" name="Picture 2" descr="Quotes about Definition of insanity (53 quotes)">
            <a:extLst>
              <a:ext uri="{FF2B5EF4-FFF2-40B4-BE49-F238E27FC236}">
                <a16:creationId xmlns:a16="http://schemas.microsoft.com/office/drawing/2014/main" id="{D3DE0A46-BE4B-71B0-04AD-E4B95C5B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6" y="1878290"/>
            <a:ext cx="2043967" cy="189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2EFC3-BE19-0E0A-250F-A3A4EEEC8A7F}"/>
              </a:ext>
            </a:extLst>
          </p:cNvPr>
          <p:cNvSpPr txBox="1"/>
          <p:nvPr/>
        </p:nvSpPr>
        <p:spPr>
          <a:xfrm>
            <a:off x="3953459" y="3406645"/>
            <a:ext cx="314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store shelves for months</a:t>
            </a:r>
          </a:p>
        </p:txBody>
      </p:sp>
    </p:spTree>
    <p:extLst>
      <p:ext uri="{BB962C8B-B14F-4D97-AF65-F5344CB8AC3E}">
        <p14:creationId xmlns:p14="http://schemas.microsoft.com/office/powerpoint/2010/main" val="40153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A61F-8961-1DEB-175E-21655C00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lost 103,000 dairies since 1992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93A81-B8C6-6831-FD17-BC5B9020D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are losing 5 dairies every day…plus:</a:t>
            </a:r>
          </a:p>
          <a:p>
            <a:r>
              <a:rPr lang="en-US" dirty="0"/>
              <a:t>Resilience and ability to adapt</a:t>
            </a:r>
          </a:p>
          <a:p>
            <a:r>
              <a:rPr lang="en-US" dirty="0"/>
              <a:t>Local and regional milk sources </a:t>
            </a:r>
          </a:p>
          <a:p>
            <a:r>
              <a:rPr lang="en-US" dirty="0"/>
              <a:t>Creating a more fragile food chain </a:t>
            </a:r>
          </a:p>
          <a:p>
            <a:r>
              <a:rPr lang="en-US" dirty="0"/>
              <a:t>Jobs and community tax base support</a:t>
            </a:r>
          </a:p>
          <a:p>
            <a:r>
              <a:rPr lang="en-US" dirty="0"/>
              <a:t>Carbon heavy fragile long distance food chain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7B814-F95C-91FE-F8DA-CA456E1494C6}"/>
              </a:ext>
            </a:extLst>
          </p:cNvPr>
          <p:cNvSpPr txBox="1"/>
          <p:nvPr/>
        </p:nvSpPr>
        <p:spPr>
          <a:xfrm>
            <a:off x="280914" y="5644391"/>
            <a:ext cx="11630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Processors want a higher “make allowance subsidy” with guaranteed profit margins</a:t>
            </a:r>
          </a:p>
          <a:p>
            <a:pPr algn="ctr"/>
            <a:r>
              <a:rPr lang="en-US" sz="2400" dirty="0"/>
              <a:t>as a reward for lack of innovation and failing the American Dairies and American Consumers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30C34-50D8-0F93-1134-3E79C26FD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773" y="1213609"/>
            <a:ext cx="4240226" cy="32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3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9432-31F3-446B-CB47-0B91410E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we can do today to build a stronger dairy system for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F22B-3F55-37AF-4229-1044A6CDC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 to the consumers! Market data points the way to growth and success.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 to microbiome science and innovate! Processors “make allowances” assure more of the same.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Fairly pay the farmers to “match growth in supply with growth in demand”.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 about dairy products using influencers on social platforms, but…first…create the innovative, gut friendly, delicious, bioactive products that influencers would be excited about.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Mozzarella to the Class 3 pricing formula. </a:t>
            </a:r>
            <a:endParaRPr lang="en-US" sz="1800" b="1" u="sng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A stronger dairy system must serve the entire food chain 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Farmers                                                 Processors                                                     Consumers Health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37CF6-B5E8-8F57-22FB-94F0946C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72" y="4524292"/>
            <a:ext cx="3059265" cy="2039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C7D52-F5E9-11AF-A01C-CBD8E3B5F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455" y="4524293"/>
            <a:ext cx="3583709" cy="2039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68C15-5BE5-C890-8B12-34F416505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082" y="4524292"/>
            <a:ext cx="4143718" cy="207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65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650</Words>
  <Application>Microsoft Office PowerPoint</Application>
  <PresentationFormat>Widescreen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Testimony of Mark McAfee before the USDA FMMO Hearing Dairyman, VP &amp; Board Member  California Dairy Campaign</vt:lpstr>
      <vt:lpstr>This just in last night!  </vt:lpstr>
      <vt:lpstr>I strongly support the testimony of  Lynne McBride and Joaquin Contente of the CDC</vt:lpstr>
      <vt:lpstr>Milk research points to “high value” for dairy products</vt:lpstr>
      <vt:lpstr>We have the answers, but processors don’t listen or innovate! </vt:lpstr>
      <vt:lpstr>Consolidation is a national food security issue</vt:lpstr>
      <vt:lpstr>We have lost 103,000 dairies since 1992</vt:lpstr>
      <vt:lpstr>Things we can do today to build a stronger dairy system for America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Testimony of Mark McAfee before the USDA FMMO Hearing Dairyman, VP &amp; Board Member  California Dairy Campaign</dc:title>
  <dc:creator>Mark McAfee</dc:creator>
  <cp:lastModifiedBy>Mark McAfee</cp:lastModifiedBy>
  <cp:revision>3</cp:revision>
  <dcterms:created xsi:type="dcterms:W3CDTF">2023-10-05T21:35:09Z</dcterms:created>
  <dcterms:modified xsi:type="dcterms:W3CDTF">2023-10-06T16:32:50Z</dcterms:modified>
</cp:coreProperties>
</file>