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09" r:id="rId4"/>
  </p:sldMasterIdLst>
  <p:notesMasterIdLst>
    <p:notesMasterId r:id="rId14"/>
  </p:notesMasterIdLst>
  <p:handoutMasterIdLst>
    <p:handoutMasterId r:id="rId15"/>
  </p:handoutMasterIdLst>
  <p:sldIdLst>
    <p:sldId id="376" r:id="rId5"/>
    <p:sldId id="377" r:id="rId6"/>
    <p:sldId id="369" r:id="rId7"/>
    <p:sldId id="368" r:id="rId8"/>
    <p:sldId id="373" r:id="rId9"/>
    <p:sldId id="367" r:id="rId10"/>
    <p:sldId id="371" r:id="rId11"/>
    <p:sldId id="372" r:id="rId12"/>
    <p:sldId id="370" r:id="rId1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EC20E35-A176-4012-BC5E-935CFFF8708E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014" autoAdjust="0"/>
    <p:restoredTop sz="72826" autoAdjust="0"/>
  </p:normalViewPr>
  <p:slideViewPr>
    <p:cSldViewPr snapToGrid="0">
      <p:cViewPr varScale="1">
        <p:scale>
          <a:sx n="71" d="100"/>
          <a:sy n="71" d="100"/>
        </p:scale>
        <p:origin x="72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1728"/>
          </a:xfrm>
          <a:prstGeom prst="rect">
            <a:avLst/>
          </a:prstGeom>
        </p:spPr>
        <p:txBody>
          <a:bodyPr vert="horz" lIns="96637" tIns="48317" rIns="96637" bIns="483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90" y="2"/>
            <a:ext cx="3169920" cy="481728"/>
          </a:xfrm>
          <a:prstGeom prst="rect">
            <a:avLst/>
          </a:prstGeom>
        </p:spPr>
        <p:txBody>
          <a:bodyPr vert="horz" lIns="96637" tIns="48317" rIns="96637" bIns="48317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7"/>
            <a:ext cx="3169920" cy="481727"/>
          </a:xfrm>
          <a:prstGeom prst="rect">
            <a:avLst/>
          </a:prstGeom>
        </p:spPr>
        <p:txBody>
          <a:bodyPr vert="horz" lIns="96637" tIns="48317" rIns="96637" bIns="483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90" y="9119477"/>
            <a:ext cx="3169920" cy="481727"/>
          </a:xfrm>
          <a:prstGeom prst="rect">
            <a:avLst/>
          </a:prstGeom>
        </p:spPr>
        <p:txBody>
          <a:bodyPr vert="horz" lIns="96637" tIns="48317" rIns="96637" bIns="48317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1728"/>
          </a:xfrm>
          <a:prstGeom prst="rect">
            <a:avLst/>
          </a:prstGeom>
        </p:spPr>
        <p:txBody>
          <a:bodyPr vert="horz" lIns="96637" tIns="48317" rIns="96637" bIns="48317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0" y="2"/>
            <a:ext cx="3169920" cy="481728"/>
          </a:xfrm>
          <a:prstGeom prst="rect">
            <a:avLst/>
          </a:prstGeom>
        </p:spPr>
        <p:txBody>
          <a:bodyPr vert="horz" lIns="96637" tIns="48317" rIns="96637" bIns="48317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4/15/2020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7" tIns="48317" rIns="96637" bIns="48317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2"/>
          </a:xfrm>
          <a:prstGeom prst="rect">
            <a:avLst/>
          </a:prstGeom>
        </p:spPr>
        <p:txBody>
          <a:bodyPr vert="horz" lIns="96637" tIns="48317" rIns="96637" bIns="48317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7"/>
            <a:ext cx="3169920" cy="481727"/>
          </a:xfrm>
          <a:prstGeom prst="rect">
            <a:avLst/>
          </a:prstGeom>
        </p:spPr>
        <p:txBody>
          <a:bodyPr vert="horz" lIns="96637" tIns="48317" rIns="96637" bIns="48317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0" y="9119477"/>
            <a:ext cx="3169920" cy="481727"/>
          </a:xfrm>
          <a:prstGeom prst="rect">
            <a:avLst/>
          </a:prstGeom>
        </p:spPr>
        <p:txBody>
          <a:bodyPr vert="horz" lIns="96637" tIns="48317" rIns="96637" bIns="48317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BE77267-9F51-4226-989C-ED57465596ED}"/>
              </a:ext>
            </a:extLst>
          </p:cNvPr>
          <p:cNvSpPr/>
          <p:nvPr userDrawn="1"/>
        </p:nvSpPr>
        <p:spPr>
          <a:xfrm>
            <a:off x="0" y="671400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tx1">
                  <a:lumMod val="75000"/>
                  <a:lumOff val="2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A2CC678-341F-44F8-AE2E-A6C84D75C56A}"/>
              </a:ext>
            </a:extLst>
          </p:cNvPr>
          <p:cNvSpPr/>
          <p:nvPr userDrawn="1"/>
        </p:nvSpPr>
        <p:spPr>
          <a:xfrm>
            <a:off x="0" y="20074"/>
            <a:ext cx="12192000" cy="14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87A001A-FE8B-41CE-AC81-69D4A2339087}"/>
              </a:ext>
            </a:extLst>
          </p:cNvPr>
          <p:cNvSpPr/>
          <p:nvPr userDrawn="1"/>
        </p:nvSpPr>
        <p:spPr>
          <a:xfrm>
            <a:off x="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B1416AC-94BD-4442-B771-E1ACAA70367E}"/>
              </a:ext>
            </a:extLst>
          </p:cNvPr>
          <p:cNvSpPr/>
          <p:nvPr userDrawn="1"/>
        </p:nvSpPr>
        <p:spPr>
          <a:xfrm>
            <a:off x="1204800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2">
            <a:extLst>
              <a:ext uri="{FF2B5EF4-FFF2-40B4-BE49-F238E27FC236}">
                <a16:creationId xmlns:a16="http://schemas.microsoft.com/office/drawing/2014/main" xmlns="" id="{BDB31DC4-A207-4A23-8E7A-40D0ECD04F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2810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84108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3260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xmlns="" id="{EDE35ADD-8A62-4F35-950B-EA0CC678DE64}"/>
              </a:ext>
            </a:extLst>
          </p:cNvPr>
          <p:cNvSpPr/>
          <p:nvPr userDrawn="1"/>
        </p:nvSpPr>
        <p:spPr>
          <a:xfrm>
            <a:off x="8266176" y="47548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87D291-05F0-4DD7-A728-945B6C9F238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61A6105F-5309-4A56-AAF2-8D4A0477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67DBAC9A-28A2-405B-8B7E-9BE425F51354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431999" y="1512000"/>
            <a:ext cx="11339999" cy="4377523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3859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 Chart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644327" y="408980"/>
            <a:ext cx="7804547" cy="77688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xfrm>
            <a:off x="5952475" y="6505277"/>
            <a:ext cx="298158" cy="32893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uk-UA" smtClean="0">
                <a:solidFill>
                  <a:srgbClr val="FFFFFF"/>
                </a:solidFill>
              </a:rPr>
              <a:pPr/>
              <a:t>‹#›</a:t>
            </a:fld>
            <a:endParaRPr lang="uk-UA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9214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xmlns="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4000" y="144000"/>
            <a:ext cx="11905200" cy="6570000"/>
          </a:xfrm>
          <a:noFill/>
        </p:spPr>
        <p:txBody>
          <a:bodyPr lIns="1764000" rIns="0" anchor="ctr"/>
          <a:lstStyle>
            <a:lvl1pPr marL="0" indent="0" algn="l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15412" y="360000"/>
            <a:ext cx="4416588" cy="4716572"/>
          </a:xfrm>
          <a:solidFill>
            <a:schemeClr val="accent4"/>
          </a:soli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15413" y="5076572"/>
            <a:ext cx="4416587" cy="1421429"/>
          </a:xfrm>
          <a:solidFill>
            <a:schemeClr val="accent4">
              <a:lumMod val="20000"/>
              <a:lumOff val="80000"/>
              <a:alpha val="80000"/>
            </a:schemeClr>
          </a:solidFill>
          <a:ln>
            <a:solidFill>
              <a:schemeClr val="accent4"/>
            </a:solidFill>
          </a:ln>
        </p:spPr>
        <p:txBody>
          <a:bodyPr tIns="144000" rIns="468000"/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.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xmlns="" id="{CEB7A85F-8707-4B62-B299-F53931B86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48708" y="5540135"/>
            <a:ext cx="3396887" cy="19670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xmlns="" id="{BA4C7E3C-7C17-46E9-928A-D3D505EEAA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48708" y="5809779"/>
            <a:ext cx="3396887" cy="19670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xmlns="" id="{6ADD6EB2-7D8E-4991-87A6-02723731EBE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48708" y="6079423"/>
            <a:ext cx="3396887" cy="196707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BE77267-9F51-4226-989C-ED57465596ED}"/>
              </a:ext>
            </a:extLst>
          </p:cNvPr>
          <p:cNvSpPr/>
          <p:nvPr userDrawn="1"/>
        </p:nvSpPr>
        <p:spPr>
          <a:xfrm>
            <a:off x="0" y="671400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tx1">
                  <a:lumMod val="75000"/>
                  <a:lumOff val="2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A2CC678-341F-44F8-AE2E-A6C84D75C56A}"/>
              </a:ext>
            </a:extLst>
          </p:cNvPr>
          <p:cNvSpPr/>
          <p:nvPr userDrawn="1"/>
        </p:nvSpPr>
        <p:spPr>
          <a:xfrm>
            <a:off x="0" y="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87A001A-FE8B-41CE-AC81-69D4A2339087}"/>
              </a:ext>
            </a:extLst>
          </p:cNvPr>
          <p:cNvSpPr/>
          <p:nvPr userDrawn="1"/>
        </p:nvSpPr>
        <p:spPr>
          <a:xfrm>
            <a:off x="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B1416AC-94BD-4442-B771-E1ACAA70367E}"/>
              </a:ext>
            </a:extLst>
          </p:cNvPr>
          <p:cNvSpPr/>
          <p:nvPr userDrawn="1"/>
        </p:nvSpPr>
        <p:spPr>
          <a:xfrm>
            <a:off x="1204800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DB31DC4-A207-4A23-8E7A-40D0ECD04F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xmlns="" id="{94054031-2BEC-4DA9-90C3-616D2D61A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43550" y="5233270"/>
            <a:ext cx="3396887" cy="196707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</p:spTree>
    <p:extLst>
      <p:ext uri="{BB962C8B-B14F-4D97-AF65-F5344CB8AC3E}">
        <p14:creationId xmlns:p14="http://schemas.microsoft.com/office/powerpoint/2010/main" val="20062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AB7A8BA-0531-4A37-BB60-9E1CA4764B40}"/>
              </a:ext>
            </a:extLst>
          </p:cNvPr>
          <p:cNvSpPr/>
          <p:nvPr userDrawn="1"/>
        </p:nvSpPr>
        <p:spPr>
          <a:xfrm>
            <a:off x="1450848" y="653845"/>
            <a:ext cx="2657856" cy="2450592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0" y="2438399"/>
            <a:ext cx="5385600" cy="3044399"/>
          </a:xfrm>
          <a:solidFill>
            <a:schemeClr val="accent4"/>
          </a:solidFill>
        </p:spPr>
        <p:txBody>
          <a:bodyPr lIns="72000" tIns="180000" rIns="180000" bIns="0" anchor="t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segue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8971" y="4479264"/>
            <a:ext cx="2851629" cy="749534"/>
          </a:xfrm>
          <a:solidFill>
            <a:schemeClr val="tx1">
              <a:alpha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6815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xmlns="" id="{FE842FA8-E742-4FD8-BFA1-7B8A13828E76}"/>
              </a:ext>
            </a:extLst>
          </p:cNvPr>
          <p:cNvSpPr/>
          <p:nvPr userDrawn="1"/>
        </p:nvSpPr>
        <p:spPr>
          <a:xfrm>
            <a:off x="8418576" y="49072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23F5D8CC-DBBC-4E65-A552-C98514F1E2F9}"/>
              </a:ext>
            </a:extLst>
          </p:cNvPr>
          <p:cNvSpPr/>
          <p:nvPr userDrawn="1"/>
        </p:nvSpPr>
        <p:spPr>
          <a:xfrm>
            <a:off x="8266176" y="47548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93000" y="2438399"/>
            <a:ext cx="3836200" cy="3044399"/>
          </a:xfr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txBody>
          <a:bodyPr lIns="432000" tIns="432000" rIns="72000" bIns="1188000" anchor="t"/>
          <a:lstStyle>
            <a:lvl1pPr algn="l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7000" y="4465176"/>
            <a:ext cx="3372329" cy="774934"/>
          </a:xfrm>
          <a:solidFill>
            <a:schemeClr val="tx1">
              <a:alpha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lIns="180000" tIns="144000" rIns="0"/>
          <a:lstStyle>
            <a:lvl1pPr marL="0" indent="0" algn="l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23D3924F-A5EC-4141-A191-1A110C406AF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32000" y="2438399"/>
            <a:ext cx="5472000" cy="3044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457081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xmlns="" id="{34827DBE-7690-48BE-8673-ABB67E101D80}"/>
              </a:ext>
            </a:extLst>
          </p:cNvPr>
          <p:cNvSpPr/>
          <p:nvPr userDrawn="1"/>
        </p:nvSpPr>
        <p:spPr>
          <a:xfrm>
            <a:off x="8266176" y="4754880"/>
            <a:ext cx="274320" cy="292608"/>
          </a:xfrm>
          <a:prstGeom prst="ellipse">
            <a:avLst/>
          </a:prstGeom>
          <a:noFill/>
          <a:ln>
            <a:noFill/>
          </a:ln>
        </p:spPr>
        <p:txBody>
          <a:bodyPr vert="horz" lIns="72000" tIns="180000" rIns="180000" bIns="0" rtlCol="0" anchor="t">
            <a:noAutofit/>
          </a:bodyPr>
          <a:lstStyle/>
          <a:p>
            <a:pPr algn="r">
              <a:lnSpc>
                <a:spcPts val="4700"/>
              </a:lnSpc>
              <a:spcBef>
                <a:spcPct val="0"/>
              </a:spcBef>
            </a:pPr>
            <a:endParaRPr lang="en-US" sz="4500" noProof="0" dirty="0">
              <a:solidFill>
                <a:schemeClr val="bg1"/>
              </a:solidFill>
              <a:latin typeface="Rockwell" panose="02060603020205020403" pitchFamily="18" charset="0"/>
              <a:ea typeface="+mj-ea"/>
              <a:cs typeface="+mj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23D3924F-A5EC-4141-A191-1A110C406AF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96000" y="3263899"/>
            <a:ext cx="5472000" cy="2442088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F30A9B71-A789-4057-B729-15D78CF34E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5601" y="3263898"/>
            <a:ext cx="4840085" cy="1626013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499E1708-B7A6-4D6F-9968-5398B335F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601" y="4889912"/>
            <a:ext cx="4840085" cy="816075"/>
          </a:xfrm>
          <a:solidFill>
            <a:schemeClr val="tx1">
              <a:alpha val="80000"/>
            </a:schemeClr>
          </a:solidFill>
          <a:ln>
            <a:solidFill>
              <a:schemeClr val="accent4"/>
            </a:soli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75291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xmlns="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xmlns="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xmlns="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8FD215-79E5-48E4-95DB-2C5E5A1F8E8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DF905B34-4C18-4A8D-8167-57B7BF03D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>
            <a:extLst>
              <a:ext uri="{FF2B5EF4-FFF2-40B4-BE49-F238E27FC236}">
                <a16:creationId xmlns:a16="http://schemas.microsoft.com/office/drawing/2014/main" xmlns="" id="{FDA3C530-12F9-48FC-BC5E-D34BDC504BC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44000" y="143999"/>
            <a:ext cx="11905200" cy="6047999"/>
          </a:xfrm>
          <a:noFill/>
        </p:spPr>
        <p:txBody>
          <a:bodyPr lIns="0" r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64900" y="4910452"/>
            <a:ext cx="4101900" cy="773546"/>
          </a:xfrm>
          <a:solidFill>
            <a:schemeClr val="bg1">
              <a:lumMod val="95000"/>
            </a:schemeClr>
          </a:solidFill>
        </p:spPr>
        <p:txBody>
          <a:bodyPr lIns="180000" tIns="72000" rIns="180000" anchor="t"/>
          <a:lstStyle>
            <a:lvl1pPr marL="0" indent="0">
              <a:buNone/>
              <a:defRPr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3EC14527-4DF5-4A98-AE66-C80F3B8E6D2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AB05C513-FBE3-4BA7-9084-69899356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sto MT" panose="02040603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Calisto MT" panose="02040603050505030304" pitchFamily="18" charset="0"/>
              </a:defRPr>
            </a:lvl1pPr>
            <a:lvl2pPr>
              <a:defRPr sz="3200">
                <a:latin typeface="Calisto MT" panose="02040603050505030304" pitchFamily="18" charset="0"/>
              </a:defRPr>
            </a:lvl2pPr>
            <a:lvl3pPr>
              <a:defRPr sz="3200">
                <a:latin typeface="Calisto MT" panose="02040603050505030304" pitchFamily="18" charset="0"/>
              </a:defRPr>
            </a:lvl3pPr>
            <a:lvl4pPr>
              <a:defRPr sz="3200">
                <a:latin typeface="Calisto MT" panose="02040603050505030304" pitchFamily="18" charset="0"/>
              </a:defRPr>
            </a:lvl4pPr>
            <a:lvl5pPr>
              <a:defRPr sz="3200">
                <a:latin typeface="Calisto MT" panose="0204060305050503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73976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456F629-658F-4B7E-A1D1-2522EA76B0D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35380A33-49FB-43FC-B60E-34A2E555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D0F16635-76F3-45F7-9385-A99504D2B901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431999" y="1008000"/>
            <a:ext cx="11339999" cy="4881523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  <a:lvl2pPr>
              <a:defRPr sz="2400">
                <a:solidFill>
                  <a:schemeClr val="bg1">
                    <a:lumMod val="75000"/>
                  </a:schemeClr>
                </a:solidFill>
                <a:latin typeface="+mj-lt"/>
              </a:defRPr>
            </a:lvl2pPr>
            <a:lvl3pPr>
              <a:defRPr sz="2400">
                <a:solidFill>
                  <a:schemeClr val="bg1">
                    <a:lumMod val="75000"/>
                  </a:schemeClr>
                </a:solidFill>
                <a:latin typeface="+mj-lt"/>
              </a:defRPr>
            </a:lvl3pPr>
            <a:lvl4pPr>
              <a:defRPr sz="2400">
                <a:solidFill>
                  <a:schemeClr val="bg1">
                    <a:lumMod val="75000"/>
                  </a:schemeClr>
                </a:solidFill>
                <a:latin typeface="+mj-lt"/>
              </a:defRPr>
            </a:lvl4pPr>
            <a:lvl5pPr>
              <a:defRPr sz="2400">
                <a:solidFill>
                  <a:schemeClr val="bg1">
                    <a:lumMod val="7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F449EF3-C757-4F43-906C-DE0FF6262B2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xmlns="" id="{216924A5-8BD5-4AC6-84B9-2F1A4AFC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xmlns="" id="{70C8E421-28C0-4976-A17C-22789B6F3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08000"/>
            <a:ext cx="5505225" cy="5168963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7AFEAA85-DD59-4B9B-B080-3368277EF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008000"/>
            <a:ext cx="5587800" cy="5168963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F449EF3-C757-4F43-906C-DE0FF6262B2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xmlns="" id="{216924A5-8BD5-4AC6-84B9-2F1A4AFC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xmlns="" id="{1EAE3C73-B1A9-4A3B-8DD2-5A3492079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08000"/>
            <a:ext cx="55998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xmlns="" id="{53A52FEF-F917-4982-9855-43A0DF5DA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75912"/>
            <a:ext cx="5599800" cy="421375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xmlns="" id="{DC1CA8AB-B7BE-4C9F-9A0A-C849A35AA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008000"/>
            <a:ext cx="55655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7B0DF164-9487-4D3F-BA7D-E273D7F5A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975912"/>
            <a:ext cx="5565575" cy="421375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07921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684F2FFD-7164-411A-96A5-A5211A6C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4E38C26-A932-4007-84B1-21C1D9744A76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430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FA87EF18-D404-4A92-BE37-7AC9B7223D51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817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xmlns="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xmlns="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xmlns="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8B3FD9-234A-4B72-9A91-D7DD23D39CD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1FDBADDA-AF39-45A0-BBAB-A87608C0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BE77267-9F51-4226-989C-ED57465596ED}"/>
              </a:ext>
            </a:extLst>
          </p:cNvPr>
          <p:cNvSpPr/>
          <p:nvPr userDrawn="1"/>
        </p:nvSpPr>
        <p:spPr>
          <a:xfrm>
            <a:off x="0" y="6714000"/>
            <a:ext cx="12192000" cy="144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tx1">
                  <a:lumMod val="75000"/>
                  <a:lumOff val="2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A2CC678-341F-44F8-AE2E-A6C84D75C56A}"/>
              </a:ext>
            </a:extLst>
          </p:cNvPr>
          <p:cNvSpPr/>
          <p:nvPr userDrawn="1"/>
        </p:nvSpPr>
        <p:spPr>
          <a:xfrm>
            <a:off x="0" y="20074"/>
            <a:ext cx="12192000" cy="14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87A001A-FE8B-41CE-AC81-69D4A2339087}"/>
              </a:ext>
            </a:extLst>
          </p:cNvPr>
          <p:cNvSpPr/>
          <p:nvPr userDrawn="1"/>
        </p:nvSpPr>
        <p:spPr>
          <a:xfrm>
            <a:off x="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B1416AC-94BD-4442-B771-E1ACAA70367E}"/>
              </a:ext>
            </a:extLst>
          </p:cNvPr>
          <p:cNvSpPr/>
          <p:nvPr userDrawn="1"/>
        </p:nvSpPr>
        <p:spPr>
          <a:xfrm>
            <a:off x="12048000" y="92074"/>
            <a:ext cx="144000" cy="662940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7200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DB31DC4-A207-4A23-8E7A-40D0ECD04F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0000" y="359999"/>
            <a:ext cx="4416588" cy="5321927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999" y="5681926"/>
            <a:ext cx="4416587" cy="816075"/>
          </a:xfrm>
          <a:solidFill>
            <a:schemeClr val="tx1">
              <a:alpha val="80000"/>
            </a:schemeClr>
          </a:solidFill>
          <a:ln>
            <a:solidFill>
              <a:schemeClr val="accent4"/>
            </a:soli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245643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0" y="2438399"/>
            <a:ext cx="5385600" cy="3044399"/>
          </a:xfr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 lIns="72000" tIns="180000" rIns="180000" bIns="0" anchor="t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segue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8971" y="4479264"/>
            <a:ext cx="2851629" cy="749534"/>
          </a:xfrm>
          <a:solidFill>
            <a:schemeClr val="tx1">
              <a:alpha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tIns="144000" rIns="180000"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8758493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F30A9B71-A789-4057-B729-15D78CF34E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5601" y="3263898"/>
            <a:ext cx="4840085" cy="1626013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xmlns="" id="{4EF269EA-6AE9-449D-BE5A-03758EA88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5601" y="4889910"/>
            <a:ext cx="4840085" cy="816077"/>
          </a:xfrm>
          <a:solidFill>
            <a:schemeClr val="tx1">
              <a:alpha val="80000"/>
            </a:schemeClr>
          </a:solidFill>
          <a:ln>
            <a:solidFill>
              <a:schemeClr val="accent4"/>
            </a:solidFill>
          </a:ln>
        </p:spPr>
        <p:txBody>
          <a:bodyPr vert="horz" lIns="0" tIns="144000" rIns="91440" bIns="0" rtlCol="0">
            <a:noAutofit/>
          </a:bodyPr>
          <a:lstStyle>
            <a:lvl1pPr marL="0" indent="0" algn="r">
              <a:buNone/>
              <a:defRPr lang="en-US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266700" lvl="0" indent="-266700" algn="r"/>
            <a:r>
              <a:rPr lang="en-US" noProof="0" smtClean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A473F491-E8FD-4CBC-84E6-5139D5161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651641"/>
            <a:ext cx="5472001" cy="5054346"/>
          </a:xfrm>
        </p:spPr>
        <p:txBody>
          <a:bodyPr anchor="b" anchorCtr="0"/>
          <a:lstStyle>
            <a:lvl1pPr>
              <a:defRPr sz="20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4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678833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24018-690B-4552-9994-3F090E1601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4D8B2323-066D-4AC1-9FC8-A06D7E8B58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F30A9B71-A789-4057-B729-15D78CF34E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5601" y="3263898"/>
            <a:ext cx="4840085" cy="1626013"/>
          </a:xfrm>
          <a:gradFill>
            <a:gsLst>
              <a:gs pos="0">
                <a:schemeClr val="tx1">
                  <a:lumMod val="75000"/>
                  <a:lumOff val="25000"/>
                  <a:alpha val="70000"/>
                </a:schemeClr>
              </a:gs>
              <a:gs pos="80000">
                <a:schemeClr val="tx1"/>
              </a:gs>
            </a:gsLst>
            <a:lin ang="3600000" scaled="0"/>
          </a:gradFill>
        </p:spPr>
        <p:txBody>
          <a:bodyPr lIns="72000" rIns="180000" bIns="180000" anchor="b"/>
          <a:lstStyle>
            <a:lvl1pPr algn="r">
              <a:lnSpc>
                <a:spcPts val="47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xmlns="" id="{AC12A5E3-4178-4927-9321-CCDE04B7D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5601" y="4889911"/>
            <a:ext cx="4840085" cy="816076"/>
          </a:xfrm>
          <a:solidFill>
            <a:schemeClr val="tx1">
              <a:alpha val="80000"/>
            </a:schemeClr>
          </a:solidFill>
          <a:ln>
            <a:solidFill>
              <a:schemeClr val="accent4"/>
            </a:solidFill>
          </a:ln>
        </p:spPr>
        <p:txBody>
          <a:bodyPr vert="horz" lIns="0" tIns="144000" rIns="91440" bIns="0" rtlCol="0">
            <a:noAutofit/>
          </a:bodyPr>
          <a:lstStyle>
            <a:lvl1pPr marL="0" indent="0" algn="r">
              <a:buNone/>
              <a:defRPr lang="en-US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266700" lvl="0" indent="-266700" algn="r"/>
            <a:r>
              <a:rPr lang="en-US" noProof="0" smtClean="0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xmlns="" id="{73C2D913-09CE-4035-84E6-31449611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5997" y="651641"/>
            <a:ext cx="5472002" cy="50543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63140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87D291-05F0-4DD7-A728-945B6C9F238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61A6105F-5309-4A56-AAF2-8D4A0477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Calisto MT" panose="02040603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sto MT" panose="020406030505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560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87D291-05F0-4DD7-A728-945B6C9F238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677425" y="6322399"/>
            <a:ext cx="370575" cy="365125"/>
          </a:xfrm>
          <a:prstGeom prst="rect">
            <a:avLst/>
          </a:prstGeo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61A6105F-5309-4A56-AAF2-8D4A0477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F9F7BF0-5084-45F6-AF52-A3013D4394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718816" y="2673350"/>
            <a:ext cx="6754368" cy="1511300"/>
          </a:xfrm>
        </p:spPr>
        <p:txBody>
          <a:bodyPr anchor="ctr"/>
          <a:lstStyle>
            <a:lvl1pPr marL="0" indent="0" algn="ctr">
              <a:buNone/>
              <a:defRPr sz="4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44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sto MT" panose="02040603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sto MT" panose="02040603050505030304" pitchFamily="18" charset="0"/>
              </a:defRPr>
            </a:lvl1pPr>
            <a:lvl2pPr>
              <a:defRPr>
                <a:latin typeface="Calisto MT" panose="02040603050505030304" pitchFamily="18" charset="0"/>
              </a:defRPr>
            </a:lvl2pPr>
            <a:lvl3pPr>
              <a:defRPr>
                <a:latin typeface="Calisto MT" panose="02040603050505030304" pitchFamily="18" charset="0"/>
              </a:defRPr>
            </a:lvl3pPr>
            <a:lvl4pPr>
              <a:defRPr>
                <a:latin typeface="Calisto MT" panose="02040603050505030304" pitchFamily="18" charset="0"/>
              </a:defRPr>
            </a:lvl4pPr>
            <a:lvl5pPr>
              <a:defRPr>
                <a:latin typeface="Calisto MT" panose="0204060305050503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sto MT" panose="02040603050505030304" pitchFamily="18" charset="0"/>
              </a:defRPr>
            </a:lvl1pPr>
            <a:lvl2pPr>
              <a:defRPr>
                <a:latin typeface="Calisto MT" panose="02040603050505030304" pitchFamily="18" charset="0"/>
              </a:defRPr>
            </a:lvl2pPr>
            <a:lvl3pPr>
              <a:defRPr>
                <a:latin typeface="Calisto MT" panose="02040603050505030304" pitchFamily="18" charset="0"/>
              </a:defRPr>
            </a:lvl3pPr>
            <a:lvl4pPr>
              <a:defRPr>
                <a:latin typeface="Calisto MT" panose="02040603050505030304" pitchFamily="18" charset="0"/>
              </a:defRPr>
            </a:lvl4pPr>
            <a:lvl5pPr>
              <a:defRPr>
                <a:latin typeface="Calisto MT" panose="0204060305050503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749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27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sto MT" panose="02040603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9652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698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315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4295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17">
            <a:extLst>
              <a:ext uri="{FF2B5EF4-FFF2-40B4-BE49-F238E27FC236}">
                <a16:creationId xmlns:a16="http://schemas.microsoft.com/office/drawing/2014/main" xmlns="" id="{168BD16A-5998-4CCA-B0F2-62F67B639AFD}"/>
              </a:ext>
            </a:extLst>
          </p:cNvPr>
          <p:cNvSpPr/>
          <p:nvPr userDrawn="1"/>
        </p:nvSpPr>
        <p:spPr>
          <a:xfrm>
            <a:off x="0" y="-66907"/>
            <a:ext cx="12192000" cy="6858000"/>
          </a:xfrm>
          <a:custGeom>
            <a:avLst/>
            <a:gdLst>
              <a:gd name="connsiteX0" fmla="*/ 36000 w 12192000"/>
              <a:gd name="connsiteY0" fmla="*/ 36000 h 6858000"/>
              <a:gd name="connsiteX1" fmla="*/ 36000 w 12192000"/>
              <a:gd name="connsiteY1" fmla="*/ 6822000 h 6858000"/>
              <a:gd name="connsiteX2" fmla="*/ 12156000 w 12192000"/>
              <a:gd name="connsiteY2" fmla="*/ 6822000 h 6858000"/>
              <a:gd name="connsiteX3" fmla="*/ 12156000 w 12192000"/>
              <a:gd name="connsiteY3" fmla="*/ 36000 h 6858000"/>
              <a:gd name="connsiteX4" fmla="*/ 0 w 12192000"/>
              <a:gd name="connsiteY4" fmla="*/ 0 h 6858000"/>
              <a:gd name="connsiteX5" fmla="*/ 36000 w 12192000"/>
              <a:gd name="connsiteY5" fmla="*/ 0 h 6858000"/>
              <a:gd name="connsiteX6" fmla="*/ 12156000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36000 h 6858000"/>
              <a:gd name="connsiteX9" fmla="*/ 12192000 w 12192000"/>
              <a:gd name="connsiteY9" fmla="*/ 6822000 h 6858000"/>
              <a:gd name="connsiteX10" fmla="*/ 12192000 w 12192000"/>
              <a:gd name="connsiteY10" fmla="*/ 6858000 h 6858000"/>
              <a:gd name="connsiteX11" fmla="*/ 12156000 w 12192000"/>
              <a:gd name="connsiteY11" fmla="*/ 6858000 h 6858000"/>
              <a:gd name="connsiteX12" fmla="*/ 36000 w 12192000"/>
              <a:gd name="connsiteY12" fmla="*/ 6858000 h 6858000"/>
              <a:gd name="connsiteX13" fmla="*/ 0 w 12192000"/>
              <a:gd name="connsiteY13" fmla="*/ 6858000 h 6858000"/>
              <a:gd name="connsiteX14" fmla="*/ 0 w 12192000"/>
              <a:gd name="connsiteY14" fmla="*/ 6822000 h 6858000"/>
              <a:gd name="connsiteX15" fmla="*/ 0 w 12192000"/>
              <a:gd name="connsiteY15" fmla="*/ 36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36000" y="36000"/>
                </a:moveTo>
                <a:lnTo>
                  <a:pt x="36000" y="6822000"/>
                </a:lnTo>
                <a:lnTo>
                  <a:pt x="12156000" y="6822000"/>
                </a:lnTo>
                <a:lnTo>
                  <a:pt x="12156000" y="36000"/>
                </a:lnTo>
                <a:close/>
                <a:moveTo>
                  <a:pt x="0" y="0"/>
                </a:moveTo>
                <a:lnTo>
                  <a:pt x="36000" y="0"/>
                </a:lnTo>
                <a:lnTo>
                  <a:pt x="12156000" y="0"/>
                </a:lnTo>
                <a:lnTo>
                  <a:pt x="12192000" y="0"/>
                </a:lnTo>
                <a:lnTo>
                  <a:pt x="12192000" y="36000"/>
                </a:lnTo>
                <a:lnTo>
                  <a:pt x="12192000" y="6822000"/>
                </a:lnTo>
                <a:lnTo>
                  <a:pt x="12192000" y="6858000"/>
                </a:lnTo>
                <a:lnTo>
                  <a:pt x="12156000" y="6858000"/>
                </a:lnTo>
                <a:lnTo>
                  <a:pt x="36000" y="6858000"/>
                </a:lnTo>
                <a:lnTo>
                  <a:pt x="0" y="6858000"/>
                </a:lnTo>
                <a:lnTo>
                  <a:pt x="0" y="6822000"/>
                </a:lnTo>
                <a:lnTo>
                  <a:pt x="0" y="36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pic>
        <p:nvPicPr>
          <p:cNvPr id="8" name="CA_Walnuts_Logo_Color_Yell_81717_Final.png"/>
          <p:cNvPicPr>
            <a:picLocks noChangeAspect="1"/>
          </p:cNvPicPr>
          <p:nvPr userDrawn="1"/>
        </p:nvPicPr>
        <p:blipFill>
          <a:blip r:embed="rId32">
            <a:extLst/>
          </a:blip>
          <a:stretch>
            <a:fillRect/>
          </a:stretch>
        </p:blipFill>
        <p:spPr>
          <a:xfrm>
            <a:off x="10837858" y="5249124"/>
            <a:ext cx="1205788" cy="135805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1917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3" r:id="rId12"/>
    <p:sldLayoutId id="2147483724" r:id="rId13"/>
    <p:sldLayoutId id="2147483726" r:id="rId14"/>
    <p:sldLayoutId id="2147483663" r:id="rId15"/>
    <p:sldLayoutId id="2147483665" r:id="rId16"/>
    <p:sldLayoutId id="2147483666" r:id="rId17"/>
    <p:sldLayoutId id="2147483659" r:id="rId18"/>
    <p:sldLayoutId id="2147483660" r:id="rId19"/>
    <p:sldLayoutId id="2147483650" r:id="rId20"/>
    <p:sldLayoutId id="2147483652" r:id="rId21"/>
    <p:sldLayoutId id="2147483671" r:id="rId22"/>
    <p:sldLayoutId id="2147483656" r:id="rId23"/>
    <p:sldLayoutId id="2147483657" r:id="rId24"/>
    <p:sldLayoutId id="2147483667" r:id="rId25"/>
    <p:sldLayoutId id="2147483668" r:id="rId26"/>
    <p:sldLayoutId id="2147483669" r:id="rId27"/>
    <p:sldLayoutId id="2147483672" r:id="rId28"/>
    <p:sldLayoutId id="2147483654" r:id="rId29"/>
    <p:sldLayoutId id="2147483674" r:id="rId3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Michelle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8930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calculation of handler share of available $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11118" cy="462669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Handler’s total assessment based on inspected product determined at a rate set through budgetary process, for this program handlers would be reimbursed up to their cap of X dollars, based on their respective share of the </a:t>
            </a:r>
            <a:r>
              <a:rPr lang="en-US" dirty="0" smtClean="0"/>
              <a:t>acquisitions/budget.</a:t>
            </a:r>
          </a:p>
          <a:p>
            <a:r>
              <a:rPr lang="en-US" dirty="0" smtClean="0"/>
              <a:t>If we assume 0.04/per hundredweight rate (approx. $25MM)</a:t>
            </a:r>
          </a:p>
          <a:p>
            <a:r>
              <a:rPr lang="en-US" dirty="0" smtClean="0"/>
              <a:t>Program budget of 10% of assessments (approx. $2.5MM)</a:t>
            </a:r>
          </a:p>
          <a:p>
            <a:r>
              <a:rPr lang="en-US" dirty="0" smtClean="0"/>
              <a:t>Handler X has 10% share of acquisitions</a:t>
            </a:r>
          </a:p>
          <a:p>
            <a:r>
              <a:rPr lang="en-US" dirty="0" smtClean="0"/>
              <a:t>Handler dollars available/cap of $250,000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91410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Procedures &amp; Example Calculations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2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</a:p>
          <a:p>
            <a:r>
              <a:rPr lang="en-US" dirty="0" smtClean="0"/>
              <a:t>Public Relations/Publicity</a:t>
            </a:r>
          </a:p>
          <a:p>
            <a:r>
              <a:rPr lang="en-US" dirty="0" smtClean="0"/>
              <a:t>Sales Promotion</a:t>
            </a:r>
          </a:p>
          <a:p>
            <a:r>
              <a:rPr lang="en-US" dirty="0" smtClean="0"/>
              <a:t>Marketing Research</a:t>
            </a:r>
          </a:p>
          <a:p>
            <a:r>
              <a:rPr lang="en-US" dirty="0" err="1" smtClean="0"/>
              <a:t>Tradehows</a:t>
            </a:r>
            <a:r>
              <a:rPr lang="en-US" dirty="0" smtClean="0"/>
              <a:t>/Seminars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990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Activities - detailed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416"/>
            <a:ext cx="10515600" cy="50588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Advertising</a:t>
            </a:r>
          </a:p>
          <a:p>
            <a:r>
              <a:rPr lang="en-US" dirty="0"/>
              <a:t>Definition:  Placements of advertisements in print, digital and/or broadcast.  Includes agency commissions not to exceed 15% of gross billing.  Creative and design fees are not reimbursable.  Reproductions of films and/or file transfers, as well as postage cost to forward materials to publishers are reimbursable.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 </a:t>
            </a:r>
            <a:r>
              <a:rPr lang="en-US" dirty="0"/>
              <a:t>of </a:t>
            </a:r>
            <a:r>
              <a:rPr lang="en-US" u="sng" dirty="0"/>
              <a:t>reimbursable </a:t>
            </a:r>
            <a:r>
              <a:rPr lang="en-US" dirty="0"/>
              <a:t>activities</a:t>
            </a:r>
          </a:p>
          <a:p>
            <a:pPr lvl="0"/>
            <a:r>
              <a:rPr lang="en-US" dirty="0"/>
              <a:t>Cost of radio/</a:t>
            </a:r>
            <a:r>
              <a:rPr lang="en-US" dirty="0" err="1"/>
              <a:t>tv</a:t>
            </a:r>
            <a:r>
              <a:rPr lang="en-US" dirty="0"/>
              <a:t> time, print ad space</a:t>
            </a:r>
          </a:p>
          <a:p>
            <a:pPr lvl="0"/>
            <a:r>
              <a:rPr lang="en-US" dirty="0"/>
              <a:t>Digital/social media advertising</a:t>
            </a:r>
          </a:p>
          <a:p>
            <a:pPr lvl="0"/>
            <a:r>
              <a:rPr lang="en-US" dirty="0"/>
              <a:t>Standard creative and media buying agency commission not to exceed 15% of total </a:t>
            </a:r>
            <a:r>
              <a:rPr lang="en-US" dirty="0" smtClean="0"/>
              <a:t>cost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en-US" dirty="0"/>
              <a:t>Examples of </a:t>
            </a:r>
            <a:r>
              <a:rPr lang="en-US" u="sng" dirty="0"/>
              <a:t>non-reimbursable</a:t>
            </a:r>
            <a:r>
              <a:rPr lang="en-US" dirty="0"/>
              <a:t> activities</a:t>
            </a:r>
          </a:p>
          <a:p>
            <a:pPr lvl="0"/>
            <a:r>
              <a:rPr lang="en-US" dirty="0"/>
              <a:t>Any paid media targeting the farming/growing trade</a:t>
            </a:r>
          </a:p>
          <a:p>
            <a:pPr lvl="0"/>
            <a:r>
              <a:rPr lang="en-US" dirty="0"/>
              <a:t>Production and creative costs for paid media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5746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Non-Eligible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43792"/>
            <a:ext cx="10906497" cy="5035137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en-US" sz="4000" dirty="0"/>
              <a:t>Any activity that targets the farming/growing trade</a:t>
            </a:r>
          </a:p>
          <a:p>
            <a:pPr lvl="0"/>
            <a:r>
              <a:rPr lang="en-US" sz="4000" dirty="0"/>
              <a:t>Travel Expenses (meals, lodging, etc.)</a:t>
            </a:r>
          </a:p>
          <a:p>
            <a:pPr lvl="0"/>
            <a:r>
              <a:rPr lang="en-US" sz="4000" dirty="0"/>
              <a:t>Ordinary business expenses (business cards, stationary, logo development, etc.)</a:t>
            </a:r>
          </a:p>
          <a:p>
            <a:pPr lvl="0"/>
            <a:r>
              <a:rPr lang="en-US" sz="4000" dirty="0"/>
              <a:t>Product packaging</a:t>
            </a:r>
          </a:p>
          <a:p>
            <a:pPr lvl="0"/>
            <a:r>
              <a:rPr lang="en-US" sz="4000" dirty="0"/>
              <a:t>Walnut product samples</a:t>
            </a:r>
          </a:p>
          <a:p>
            <a:pPr lvl="0"/>
            <a:r>
              <a:rPr lang="en-US" sz="4000" dirty="0"/>
              <a:t>Capital expenditures (i.e. trade show booth or other assets)</a:t>
            </a:r>
          </a:p>
          <a:p>
            <a:pPr lvl="0"/>
            <a:r>
              <a:rPr lang="en-US" sz="4000" dirty="0"/>
              <a:t>Redemption costs (price redemption/discount) for couponing</a:t>
            </a:r>
          </a:p>
          <a:p>
            <a:pPr lvl="0"/>
            <a:r>
              <a:rPr lang="en-US" sz="4000" dirty="0"/>
              <a:t>Marketing research – pre/post testing of paid media </a:t>
            </a:r>
          </a:p>
          <a:p>
            <a:pPr lvl="0"/>
            <a:r>
              <a:rPr lang="en-US" sz="4000" dirty="0"/>
              <a:t>Research &amp; Development costs</a:t>
            </a:r>
          </a:p>
          <a:p>
            <a:pPr lvl="0"/>
            <a:r>
              <a:rPr lang="en-US" sz="4000" dirty="0"/>
              <a:t>Production &amp; creative costs of paid media</a:t>
            </a:r>
          </a:p>
          <a:p>
            <a:pPr lvl="0"/>
            <a:r>
              <a:rPr lang="en-US" sz="4000" dirty="0"/>
              <a:t>Charitable donations</a:t>
            </a:r>
          </a:p>
          <a:p>
            <a:pPr lvl="0"/>
            <a:r>
              <a:rPr lang="en-US" sz="4000" dirty="0"/>
              <a:t>Sponsorships</a:t>
            </a:r>
          </a:p>
          <a:p>
            <a:pPr lvl="0"/>
            <a:r>
              <a:rPr lang="en-US" sz="4000" dirty="0"/>
              <a:t>Sweepstakes</a:t>
            </a:r>
          </a:p>
          <a:p>
            <a:pPr lvl="0"/>
            <a:r>
              <a:rPr lang="en-US" sz="4000" dirty="0"/>
              <a:t>Agency fees for publicity</a:t>
            </a:r>
          </a:p>
          <a:p>
            <a:pPr lvl="0"/>
            <a:r>
              <a:rPr lang="en-US" sz="4000" dirty="0"/>
              <a:t>Sales meetings</a:t>
            </a:r>
          </a:p>
          <a:p>
            <a:pPr lvl="0"/>
            <a:r>
              <a:rPr lang="en-US" sz="4000" dirty="0"/>
              <a:t>Staff wages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4460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Reimbursement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1025250" cy="46656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Walnut Only Promotional </a:t>
            </a:r>
            <a:r>
              <a:rPr lang="en-US" dirty="0" smtClean="0"/>
              <a:t>Material/Products</a:t>
            </a:r>
          </a:p>
          <a:p>
            <a:r>
              <a:rPr lang="en-US" dirty="0"/>
              <a:t>Qualified expenditures to support walnut products that contain only walnuts as the primary ingredient (i.e. walnut-only walnut butter, walnut-only walnut milk) are eligible for 100% credit-back.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r>
              <a:rPr lang="en-US" dirty="0"/>
              <a:t>$10,000. – Original expense to the handler</a:t>
            </a:r>
          </a:p>
          <a:p>
            <a:r>
              <a:rPr lang="en-US" u="sng" dirty="0"/>
              <a:t>X      100. </a:t>
            </a:r>
            <a:r>
              <a:rPr lang="en-US" dirty="0"/>
              <a:t>– Percentage applicable</a:t>
            </a:r>
          </a:p>
          <a:p>
            <a:r>
              <a:rPr lang="en-US" dirty="0"/>
              <a:t>$10,000. – Total claim amount submitted for Credit- Back</a:t>
            </a:r>
          </a:p>
          <a:p>
            <a:r>
              <a:rPr lang="en-US" u="sng" dirty="0"/>
              <a:t>X       .70 </a:t>
            </a:r>
            <a:r>
              <a:rPr lang="en-US" dirty="0"/>
              <a:t>– Percent applicable to credit back</a:t>
            </a:r>
          </a:p>
          <a:p>
            <a:r>
              <a:rPr lang="en-US" b="1" dirty="0"/>
              <a:t>$   7,000. – Amount reimbursed/credited-back to the handler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8410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Reimbursement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1025250" cy="4665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Mixed Nut/ Other Promotional Material/Products</a:t>
            </a:r>
          </a:p>
          <a:p>
            <a:r>
              <a:rPr lang="en-US" dirty="0"/>
              <a:t>When walnuts are marketed with other non-walnut items (other nuts, dried fruits, etc.) eligible Credit-Back will be limited to the walnut percentage.  Qualified expenditures to support walnuts used as an ingredient in a manufactured food product would receive Credit-Back on the proportionate share of walnuts included. </a:t>
            </a:r>
            <a:r>
              <a:rPr lang="en-US" b="1" dirty="0"/>
              <a:t>In order to calculate the Credit-Back percentage, list all products (food and non-food) and determine the walnut and walnut product(s) percentage (excluding packaging).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Examples: </a:t>
            </a:r>
          </a:p>
          <a:p>
            <a:r>
              <a:rPr lang="en-US" dirty="0"/>
              <a:t>$10,000. – Original expense to the handler</a:t>
            </a:r>
          </a:p>
          <a:p>
            <a:r>
              <a:rPr lang="en-US" u="sng" dirty="0"/>
              <a:t>X      XX. </a:t>
            </a:r>
            <a:r>
              <a:rPr lang="en-US" dirty="0"/>
              <a:t>– Eligible credit-back percentage (see below)</a:t>
            </a:r>
          </a:p>
          <a:p>
            <a:r>
              <a:rPr lang="en-US" dirty="0"/>
              <a:t>$       XX. – Total claim amount submitted for Credit- Back</a:t>
            </a:r>
          </a:p>
          <a:p>
            <a:r>
              <a:rPr lang="en-US" u="sng" dirty="0"/>
              <a:t>X       .70 </a:t>
            </a:r>
            <a:r>
              <a:rPr lang="en-US" dirty="0"/>
              <a:t>– Percent applicable to credit back</a:t>
            </a:r>
          </a:p>
          <a:p>
            <a:r>
              <a:rPr lang="en-US" b="1" dirty="0"/>
              <a:t>$       XX – Amount reimburse/credited-back to the handler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1058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Reimbursement Calculations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743718"/>
              </p:ext>
            </p:extLst>
          </p:nvPr>
        </p:nvGraphicFramePr>
        <p:xfrm>
          <a:off x="2101932" y="1508166"/>
          <a:ext cx="7623959" cy="4848183"/>
        </p:xfrm>
        <a:graphic>
          <a:graphicData uri="http://schemas.openxmlformats.org/drawingml/2006/table">
            <a:tbl>
              <a:tblPr firstRow="1" firstCol="1" bandRow="1"/>
              <a:tblGrid>
                <a:gridCol w="7623959"/>
              </a:tblGrid>
              <a:tr h="264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5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Snack Bar: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 walnuts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 almonds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 cashews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 other (non-nut)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 Credit-Back =30%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2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Walnut Butter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 walnuts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 Credit-Back =100%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Advertising/Promotional Materials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2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Advertising</a:t>
                      </a: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 featuring product spread with 1 walnut item and 1 almond item.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 Credit-Back = 50%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0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Promotional Materials</a:t>
                      </a: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Brochure featuring multiple products: walnut butter, cashew butter and almond butter.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 Credit-Back = 33%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2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Sales Brochure: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Brochure featuring only walnuts and/or walnut-only product (i.e. walnut butter)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Eligible Credit-Back =100%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16824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7CDC51-B329-4B42-A6BA-DEECCF4DD1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CF2BA7-0062-4891-9E27-12FDBCAC65D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16c05727-aa75-4e4a-9b5f-8a80a1165891"/>
    <ds:schemaRef ds:uri="http://purl.org/dc/elements/1.1/"/>
    <ds:schemaRef ds:uri="71af3243-3dd4-4a8d-8c0d-dd76da1f02a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4A2ABDF-D598-4D0B-98AA-F591A2A4B7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628</Words>
  <Application>Microsoft Office PowerPoint</Application>
  <PresentationFormat>Widescreen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Calisto MT</vt:lpstr>
      <vt:lpstr>Rockwell</vt:lpstr>
      <vt:lpstr>Times New Roman</vt:lpstr>
      <vt:lpstr>Office Theme</vt:lpstr>
      <vt:lpstr>Michelle </vt:lpstr>
      <vt:lpstr>Sample calculation of handler share of available $</vt:lpstr>
      <vt:lpstr>Procedures &amp; Example Calculations</vt:lpstr>
      <vt:lpstr>Eligible Activities</vt:lpstr>
      <vt:lpstr>Eligible Activities - detailed </vt:lpstr>
      <vt:lpstr>Non-Eligible Activities</vt:lpstr>
      <vt:lpstr>Reimbursement Calculations</vt:lpstr>
      <vt:lpstr>Reimbursement Calculations</vt:lpstr>
      <vt:lpstr>Reimbursement Calculations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2019-06-24T19:25:10Z</dcterms:created>
  <dcterms:modified xsi:type="dcterms:W3CDTF">2020-04-15T21:25:43Z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