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9"/>
  </p:notesMasterIdLst>
  <p:sldIdLst>
    <p:sldId id="412" r:id="rId2"/>
    <p:sldId id="413" r:id="rId3"/>
    <p:sldId id="419" r:id="rId4"/>
    <p:sldId id="420" r:id="rId5"/>
    <p:sldId id="418" r:id="rId6"/>
    <p:sldId id="414" r:id="rId7"/>
    <p:sldId id="415" r:id="rId8"/>
    <p:sldId id="416" r:id="rId9"/>
    <p:sldId id="417" r:id="rId10"/>
    <p:sldId id="425" r:id="rId11"/>
    <p:sldId id="421" r:id="rId12"/>
    <p:sldId id="422" r:id="rId13"/>
    <p:sldId id="423" r:id="rId14"/>
    <p:sldId id="427" r:id="rId15"/>
    <p:sldId id="424" r:id="rId16"/>
    <p:sldId id="437" r:id="rId17"/>
    <p:sldId id="426" r:id="rId18"/>
    <p:sldId id="428" r:id="rId19"/>
    <p:sldId id="429" r:id="rId20"/>
    <p:sldId id="430" r:id="rId21"/>
    <p:sldId id="431" r:id="rId22"/>
    <p:sldId id="432" r:id="rId23"/>
    <p:sldId id="433" r:id="rId24"/>
    <p:sldId id="434" r:id="rId25"/>
    <p:sldId id="438" r:id="rId26"/>
    <p:sldId id="439" r:id="rId27"/>
    <p:sldId id="267"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73" autoAdjust="0"/>
    <p:restoredTop sz="86376" autoAdjust="0"/>
  </p:normalViewPr>
  <p:slideViewPr>
    <p:cSldViewPr snapToGrid="0" snapToObjects="1">
      <p:cViewPr varScale="1">
        <p:scale>
          <a:sx n="98" d="100"/>
          <a:sy n="98" d="100"/>
        </p:scale>
        <p:origin x="276" y="90"/>
      </p:cViewPr>
      <p:guideLst/>
    </p:cSldViewPr>
  </p:slideViewPr>
  <p:outlineViewPr>
    <p:cViewPr>
      <p:scale>
        <a:sx n="33" d="100"/>
        <a:sy n="33" d="100"/>
      </p:scale>
      <p:origin x="0" y="-735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E03F8B-A50D-DE44-9304-39C43FB3C5B0}" type="datetimeFigureOut">
              <a:rPr lang="en-US" smtClean="0"/>
              <a:t>2/25/2022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151AFC-CD2E-5241-A5F6-3092FE7745F8}" type="slidenum">
              <a:rPr lang="en-US" smtClean="0"/>
              <a:t>‹#›</a:t>
            </a:fld>
            <a:endParaRPr lang="en-US"/>
          </a:p>
        </p:txBody>
      </p:sp>
    </p:spTree>
    <p:extLst>
      <p:ext uri="{BB962C8B-B14F-4D97-AF65-F5344CB8AC3E}">
        <p14:creationId xmlns:p14="http://schemas.microsoft.com/office/powerpoint/2010/main" val="2645124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alphaModFix amt="50344"/>
            <a:lum/>
          </a:blip>
          <a:srcRect/>
          <a:stretch>
            <a:fillRect/>
          </a:stretch>
        </a:blipFill>
        <a:effectLst/>
      </p:bgPr>
    </p:bg>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3F103DCA-791F-6E43-9621-0FFA8B5440FF}"/>
              </a:ext>
            </a:extLst>
          </p:cNvPr>
          <p:cNvSpPr/>
          <p:nvPr userDrawn="1"/>
        </p:nvSpPr>
        <p:spPr>
          <a:xfrm>
            <a:off x="0" y="0"/>
            <a:ext cx="10464798" cy="6858000"/>
          </a:xfrm>
          <a:custGeom>
            <a:avLst/>
            <a:gdLst>
              <a:gd name="connsiteX0" fmla="*/ 0 w 10464798"/>
              <a:gd name="connsiteY0" fmla="*/ 0 h 6858000"/>
              <a:gd name="connsiteX1" fmla="*/ 406398 w 10464798"/>
              <a:gd name="connsiteY1" fmla="*/ 0 h 6858000"/>
              <a:gd name="connsiteX2" fmla="*/ 5498904 w 10464798"/>
              <a:gd name="connsiteY2" fmla="*/ 0 h 6858000"/>
              <a:gd name="connsiteX3" fmla="*/ 5850595 w 10464798"/>
              <a:gd name="connsiteY3" fmla="*/ 0 h 6858000"/>
              <a:gd name="connsiteX4" fmla="*/ 10464798 w 10464798"/>
              <a:gd name="connsiteY4" fmla="*/ 0 h 6858000"/>
              <a:gd name="connsiteX5" fmla="*/ 8809500 w 10464798"/>
              <a:gd name="connsiteY5" fmla="*/ 6858000 h 6858000"/>
              <a:gd name="connsiteX6" fmla="*/ 5850595 w 10464798"/>
              <a:gd name="connsiteY6" fmla="*/ 6858000 h 6858000"/>
              <a:gd name="connsiteX7" fmla="*/ 3843605 w 10464798"/>
              <a:gd name="connsiteY7" fmla="*/ 6858000 h 6858000"/>
              <a:gd name="connsiteX8" fmla="*/ 406398 w 10464798"/>
              <a:gd name="connsiteY8" fmla="*/ 6858000 h 6858000"/>
              <a:gd name="connsiteX9" fmla="*/ 0 w 1046479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64798" h="6858000">
                <a:moveTo>
                  <a:pt x="0" y="0"/>
                </a:moveTo>
                <a:lnTo>
                  <a:pt x="406398" y="0"/>
                </a:lnTo>
                <a:lnTo>
                  <a:pt x="5498904" y="0"/>
                </a:lnTo>
                <a:lnTo>
                  <a:pt x="5850595" y="0"/>
                </a:lnTo>
                <a:lnTo>
                  <a:pt x="10464798" y="0"/>
                </a:lnTo>
                <a:lnTo>
                  <a:pt x="8809500" y="6858000"/>
                </a:lnTo>
                <a:lnTo>
                  <a:pt x="5850595" y="6858000"/>
                </a:lnTo>
                <a:lnTo>
                  <a:pt x="3843605" y="6858000"/>
                </a:lnTo>
                <a:lnTo>
                  <a:pt x="406398" y="6858000"/>
                </a:lnTo>
                <a:lnTo>
                  <a:pt x="0" y="6858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 Placeholder 11">
            <a:extLst>
              <a:ext uri="{FF2B5EF4-FFF2-40B4-BE49-F238E27FC236}">
                <a16:creationId xmlns:a16="http://schemas.microsoft.com/office/drawing/2014/main" id="{2F30CB89-B116-1D4B-8AD1-C133BD4A217E}"/>
              </a:ext>
            </a:extLst>
          </p:cNvPr>
          <p:cNvSpPr>
            <a:spLocks noGrp="1"/>
          </p:cNvSpPr>
          <p:nvPr>
            <p:ph type="body" sz="quarter" idx="10" hasCustomPrompt="1"/>
          </p:nvPr>
        </p:nvSpPr>
        <p:spPr>
          <a:xfrm>
            <a:off x="457200" y="1874966"/>
            <a:ext cx="7530353" cy="1154162"/>
          </a:xfrm>
        </p:spPr>
        <p:txBody>
          <a:bodyPr rIns="182880" bIns="0" anchor="b" anchorCtr="0"/>
          <a:lstStyle>
            <a:lvl1pPr marL="0" indent="0">
              <a:buNone/>
              <a:defRPr sz="4000" b="1">
                <a:solidFill>
                  <a:schemeClr val="bg1"/>
                </a:solidFill>
              </a:defRPr>
            </a:lvl1pPr>
          </a:lstStyle>
          <a:p>
            <a:pPr lvl="0"/>
            <a:r>
              <a:rPr lang="en-US" dirty="0"/>
              <a:t>Insert presentation title in title or sentence case</a:t>
            </a:r>
          </a:p>
        </p:txBody>
      </p:sp>
      <p:sp>
        <p:nvSpPr>
          <p:cNvPr id="14" name="Text Placeholder 13">
            <a:extLst>
              <a:ext uri="{FF2B5EF4-FFF2-40B4-BE49-F238E27FC236}">
                <a16:creationId xmlns:a16="http://schemas.microsoft.com/office/drawing/2014/main" id="{8F70F15D-372D-5B45-92B4-1B626E0FC12C}"/>
              </a:ext>
            </a:extLst>
          </p:cNvPr>
          <p:cNvSpPr>
            <a:spLocks noGrp="1"/>
          </p:cNvSpPr>
          <p:nvPr>
            <p:ph type="body" sz="quarter" idx="11" hasCustomPrompt="1"/>
          </p:nvPr>
        </p:nvSpPr>
        <p:spPr>
          <a:xfrm>
            <a:off x="457200" y="3429374"/>
            <a:ext cx="6159500" cy="410882"/>
          </a:xfrm>
        </p:spPr>
        <p:txBody>
          <a:bodyPr/>
          <a:lstStyle>
            <a:lvl1pPr marL="0" indent="0">
              <a:buNone/>
              <a:defRPr sz="2300">
                <a:ln>
                  <a:noFill/>
                </a:ln>
                <a:solidFill>
                  <a:schemeClr val="tx1">
                    <a:lumMod val="25000"/>
                    <a:lumOff val="75000"/>
                  </a:schemeClr>
                </a:solidFill>
              </a:defRPr>
            </a:lvl1pPr>
          </a:lstStyle>
          <a:p>
            <a:pPr lvl="0"/>
            <a:r>
              <a:rPr lang="en-US" dirty="0"/>
              <a:t>Insert subtitle</a:t>
            </a:r>
          </a:p>
        </p:txBody>
      </p:sp>
      <p:sp>
        <p:nvSpPr>
          <p:cNvPr id="15" name="Rectangle 14">
            <a:extLst>
              <a:ext uri="{FF2B5EF4-FFF2-40B4-BE49-F238E27FC236}">
                <a16:creationId xmlns:a16="http://schemas.microsoft.com/office/drawing/2014/main" id="{5E378D8B-ED2A-3D41-92FB-40BA9FA8CC56}"/>
              </a:ext>
            </a:extLst>
          </p:cNvPr>
          <p:cNvSpPr/>
          <p:nvPr userDrawn="1"/>
        </p:nvSpPr>
        <p:spPr>
          <a:xfrm>
            <a:off x="457200" y="3182248"/>
            <a:ext cx="471523" cy="94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6">
            <a:extLst>
              <a:ext uri="{FF2B5EF4-FFF2-40B4-BE49-F238E27FC236}">
                <a16:creationId xmlns:a16="http://schemas.microsoft.com/office/drawing/2014/main" id="{B995C957-CDB9-C342-8243-6F7D038511B1}"/>
              </a:ext>
            </a:extLst>
          </p:cNvPr>
          <p:cNvSpPr>
            <a:spLocks noGrp="1"/>
          </p:cNvSpPr>
          <p:nvPr>
            <p:ph type="body" sz="quarter" idx="12" hasCustomPrompt="1"/>
          </p:nvPr>
        </p:nvSpPr>
        <p:spPr>
          <a:xfrm>
            <a:off x="457199" y="6231067"/>
            <a:ext cx="7530353" cy="295466"/>
          </a:xfrm>
        </p:spPr>
        <p:txBody>
          <a:bodyPr bIns="0" anchor="b" anchorCtr="0"/>
          <a:lstStyle>
            <a:lvl1pPr marL="0" indent="0">
              <a:buNone/>
              <a:defRPr sz="1800" b="1">
                <a:solidFill>
                  <a:schemeClr val="tx1">
                    <a:lumMod val="50000"/>
                    <a:lumOff val="50000"/>
                  </a:schemeClr>
                </a:solidFill>
              </a:defRPr>
            </a:lvl1pPr>
          </a:lstStyle>
          <a:p>
            <a:pPr lvl="0"/>
            <a:r>
              <a:rPr lang="en-US" dirty="0"/>
              <a:t>Insert name, position, unit/faculty</a:t>
            </a:r>
          </a:p>
        </p:txBody>
      </p:sp>
    </p:spTree>
    <p:extLst>
      <p:ext uri="{BB962C8B-B14F-4D97-AF65-F5344CB8AC3E}">
        <p14:creationId xmlns:p14="http://schemas.microsoft.com/office/powerpoint/2010/main" val="4126455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05A38DE-B4F5-9E44-95BA-B5201705143C}"/>
              </a:ext>
            </a:extLst>
          </p:cNvPr>
          <p:cNvSpPr/>
          <p:nvPr userDrawn="1"/>
        </p:nvSpPr>
        <p:spPr>
          <a:xfrm>
            <a:off x="0" y="-9939"/>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10;&#10;Description automatically generated">
            <a:extLst>
              <a:ext uri="{FF2B5EF4-FFF2-40B4-BE49-F238E27FC236}">
                <a16:creationId xmlns:a16="http://schemas.microsoft.com/office/drawing/2014/main" id="{FD11A7E0-5739-204C-9014-DB43944F2DC6}"/>
              </a:ext>
            </a:extLst>
          </p:cNvPr>
          <p:cNvPicPr>
            <a:picLocks noChangeAspect="1"/>
          </p:cNvPicPr>
          <p:nvPr userDrawn="1"/>
        </p:nvPicPr>
        <p:blipFill>
          <a:blip r:embed="rId2"/>
          <a:stretch>
            <a:fillRect/>
          </a:stretch>
        </p:blipFill>
        <p:spPr>
          <a:xfrm>
            <a:off x="4557092" y="2911281"/>
            <a:ext cx="3077817" cy="1035438"/>
          </a:xfrm>
          <a:prstGeom prst="rect">
            <a:avLst/>
          </a:prstGeom>
        </p:spPr>
      </p:pic>
    </p:spTree>
    <p:extLst>
      <p:ext uri="{BB962C8B-B14F-4D97-AF65-F5344CB8AC3E}">
        <p14:creationId xmlns:p14="http://schemas.microsoft.com/office/powerpoint/2010/main" val="7978358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05A38DE-B4F5-9E44-95BA-B5201705143C}"/>
              </a:ext>
            </a:extLst>
          </p:cNvPr>
          <p:cNvSpPr/>
          <p:nvPr userDrawn="1"/>
        </p:nvSpPr>
        <p:spPr>
          <a:xfrm>
            <a:off x="0" y="-9939"/>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10;&#10;Description automatically generated">
            <a:extLst>
              <a:ext uri="{FF2B5EF4-FFF2-40B4-BE49-F238E27FC236}">
                <a16:creationId xmlns:a16="http://schemas.microsoft.com/office/drawing/2014/main" id="{FD11A7E0-5739-204C-9014-DB43944F2DC6}"/>
              </a:ext>
            </a:extLst>
          </p:cNvPr>
          <p:cNvPicPr>
            <a:picLocks noChangeAspect="1"/>
          </p:cNvPicPr>
          <p:nvPr userDrawn="1"/>
        </p:nvPicPr>
        <p:blipFill>
          <a:blip r:embed="rId2"/>
          <a:stretch>
            <a:fillRect/>
          </a:stretch>
        </p:blipFill>
        <p:spPr>
          <a:xfrm>
            <a:off x="4557092" y="2911281"/>
            <a:ext cx="3077817" cy="1035438"/>
          </a:xfrm>
          <a:prstGeom prst="rect">
            <a:avLst/>
          </a:prstGeom>
        </p:spPr>
      </p:pic>
    </p:spTree>
    <p:extLst>
      <p:ext uri="{BB962C8B-B14F-4D97-AF65-F5344CB8AC3E}">
        <p14:creationId xmlns:p14="http://schemas.microsoft.com/office/powerpoint/2010/main" val="1052615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2969AA8-F260-814E-8CAE-0885CD16F631}"/>
              </a:ext>
            </a:extLst>
          </p:cNvPr>
          <p:cNvSpPr/>
          <p:nvPr userDrawn="1"/>
        </p:nvSpPr>
        <p:spPr>
          <a:xfrm>
            <a:off x="457200" y="1331912"/>
            <a:ext cx="471523" cy="94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6E1FABA2-FABA-3440-A94D-5A89C703D9C7}"/>
              </a:ext>
            </a:extLst>
          </p:cNvPr>
          <p:cNvSpPr>
            <a:spLocks noGrp="1"/>
          </p:cNvSpPr>
          <p:nvPr>
            <p:ph type="body" sz="quarter" idx="12" hasCustomPrompt="1"/>
          </p:nvPr>
        </p:nvSpPr>
        <p:spPr>
          <a:xfrm>
            <a:off x="457200" y="702135"/>
            <a:ext cx="10896600" cy="517065"/>
          </a:xfrm>
        </p:spPr>
        <p:txBody>
          <a:bodyPr bIns="0" anchor="b" anchorCtr="0"/>
          <a:lstStyle>
            <a:lvl1pPr marL="0" indent="0">
              <a:buNone/>
              <a:defRPr sz="3400" b="1"/>
            </a:lvl1pPr>
          </a:lstStyle>
          <a:p>
            <a:pPr lvl="0"/>
            <a:r>
              <a:rPr lang="en-US" dirty="0"/>
              <a:t>Insert slide title</a:t>
            </a:r>
          </a:p>
        </p:txBody>
      </p:sp>
      <p:sp>
        <p:nvSpPr>
          <p:cNvPr id="13" name="Content Placeholder 12">
            <a:extLst>
              <a:ext uri="{FF2B5EF4-FFF2-40B4-BE49-F238E27FC236}">
                <a16:creationId xmlns:a16="http://schemas.microsoft.com/office/drawing/2014/main" id="{FBF89922-C537-DD47-8C8F-19B8B33E65F8}"/>
              </a:ext>
            </a:extLst>
          </p:cNvPr>
          <p:cNvSpPr>
            <a:spLocks noGrp="1"/>
          </p:cNvSpPr>
          <p:nvPr>
            <p:ph sz="quarter" idx="13" hasCustomPrompt="1"/>
          </p:nvPr>
        </p:nvSpPr>
        <p:spPr>
          <a:xfrm>
            <a:off x="1524000" y="1524000"/>
            <a:ext cx="9829800" cy="4648200"/>
          </a:xfrm>
        </p:spPr>
        <p:txBody>
          <a:bodyPr/>
          <a:lstStyle/>
          <a:p>
            <a:pPr lvl="0"/>
            <a:r>
              <a:rPr lang="en-US" dirty="0"/>
              <a:t>Bulleted list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4">
            <a:extLst>
              <a:ext uri="{FF2B5EF4-FFF2-40B4-BE49-F238E27FC236}">
                <a16:creationId xmlns:a16="http://schemas.microsoft.com/office/drawing/2014/main" id="{17E8CB17-529B-9C4F-B120-C1236DEE817C}"/>
              </a:ext>
            </a:extLst>
          </p:cNvPr>
          <p:cNvSpPr>
            <a:spLocks noGrp="1"/>
          </p:cNvSpPr>
          <p:nvPr>
            <p:ph type="body" sz="quarter" idx="14" hasCustomPrompt="1"/>
          </p:nvPr>
        </p:nvSpPr>
        <p:spPr>
          <a:xfrm>
            <a:off x="0" y="6534055"/>
            <a:ext cx="4460516" cy="323165"/>
          </a:xfrm>
          <a:solidFill>
            <a:schemeClr val="accent1"/>
          </a:solidFill>
        </p:spPr>
        <p:txBody>
          <a:bodyPr wrap="none" lIns="274320" tIns="64008" rIns="274320" bIns="64008"/>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presentation topic or department/unit name</a:t>
            </a:r>
          </a:p>
        </p:txBody>
      </p:sp>
    </p:spTree>
    <p:extLst>
      <p:ext uri="{BB962C8B-B14F-4D97-AF65-F5344CB8AC3E}">
        <p14:creationId xmlns:p14="http://schemas.microsoft.com/office/powerpoint/2010/main" val="362628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2969AA8-F260-814E-8CAE-0885CD16F631}"/>
              </a:ext>
            </a:extLst>
          </p:cNvPr>
          <p:cNvSpPr/>
          <p:nvPr userDrawn="1"/>
        </p:nvSpPr>
        <p:spPr>
          <a:xfrm>
            <a:off x="457200" y="1331912"/>
            <a:ext cx="471523" cy="94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6E1FABA2-FABA-3440-A94D-5A89C703D9C7}"/>
              </a:ext>
            </a:extLst>
          </p:cNvPr>
          <p:cNvSpPr>
            <a:spLocks noGrp="1"/>
          </p:cNvSpPr>
          <p:nvPr>
            <p:ph type="body" sz="quarter" idx="12" hasCustomPrompt="1"/>
          </p:nvPr>
        </p:nvSpPr>
        <p:spPr>
          <a:xfrm>
            <a:off x="457200" y="702135"/>
            <a:ext cx="10896600" cy="517065"/>
          </a:xfrm>
        </p:spPr>
        <p:txBody>
          <a:bodyPr bIns="0" anchor="b" anchorCtr="0"/>
          <a:lstStyle>
            <a:lvl1pPr marL="0" indent="0">
              <a:buNone/>
              <a:defRPr sz="3400" b="1"/>
            </a:lvl1pPr>
          </a:lstStyle>
          <a:p>
            <a:pPr lvl="0"/>
            <a:r>
              <a:rPr lang="en-US" dirty="0"/>
              <a:t>Insert slide title</a:t>
            </a:r>
          </a:p>
        </p:txBody>
      </p:sp>
      <p:sp>
        <p:nvSpPr>
          <p:cNvPr id="13" name="Content Placeholder 12">
            <a:extLst>
              <a:ext uri="{FF2B5EF4-FFF2-40B4-BE49-F238E27FC236}">
                <a16:creationId xmlns:a16="http://schemas.microsoft.com/office/drawing/2014/main" id="{FBF89922-C537-DD47-8C8F-19B8B33E65F8}"/>
              </a:ext>
            </a:extLst>
          </p:cNvPr>
          <p:cNvSpPr>
            <a:spLocks noGrp="1"/>
          </p:cNvSpPr>
          <p:nvPr>
            <p:ph sz="quarter" idx="13" hasCustomPrompt="1"/>
          </p:nvPr>
        </p:nvSpPr>
        <p:spPr>
          <a:xfrm>
            <a:off x="1524000" y="1524000"/>
            <a:ext cx="4724400" cy="4648200"/>
          </a:xfrm>
        </p:spPr>
        <p:txBody>
          <a:bodyPr/>
          <a:lstStyle/>
          <a:p>
            <a:pPr lvl="0"/>
            <a:r>
              <a:rPr lang="en-US" dirty="0"/>
              <a:t>Bulleted list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4">
            <a:extLst>
              <a:ext uri="{FF2B5EF4-FFF2-40B4-BE49-F238E27FC236}">
                <a16:creationId xmlns:a16="http://schemas.microsoft.com/office/drawing/2014/main" id="{17E8CB17-529B-9C4F-B120-C1236DEE817C}"/>
              </a:ext>
            </a:extLst>
          </p:cNvPr>
          <p:cNvSpPr>
            <a:spLocks noGrp="1"/>
          </p:cNvSpPr>
          <p:nvPr>
            <p:ph type="body" sz="quarter" idx="14" hasCustomPrompt="1"/>
          </p:nvPr>
        </p:nvSpPr>
        <p:spPr>
          <a:xfrm>
            <a:off x="0" y="6534055"/>
            <a:ext cx="4460516" cy="323165"/>
          </a:xfrm>
          <a:solidFill>
            <a:schemeClr val="accent1"/>
          </a:solidFill>
        </p:spPr>
        <p:txBody>
          <a:bodyPr wrap="none" lIns="274320" tIns="64008" rIns="274320" bIns="64008"/>
          <a:lstStyle>
            <a:lvl1pPr marL="0" indent="0">
              <a:buNone/>
              <a:defRPr sz="1400">
                <a:solidFill>
                  <a:schemeClr val="bg1"/>
                </a:solidFill>
              </a:defRPr>
            </a:lvl1pPr>
          </a:lstStyle>
          <a:p>
            <a:pPr lvl="0"/>
            <a:r>
              <a:rPr lang="en-US" dirty="0"/>
              <a:t>Insert presentation topic or department/unit name</a:t>
            </a:r>
          </a:p>
        </p:txBody>
      </p:sp>
      <p:sp>
        <p:nvSpPr>
          <p:cNvPr id="6" name="Content Placeholder 12">
            <a:extLst>
              <a:ext uri="{FF2B5EF4-FFF2-40B4-BE49-F238E27FC236}">
                <a16:creationId xmlns:a16="http://schemas.microsoft.com/office/drawing/2014/main" id="{E2D8BB4A-46A4-1343-BA88-41D2E1C0EA50}"/>
              </a:ext>
            </a:extLst>
          </p:cNvPr>
          <p:cNvSpPr>
            <a:spLocks noGrp="1"/>
          </p:cNvSpPr>
          <p:nvPr>
            <p:ph sz="quarter" idx="15" hasCustomPrompt="1"/>
          </p:nvPr>
        </p:nvSpPr>
        <p:spPr>
          <a:xfrm>
            <a:off x="6438900" y="1524000"/>
            <a:ext cx="4914900" cy="4648200"/>
          </a:xfrm>
        </p:spPr>
        <p:txBody>
          <a:bodyPr/>
          <a:lstStyle/>
          <a:p>
            <a:pPr lvl="0"/>
            <a:r>
              <a:rPr lang="en-US" dirty="0"/>
              <a:t>Bulleted list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35788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6E1FABA2-FABA-3440-A94D-5A89C703D9C7}"/>
              </a:ext>
            </a:extLst>
          </p:cNvPr>
          <p:cNvSpPr>
            <a:spLocks noGrp="1"/>
          </p:cNvSpPr>
          <p:nvPr>
            <p:ph type="body" sz="quarter" idx="12" hasCustomPrompt="1"/>
          </p:nvPr>
        </p:nvSpPr>
        <p:spPr>
          <a:xfrm>
            <a:off x="457200" y="702135"/>
            <a:ext cx="10896600" cy="517065"/>
          </a:xfrm>
        </p:spPr>
        <p:txBody>
          <a:bodyPr bIns="0" anchor="b" anchorCtr="0"/>
          <a:lstStyle>
            <a:lvl1pPr marL="0" indent="0">
              <a:buNone/>
              <a:defRPr sz="3400" b="1"/>
            </a:lvl1pPr>
          </a:lstStyle>
          <a:p>
            <a:pPr lvl="0"/>
            <a:r>
              <a:rPr lang="en-US" dirty="0"/>
              <a:t>Insert slide title</a:t>
            </a:r>
          </a:p>
        </p:txBody>
      </p:sp>
      <p:sp>
        <p:nvSpPr>
          <p:cNvPr id="15" name="Text Placeholder 14">
            <a:extLst>
              <a:ext uri="{FF2B5EF4-FFF2-40B4-BE49-F238E27FC236}">
                <a16:creationId xmlns:a16="http://schemas.microsoft.com/office/drawing/2014/main" id="{17E8CB17-529B-9C4F-B120-C1236DEE817C}"/>
              </a:ext>
            </a:extLst>
          </p:cNvPr>
          <p:cNvSpPr>
            <a:spLocks noGrp="1"/>
          </p:cNvSpPr>
          <p:nvPr>
            <p:ph type="body" sz="quarter" idx="14" hasCustomPrompt="1"/>
          </p:nvPr>
        </p:nvSpPr>
        <p:spPr>
          <a:xfrm>
            <a:off x="0" y="6534055"/>
            <a:ext cx="4460516" cy="323165"/>
          </a:xfrm>
          <a:solidFill>
            <a:schemeClr val="accent1"/>
          </a:solidFill>
        </p:spPr>
        <p:txBody>
          <a:bodyPr wrap="none" lIns="274320" tIns="64008" rIns="274320" bIns="64008"/>
          <a:lstStyle>
            <a:lvl1pPr marL="0" indent="0">
              <a:buNone/>
              <a:defRPr sz="1400">
                <a:solidFill>
                  <a:schemeClr val="bg1"/>
                </a:solidFill>
              </a:defRPr>
            </a:lvl1pPr>
          </a:lstStyle>
          <a:p>
            <a:pPr lvl="0"/>
            <a:r>
              <a:rPr lang="en-US" dirty="0"/>
              <a:t>Insert presentation topic or department/unit name</a:t>
            </a:r>
          </a:p>
        </p:txBody>
      </p:sp>
      <p:sp>
        <p:nvSpPr>
          <p:cNvPr id="7" name="Chart Placeholder 11">
            <a:extLst>
              <a:ext uri="{FF2B5EF4-FFF2-40B4-BE49-F238E27FC236}">
                <a16:creationId xmlns:a16="http://schemas.microsoft.com/office/drawing/2014/main" id="{8C3425D9-7762-3940-B7DA-B13EC3E058BA}"/>
              </a:ext>
            </a:extLst>
          </p:cNvPr>
          <p:cNvSpPr>
            <a:spLocks noGrp="1"/>
          </p:cNvSpPr>
          <p:nvPr>
            <p:ph type="chart" sz="quarter" idx="13" hasCustomPrompt="1"/>
          </p:nvPr>
        </p:nvSpPr>
        <p:spPr>
          <a:xfrm>
            <a:off x="1524000" y="1523999"/>
            <a:ext cx="9829800" cy="4631865"/>
          </a:xfrm>
        </p:spPr>
        <p:txBody>
          <a:bodyPr/>
          <a:lstStyle>
            <a:lvl1pPr marL="0" indent="0">
              <a:buNone/>
              <a:defRPr sz="1800"/>
            </a:lvl1pPr>
          </a:lstStyle>
          <a:p>
            <a:r>
              <a:rPr lang="en-US" dirty="0"/>
              <a:t>chart</a:t>
            </a:r>
          </a:p>
        </p:txBody>
      </p:sp>
    </p:spTree>
    <p:extLst>
      <p:ext uri="{BB962C8B-B14F-4D97-AF65-F5344CB8AC3E}">
        <p14:creationId xmlns:p14="http://schemas.microsoft.com/office/powerpoint/2010/main" val="1902739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harts">
    <p:spTree>
      <p:nvGrpSpPr>
        <p:cNvPr id="1" name=""/>
        <p:cNvGrpSpPr/>
        <p:nvPr/>
      </p:nvGrpSpPr>
      <p:grpSpPr>
        <a:xfrm>
          <a:off x="0" y="0"/>
          <a:ext cx="0" cy="0"/>
          <a:chOff x="0" y="0"/>
          <a:chExt cx="0" cy="0"/>
        </a:xfrm>
      </p:grpSpPr>
      <p:sp>
        <p:nvSpPr>
          <p:cNvPr id="12" name="Chart Placeholder 11">
            <a:extLst>
              <a:ext uri="{FF2B5EF4-FFF2-40B4-BE49-F238E27FC236}">
                <a16:creationId xmlns:a16="http://schemas.microsoft.com/office/drawing/2014/main" id="{C8FC7EDF-D625-4640-AF06-22ADBDC8C8CE}"/>
              </a:ext>
            </a:extLst>
          </p:cNvPr>
          <p:cNvSpPr>
            <a:spLocks noGrp="1"/>
          </p:cNvSpPr>
          <p:nvPr>
            <p:ph type="chart" sz="quarter" idx="13" hasCustomPrompt="1"/>
          </p:nvPr>
        </p:nvSpPr>
        <p:spPr>
          <a:xfrm>
            <a:off x="457200" y="1530523"/>
            <a:ext cx="5429250" cy="4641677"/>
          </a:xfrm>
        </p:spPr>
        <p:txBody>
          <a:bodyPr/>
          <a:lstStyle>
            <a:lvl1pPr marL="0" indent="0">
              <a:buNone/>
              <a:defRPr sz="1800"/>
            </a:lvl1pPr>
          </a:lstStyle>
          <a:p>
            <a:r>
              <a:rPr lang="en-US" dirty="0"/>
              <a:t>chart</a:t>
            </a:r>
          </a:p>
        </p:txBody>
      </p:sp>
      <p:sp>
        <p:nvSpPr>
          <p:cNvPr id="13" name="Chart Placeholder 11">
            <a:extLst>
              <a:ext uri="{FF2B5EF4-FFF2-40B4-BE49-F238E27FC236}">
                <a16:creationId xmlns:a16="http://schemas.microsoft.com/office/drawing/2014/main" id="{8C45FAA6-1118-A24C-9C61-949F410E7C81}"/>
              </a:ext>
            </a:extLst>
          </p:cNvPr>
          <p:cNvSpPr>
            <a:spLocks noGrp="1"/>
          </p:cNvSpPr>
          <p:nvPr>
            <p:ph type="chart" sz="quarter" idx="14" hasCustomPrompt="1"/>
          </p:nvPr>
        </p:nvSpPr>
        <p:spPr>
          <a:xfrm>
            <a:off x="6438900" y="1530523"/>
            <a:ext cx="4914900" cy="4641677"/>
          </a:xfrm>
        </p:spPr>
        <p:txBody>
          <a:bodyPr/>
          <a:lstStyle>
            <a:lvl1pPr marL="0" indent="0">
              <a:buNone/>
              <a:defRPr sz="1800"/>
            </a:lvl1pPr>
          </a:lstStyle>
          <a:p>
            <a:r>
              <a:rPr lang="en-US" dirty="0"/>
              <a:t>chart</a:t>
            </a:r>
          </a:p>
        </p:txBody>
      </p:sp>
      <p:sp>
        <p:nvSpPr>
          <p:cNvPr id="14" name="Text Placeholder 10">
            <a:extLst>
              <a:ext uri="{FF2B5EF4-FFF2-40B4-BE49-F238E27FC236}">
                <a16:creationId xmlns:a16="http://schemas.microsoft.com/office/drawing/2014/main" id="{1AAC151D-07AB-FC47-91C2-71EF7D893F83}"/>
              </a:ext>
            </a:extLst>
          </p:cNvPr>
          <p:cNvSpPr>
            <a:spLocks noGrp="1"/>
          </p:cNvSpPr>
          <p:nvPr>
            <p:ph type="body" sz="quarter" idx="15" hasCustomPrompt="1"/>
          </p:nvPr>
        </p:nvSpPr>
        <p:spPr>
          <a:xfrm>
            <a:off x="457200" y="702135"/>
            <a:ext cx="10896600" cy="517065"/>
          </a:xfrm>
        </p:spPr>
        <p:txBody>
          <a:bodyPr bIns="0" anchor="b" anchorCtr="0"/>
          <a:lstStyle>
            <a:lvl1pPr marL="0" indent="0">
              <a:buNone/>
              <a:defRPr sz="3400" b="1"/>
            </a:lvl1pPr>
          </a:lstStyle>
          <a:p>
            <a:pPr lvl="0"/>
            <a:r>
              <a:rPr lang="en-US" dirty="0"/>
              <a:t>Insert slide title</a:t>
            </a:r>
          </a:p>
        </p:txBody>
      </p:sp>
      <p:sp>
        <p:nvSpPr>
          <p:cNvPr id="16" name="Text Placeholder 14">
            <a:extLst>
              <a:ext uri="{FF2B5EF4-FFF2-40B4-BE49-F238E27FC236}">
                <a16:creationId xmlns:a16="http://schemas.microsoft.com/office/drawing/2014/main" id="{2437A76B-A3F1-E24A-9B72-37AC8087EC19}"/>
              </a:ext>
            </a:extLst>
          </p:cNvPr>
          <p:cNvSpPr>
            <a:spLocks noGrp="1"/>
          </p:cNvSpPr>
          <p:nvPr>
            <p:ph type="body" sz="quarter" idx="17" hasCustomPrompt="1"/>
          </p:nvPr>
        </p:nvSpPr>
        <p:spPr>
          <a:xfrm>
            <a:off x="0" y="6534835"/>
            <a:ext cx="4460516" cy="323165"/>
          </a:xfrm>
          <a:solidFill>
            <a:schemeClr val="accent1"/>
          </a:solidFill>
        </p:spPr>
        <p:txBody>
          <a:bodyPr wrap="none" lIns="274320" tIns="64008" rIns="274320" bIns="64008"/>
          <a:lstStyle>
            <a:lvl1pPr marL="0" indent="0">
              <a:buNone/>
              <a:defRPr sz="1400">
                <a:solidFill>
                  <a:schemeClr val="bg1"/>
                </a:solidFill>
              </a:defRPr>
            </a:lvl1pPr>
          </a:lstStyle>
          <a:p>
            <a:pPr lvl="0"/>
            <a:r>
              <a:rPr lang="en-US" dirty="0"/>
              <a:t>Insert presentation topic or department/unit name</a:t>
            </a:r>
          </a:p>
        </p:txBody>
      </p:sp>
    </p:spTree>
    <p:extLst>
      <p:ext uri="{BB962C8B-B14F-4D97-AF65-F5344CB8AC3E}">
        <p14:creationId xmlns:p14="http://schemas.microsoft.com/office/powerpoint/2010/main" val="1686395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7" name="Table Placeholder 6">
            <a:extLst>
              <a:ext uri="{FF2B5EF4-FFF2-40B4-BE49-F238E27FC236}">
                <a16:creationId xmlns:a16="http://schemas.microsoft.com/office/drawing/2014/main" id="{200CC43E-DAB5-6045-A3FC-1B1B9D6DFFEB}"/>
              </a:ext>
            </a:extLst>
          </p:cNvPr>
          <p:cNvSpPr>
            <a:spLocks noGrp="1"/>
          </p:cNvSpPr>
          <p:nvPr>
            <p:ph type="tbl" sz="quarter" idx="13" hasCustomPrompt="1"/>
          </p:nvPr>
        </p:nvSpPr>
        <p:spPr>
          <a:xfrm>
            <a:off x="1524000" y="1524000"/>
            <a:ext cx="9829800" cy="341632"/>
          </a:xfrm>
        </p:spPr>
        <p:txBody>
          <a:bodyPr/>
          <a:lstStyle>
            <a:lvl1pPr marL="0" indent="0">
              <a:buNone/>
              <a:defRPr sz="1800">
                <a:solidFill>
                  <a:schemeClr val="tx1">
                    <a:lumMod val="50000"/>
                    <a:lumOff val="50000"/>
                  </a:schemeClr>
                </a:solidFill>
              </a:defRPr>
            </a:lvl1pPr>
          </a:lstStyle>
          <a:p>
            <a:r>
              <a:rPr lang="en-US" dirty="0"/>
              <a:t>Insert table	</a:t>
            </a:r>
          </a:p>
        </p:txBody>
      </p:sp>
      <p:sp>
        <p:nvSpPr>
          <p:cNvPr id="8" name="Text Placeholder 10">
            <a:extLst>
              <a:ext uri="{FF2B5EF4-FFF2-40B4-BE49-F238E27FC236}">
                <a16:creationId xmlns:a16="http://schemas.microsoft.com/office/drawing/2014/main" id="{2287AC25-0100-3142-B34F-E0142B8FC65E}"/>
              </a:ext>
            </a:extLst>
          </p:cNvPr>
          <p:cNvSpPr>
            <a:spLocks noGrp="1"/>
          </p:cNvSpPr>
          <p:nvPr>
            <p:ph type="body" sz="quarter" idx="14" hasCustomPrompt="1"/>
          </p:nvPr>
        </p:nvSpPr>
        <p:spPr>
          <a:xfrm>
            <a:off x="457200" y="702135"/>
            <a:ext cx="10896600" cy="517065"/>
          </a:xfrm>
        </p:spPr>
        <p:txBody>
          <a:bodyPr bIns="0" anchor="b" anchorCtr="0"/>
          <a:lstStyle>
            <a:lvl1pPr marL="0" indent="0">
              <a:buNone/>
              <a:defRPr sz="3400" b="1"/>
            </a:lvl1pPr>
          </a:lstStyle>
          <a:p>
            <a:pPr lvl="0"/>
            <a:r>
              <a:rPr lang="en-US" dirty="0"/>
              <a:t>Insert slide title</a:t>
            </a:r>
          </a:p>
        </p:txBody>
      </p:sp>
      <p:sp>
        <p:nvSpPr>
          <p:cNvPr id="10" name="Text Placeholder 14">
            <a:extLst>
              <a:ext uri="{FF2B5EF4-FFF2-40B4-BE49-F238E27FC236}">
                <a16:creationId xmlns:a16="http://schemas.microsoft.com/office/drawing/2014/main" id="{A0123EED-038F-7B4A-92A4-A606571FF59E}"/>
              </a:ext>
            </a:extLst>
          </p:cNvPr>
          <p:cNvSpPr>
            <a:spLocks noGrp="1"/>
          </p:cNvSpPr>
          <p:nvPr>
            <p:ph type="body" sz="quarter" idx="16" hasCustomPrompt="1"/>
          </p:nvPr>
        </p:nvSpPr>
        <p:spPr>
          <a:xfrm>
            <a:off x="0" y="6534835"/>
            <a:ext cx="4460516" cy="323165"/>
          </a:xfrm>
          <a:solidFill>
            <a:schemeClr val="accent1"/>
          </a:solidFill>
        </p:spPr>
        <p:txBody>
          <a:bodyPr wrap="none" lIns="274320" tIns="64008" rIns="274320" bIns="64008"/>
          <a:lstStyle>
            <a:lvl1pPr marL="0" indent="0">
              <a:buNone/>
              <a:defRPr sz="1400">
                <a:solidFill>
                  <a:schemeClr val="bg1"/>
                </a:solidFill>
              </a:defRPr>
            </a:lvl1pPr>
          </a:lstStyle>
          <a:p>
            <a:pPr lvl="0"/>
            <a:r>
              <a:rPr lang="en-US" dirty="0"/>
              <a:t>Insert presentation topic or department/unit name</a:t>
            </a:r>
          </a:p>
        </p:txBody>
      </p:sp>
    </p:spTree>
    <p:extLst>
      <p:ext uri="{BB962C8B-B14F-4D97-AF65-F5344CB8AC3E}">
        <p14:creationId xmlns:p14="http://schemas.microsoft.com/office/powerpoint/2010/main" val="2119245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5D868577-B206-C94D-AA90-90C71CB8AC7C}"/>
              </a:ext>
            </a:extLst>
          </p:cNvPr>
          <p:cNvPicPr>
            <a:picLocks noChangeAspect="1"/>
          </p:cNvPicPr>
          <p:nvPr userDrawn="1"/>
        </p:nvPicPr>
        <p:blipFill rotWithShape="1">
          <a:blip r:embed="rId2"/>
          <a:srcRect r="4479"/>
          <a:stretch/>
        </p:blipFill>
        <p:spPr>
          <a:xfrm>
            <a:off x="0" y="0"/>
            <a:ext cx="11645900" cy="6858000"/>
          </a:xfrm>
          <a:prstGeom prst="rect">
            <a:avLst/>
          </a:prstGeom>
        </p:spPr>
      </p:pic>
      <p:sp>
        <p:nvSpPr>
          <p:cNvPr id="9" name="Rectangle 8">
            <a:extLst>
              <a:ext uri="{FF2B5EF4-FFF2-40B4-BE49-F238E27FC236}">
                <a16:creationId xmlns:a16="http://schemas.microsoft.com/office/drawing/2014/main" id="{55926B1D-2681-6D40-953A-D41E624A2187}"/>
              </a:ext>
            </a:extLst>
          </p:cNvPr>
          <p:cNvSpPr/>
          <p:nvPr userDrawn="1"/>
        </p:nvSpPr>
        <p:spPr>
          <a:xfrm>
            <a:off x="469900" y="1104900"/>
            <a:ext cx="10210800" cy="4648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5E03CA24-9885-1040-8F44-442885BF8E24}"/>
              </a:ext>
            </a:extLst>
          </p:cNvPr>
          <p:cNvSpPr>
            <a:spLocks noGrp="1"/>
          </p:cNvSpPr>
          <p:nvPr>
            <p:ph type="body" sz="quarter" idx="10" hasCustomPrompt="1"/>
          </p:nvPr>
        </p:nvSpPr>
        <p:spPr>
          <a:xfrm>
            <a:off x="965200" y="3128918"/>
            <a:ext cx="9080500" cy="600164"/>
          </a:xfrm>
        </p:spPr>
        <p:txBody>
          <a:bodyPr bIns="0" anchor="ctr" anchorCtr="0"/>
          <a:lstStyle>
            <a:lvl1pPr marL="0" indent="0">
              <a:buNone/>
              <a:defRPr sz="4000" b="1">
                <a:solidFill>
                  <a:schemeClr val="bg1"/>
                </a:solidFill>
              </a:defRPr>
            </a:lvl1pPr>
          </a:lstStyle>
          <a:p>
            <a:pPr lvl="0"/>
            <a:r>
              <a:rPr lang="en-US" dirty="0"/>
              <a:t>Insert section header</a:t>
            </a:r>
          </a:p>
        </p:txBody>
      </p:sp>
    </p:spTree>
    <p:extLst>
      <p:ext uri="{BB962C8B-B14F-4D97-AF65-F5344CB8AC3E}">
        <p14:creationId xmlns:p14="http://schemas.microsoft.com/office/powerpoint/2010/main" val="2892427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2CB19960-C592-024C-8B94-896ABF102E5C}"/>
              </a:ext>
            </a:extLst>
          </p:cNvPr>
          <p:cNvSpPr>
            <a:spLocks noGrp="1"/>
          </p:cNvSpPr>
          <p:nvPr>
            <p:ph type="ftr" sz="quarter" idx="10"/>
          </p:nvPr>
        </p:nvSpPr>
        <p:spPr>
          <a:xfrm>
            <a:off x="0" y="6528435"/>
            <a:ext cx="4460516" cy="344710"/>
          </a:xfrm>
        </p:spPr>
        <p:txBody>
          <a:bodyPr wrap="none" tIns="64008" bIns="64008"/>
          <a:lstStyle/>
          <a:p>
            <a:r>
              <a:rPr lang="en-US" dirty="0"/>
              <a:t>Insert presentation topic or department/unit name</a:t>
            </a:r>
          </a:p>
        </p:txBody>
      </p:sp>
    </p:spTree>
    <p:extLst>
      <p:ext uri="{BB962C8B-B14F-4D97-AF65-F5344CB8AC3E}">
        <p14:creationId xmlns:p14="http://schemas.microsoft.com/office/powerpoint/2010/main" val="1420361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6621CCA-1EB8-EE46-B4BA-5F3D97575441}"/>
              </a:ext>
            </a:extLst>
          </p:cNvPr>
          <p:cNvSpPr>
            <a:spLocks noGrp="1"/>
          </p:cNvSpPr>
          <p:nvPr>
            <p:ph type="ftr" sz="quarter" idx="10"/>
          </p:nvPr>
        </p:nvSpPr>
        <p:spPr>
          <a:xfrm>
            <a:off x="0" y="6528435"/>
            <a:ext cx="4460516" cy="344710"/>
          </a:xfrm>
        </p:spPr>
        <p:txBody>
          <a:bodyPr wrap="none" tIns="64008" bIns="64008"/>
          <a:lstStyle/>
          <a:p>
            <a:r>
              <a:rPr lang="en-US" dirty="0"/>
              <a:t>Insert presentation topic or department/unit name</a:t>
            </a:r>
          </a:p>
        </p:txBody>
      </p:sp>
    </p:spTree>
    <p:extLst>
      <p:ext uri="{BB962C8B-B14F-4D97-AF65-F5344CB8AC3E}">
        <p14:creationId xmlns:p14="http://schemas.microsoft.com/office/powerpoint/2010/main" val="649504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80455"/>
            <a:ext cx="10896600" cy="517065"/>
          </a:xfrm>
          <a:prstGeom prst="rect">
            <a:avLst/>
          </a:prstGeom>
        </p:spPr>
        <p:txBody>
          <a:bodyPr vert="horz" wrap="square" lIns="0" tIns="45720" rIns="91440" bIns="0" rtlCol="0" anchor="b" anchorCtr="0">
            <a:spAutoFit/>
          </a:bodyPr>
          <a:lstStyle/>
          <a:p>
            <a:r>
              <a:rPr lang="en-US"/>
              <a:t>Click to edit Master title style</a:t>
            </a:r>
            <a:endParaRPr lang="en-US" dirty="0"/>
          </a:p>
        </p:txBody>
      </p:sp>
      <p:sp>
        <p:nvSpPr>
          <p:cNvPr id="3" name="Text Placeholder 2"/>
          <p:cNvSpPr>
            <a:spLocks noGrp="1"/>
          </p:cNvSpPr>
          <p:nvPr>
            <p:ph type="body" idx="1"/>
          </p:nvPr>
        </p:nvSpPr>
        <p:spPr>
          <a:xfrm>
            <a:off x="457200" y="1524000"/>
            <a:ext cx="10896600" cy="1775358"/>
          </a:xfrm>
          <a:prstGeom prst="rect">
            <a:avLst/>
          </a:prstGeom>
        </p:spPr>
        <p:txBody>
          <a:bodyPr vert="horz" wrap="square" lIns="0" tIns="45720" rIns="9144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0" y="6543580"/>
            <a:ext cx="1116106" cy="314420"/>
          </a:xfrm>
          <a:prstGeom prst="rect">
            <a:avLst/>
          </a:prstGeom>
          <a:solidFill>
            <a:schemeClr val="accent1"/>
          </a:solidFill>
        </p:spPr>
        <p:txBody>
          <a:bodyPr vert="horz" wrap="square" lIns="274320" tIns="45720" rIns="274320" bIns="45720" rtlCol="0" anchor="ctr">
            <a:spAutoFit/>
          </a:bodyPr>
          <a:lstStyle>
            <a:lvl1pPr algn="l">
              <a:defRPr sz="1400">
                <a:solidFill>
                  <a:schemeClr val="bg1"/>
                </a:solidFill>
                <a:latin typeface="Arial" panose="020B0604020202020204" pitchFamily="34" charset="0"/>
                <a:cs typeface="Arial" panose="020B0604020202020204" pitchFamily="34" charset="0"/>
              </a:defRPr>
            </a:lvl1pPr>
          </a:lstStyle>
          <a:p>
            <a:endParaRPr lang="en-US" dirty="0"/>
          </a:p>
        </p:txBody>
      </p:sp>
      <p:sp>
        <p:nvSpPr>
          <p:cNvPr id="7" name="Rectangle 6">
            <a:extLst>
              <a:ext uri="{FF2B5EF4-FFF2-40B4-BE49-F238E27FC236}">
                <a16:creationId xmlns:a16="http://schemas.microsoft.com/office/drawing/2014/main" id="{B60EB5E6-54D5-9945-8BFD-BD46E279442E}"/>
              </a:ext>
            </a:extLst>
          </p:cNvPr>
          <p:cNvSpPr/>
          <p:nvPr userDrawn="1"/>
        </p:nvSpPr>
        <p:spPr>
          <a:xfrm>
            <a:off x="11647553" y="0"/>
            <a:ext cx="57064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52794618-AA7B-F040-BD0B-B97556AA7FE3}"/>
              </a:ext>
            </a:extLst>
          </p:cNvPr>
          <p:cNvPicPr>
            <a:picLocks noChangeAspect="1"/>
          </p:cNvPicPr>
          <p:nvPr userDrawn="1"/>
        </p:nvPicPr>
        <p:blipFill>
          <a:blip r:embed="rId13"/>
          <a:stretch>
            <a:fillRect/>
          </a:stretch>
        </p:blipFill>
        <p:spPr>
          <a:xfrm>
            <a:off x="11704812" y="222225"/>
            <a:ext cx="456122" cy="716763"/>
          </a:xfrm>
          <a:prstGeom prst="rect">
            <a:avLst/>
          </a:prstGeom>
        </p:spPr>
      </p:pic>
    </p:spTree>
    <p:extLst>
      <p:ext uri="{BB962C8B-B14F-4D97-AF65-F5344CB8AC3E}">
        <p14:creationId xmlns:p14="http://schemas.microsoft.com/office/powerpoint/2010/main" val="25254791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5" r:id="rId3"/>
    <p:sldLayoutId id="2147483676" r:id="rId4"/>
    <p:sldLayoutId id="2147483672" r:id="rId5"/>
    <p:sldLayoutId id="2147483673" r:id="rId6"/>
    <p:sldLayoutId id="2147483663" r:id="rId7"/>
    <p:sldLayoutId id="2147483666" r:id="rId8"/>
    <p:sldLayoutId id="2147483667" r:id="rId9"/>
    <p:sldLayoutId id="2147483677" r:id="rId10"/>
    <p:sldLayoutId id="2147483678" r:id="rId11"/>
  </p:sldLayoutIdLst>
  <p:txStyles>
    <p:titleStyle>
      <a:lvl1pPr algn="l" defTabSz="914400" rtl="0" eaLnBrk="1" latinLnBrk="0" hangingPunct="1">
        <a:lnSpc>
          <a:spcPct val="90000"/>
        </a:lnSpc>
        <a:spcBef>
          <a:spcPct val="0"/>
        </a:spcBef>
        <a:buNone/>
        <a:defRPr sz="3400" b="1" i="0" kern="1200">
          <a:solidFill>
            <a:schemeClr val="tx1">
              <a:lumMod val="90000"/>
              <a:lumOff val="10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600" kern="1200">
          <a:solidFill>
            <a:schemeClr val="tx1">
              <a:lumMod val="90000"/>
              <a:lumOff val="1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100" kern="1200">
          <a:solidFill>
            <a:schemeClr val="tx1">
              <a:lumMod val="90000"/>
              <a:lumOff val="1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90000"/>
              <a:lumOff val="1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90000"/>
              <a:lumOff val="1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90000"/>
              <a:lumOff val="1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 userDrawn="1">
          <p15:clr>
            <a:srgbClr val="F26B43"/>
          </p15:clr>
        </p15:guide>
        <p15:guide id="2" pos="72" userDrawn="1">
          <p15:clr>
            <a:srgbClr val="F26B43"/>
          </p15:clr>
        </p15:guide>
        <p15:guide id="3" pos="7608" userDrawn="1">
          <p15:clr>
            <a:srgbClr val="F26B43"/>
          </p15:clr>
        </p15:guide>
        <p15:guide id="4" orient="horz" pos="4248" userDrawn="1">
          <p15:clr>
            <a:srgbClr val="F26B43"/>
          </p15:clr>
        </p15:guide>
        <p15:guide id="5" pos="288" userDrawn="1">
          <p15:clr>
            <a:srgbClr val="F26B43"/>
          </p15:clr>
        </p15:guide>
        <p15:guide id="6" orient="horz" pos="768" userDrawn="1">
          <p15:clr>
            <a:srgbClr val="F26B43"/>
          </p15:clr>
        </p15:guide>
        <p15:guide id="7" orient="horz" pos="960" userDrawn="1">
          <p15:clr>
            <a:srgbClr val="F26B43"/>
          </p15:clr>
        </p15:guide>
        <p15:guide id="8" orient="horz" pos="1152" userDrawn="1">
          <p15:clr>
            <a:srgbClr val="F26B43"/>
          </p15:clr>
        </p15:guide>
        <p15:guide id="9" orient="horz" pos="3888" userDrawn="1">
          <p15:clr>
            <a:srgbClr val="F26B43"/>
          </p15:clr>
        </p15:guide>
        <p15:guide id="10" pos="9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em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28903B-FB1E-7A44-A765-EAD16ABF1FD0}"/>
              </a:ext>
            </a:extLst>
          </p:cNvPr>
          <p:cNvSpPr>
            <a:spLocks noGrp="1"/>
          </p:cNvSpPr>
          <p:nvPr>
            <p:ph type="title" idx="4294967295"/>
          </p:nvPr>
        </p:nvSpPr>
        <p:spPr>
          <a:xfrm>
            <a:off x="457200" y="2428875"/>
            <a:ext cx="8069263" cy="600075"/>
          </a:xfrm>
          <a:prstGeom prst="rect">
            <a:avLst/>
          </a:prstGeom>
          <a:noFill/>
          <a:ln>
            <a:noFill/>
            <a:prstDash/>
          </a:ln>
          <a:effectLst/>
        </p:spPr>
        <p:txBody>
          <a:bodyPr rot="0" spcFirstLastPara="0" vertOverflow="overflow" horzOverflow="overflow" vert="horz" wrap="square" lIns="0" tIns="45720" rIns="182880" bIns="0" numCol="1" spcCol="0" rtlCol="0" fromWordArt="0" anchor="b" anchorCtr="0" forceAA="0" compatLnSpc="1">
            <a:prstTxWarp prst="textNoShape">
              <a:avLst/>
            </a:prstTxWarp>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Cost of Processing Study–2021</a:t>
            </a:r>
          </a:p>
        </p:txBody>
      </p:sp>
      <p:sp>
        <p:nvSpPr>
          <p:cNvPr id="3" name="Text Placeholder 2">
            <a:extLst>
              <a:ext uri="{FF2B5EF4-FFF2-40B4-BE49-F238E27FC236}">
                <a16:creationId xmlns:a16="http://schemas.microsoft.com/office/drawing/2014/main" id="{B0B090BB-67BB-D348-AC07-E34CBEA9D1B7}"/>
              </a:ext>
            </a:extLst>
          </p:cNvPr>
          <p:cNvSpPr>
            <a:spLocks noGrp="1"/>
          </p:cNvSpPr>
          <p:nvPr>
            <p:ph type="body" sz="quarter" idx="11"/>
          </p:nvPr>
        </p:nvSpPr>
        <p:spPr>
          <a:xfrm>
            <a:off x="457199" y="3429374"/>
            <a:ext cx="7742583" cy="410882"/>
          </a:xfrm>
        </p:spPr>
        <p:txBody>
          <a:bodyPr/>
          <a:lstStyle/>
          <a:p>
            <a:r>
              <a:rPr lang="en-US" dirty="0"/>
              <a:t>USDA, Agricultural Marketing Service, Dairy Division</a:t>
            </a:r>
          </a:p>
        </p:txBody>
      </p:sp>
      <p:sp>
        <p:nvSpPr>
          <p:cNvPr id="4" name="Text Placeholder 3">
            <a:extLst>
              <a:ext uri="{FF2B5EF4-FFF2-40B4-BE49-F238E27FC236}">
                <a16:creationId xmlns:a16="http://schemas.microsoft.com/office/drawing/2014/main" id="{7FBF3B11-48F2-0448-BB03-1F2195C66471}"/>
              </a:ext>
            </a:extLst>
          </p:cNvPr>
          <p:cNvSpPr>
            <a:spLocks noGrp="1"/>
          </p:cNvSpPr>
          <p:nvPr>
            <p:ph type="body" sz="quarter" idx="12"/>
          </p:nvPr>
        </p:nvSpPr>
        <p:spPr/>
        <p:txBody>
          <a:bodyPr/>
          <a:lstStyle/>
          <a:p>
            <a:r>
              <a:rPr lang="en-US" dirty="0"/>
              <a:t>Mark Stephenson, Director of Dairy Policy Analysis, UW-Madison</a:t>
            </a:r>
          </a:p>
        </p:txBody>
      </p:sp>
    </p:spTree>
    <p:extLst>
      <p:ext uri="{BB962C8B-B14F-4D97-AF65-F5344CB8AC3E}">
        <p14:creationId xmlns:p14="http://schemas.microsoft.com/office/powerpoint/2010/main" val="22243635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C29D59-76EE-1F49-8055-843221A265D1}"/>
              </a:ext>
            </a:extLst>
          </p:cNvPr>
          <p:cNvSpPr>
            <a:spLocks noGrp="1"/>
          </p:cNvSpPr>
          <p:nvPr>
            <p:ph type="title" idx="4294967295"/>
          </p:nvPr>
        </p:nvSpPr>
        <p:spPr>
          <a:xfrm>
            <a:off x="457200" y="701675"/>
            <a:ext cx="10896600" cy="517525"/>
          </a:xfrm>
          <a:prstGeom prst="rect">
            <a:avLst/>
          </a:prstGeom>
          <a:noFill/>
          <a:ln>
            <a:noFill/>
            <a:prstDash/>
          </a:ln>
          <a:effectLst/>
        </p:spPr>
        <p:txBody>
          <a:bodyPr rot="0" spcFirstLastPara="0" vertOverflow="overflow" horzOverflow="overflow" vert="horz" wrap="square" lIns="0" tIns="45720" rIns="91440" bIns="0" numCol="1" spcCol="0" rtlCol="0" fromWordArt="0" anchor="b" anchorCtr="0" forceAA="0" compatLnSpc="1">
            <a:prstTxWarp prst="textNoShape">
              <a:avLst/>
            </a:prstTxWarp>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400" b="1" i="0" u="none" strike="noStrike" kern="1200" cap="none" spc="0" normalizeH="0" baseline="0" noProof="0" dirty="0">
                <a:ln>
                  <a:noFill/>
                </a:ln>
                <a:solidFill>
                  <a:schemeClr val="tx1">
                    <a:lumMod val="90000"/>
                    <a:lumOff val="10000"/>
                  </a:schemeClr>
                </a:solidFill>
                <a:effectLst/>
                <a:uLnTx/>
                <a:uFillTx/>
                <a:latin typeface="Arial" panose="020B0604020202020204" pitchFamily="34" charset="0"/>
                <a:ea typeface="+mn-ea"/>
                <a:cs typeface="Arial" panose="020B0604020202020204" pitchFamily="34" charset="0"/>
              </a:rPr>
              <a:t>Confidentially Maintained at the Highest Level</a:t>
            </a:r>
          </a:p>
        </p:txBody>
      </p:sp>
      <p:sp>
        <p:nvSpPr>
          <p:cNvPr id="3" name="Content Placeholder 2">
            <a:extLst>
              <a:ext uri="{FF2B5EF4-FFF2-40B4-BE49-F238E27FC236}">
                <a16:creationId xmlns:a16="http://schemas.microsoft.com/office/drawing/2014/main" id="{ED0FC79B-D44E-4547-8B01-812DD0DC3AB8}"/>
              </a:ext>
            </a:extLst>
          </p:cNvPr>
          <p:cNvSpPr>
            <a:spLocks noGrp="1"/>
          </p:cNvSpPr>
          <p:nvPr>
            <p:ph sz="quarter" idx="13"/>
          </p:nvPr>
        </p:nvSpPr>
        <p:spPr>
          <a:xfrm>
            <a:off x="1046602" y="1766371"/>
            <a:ext cx="10307198" cy="2765885"/>
          </a:xfrm>
        </p:spPr>
        <p:txBody>
          <a:bodyPr/>
          <a:lstStyle/>
          <a:p>
            <a:r>
              <a:rPr lang="en-US" dirty="0"/>
              <a:t>Plant participation and data are considered highly confidential</a:t>
            </a:r>
          </a:p>
          <a:p>
            <a:endParaRPr lang="en-US" dirty="0"/>
          </a:p>
          <a:p>
            <a:r>
              <a:rPr lang="en-US" dirty="0"/>
              <a:t>Participation and/or data are not divulged to anyone—even USDA</a:t>
            </a:r>
          </a:p>
          <a:p>
            <a:endParaRPr lang="en-US" dirty="0"/>
          </a:p>
          <a:p>
            <a:r>
              <a:rPr lang="en-US" dirty="0"/>
              <a:t>Never have had a challenge or breech of confidence in more than 30 years of conducting such studies</a:t>
            </a:r>
          </a:p>
        </p:txBody>
      </p:sp>
      <p:sp>
        <p:nvSpPr>
          <p:cNvPr id="4" name="Text Placeholder 3">
            <a:extLst>
              <a:ext uri="{FF2B5EF4-FFF2-40B4-BE49-F238E27FC236}">
                <a16:creationId xmlns:a16="http://schemas.microsoft.com/office/drawing/2014/main" id="{0FC8AE9A-8DC3-F84C-A3F6-588E56651C0A}"/>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41168196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8B1248-19A4-DA43-A125-9C5A4ECCF384}"/>
              </a:ext>
            </a:extLst>
          </p:cNvPr>
          <p:cNvSpPr>
            <a:spLocks noGrp="1"/>
          </p:cNvSpPr>
          <p:nvPr>
            <p:ph type="title" idx="4294967295"/>
          </p:nvPr>
        </p:nvSpPr>
        <p:spPr>
          <a:xfrm>
            <a:off x="457200" y="701675"/>
            <a:ext cx="10896600" cy="517525"/>
          </a:xfrm>
          <a:prstGeom prst="rect">
            <a:avLst/>
          </a:prstGeom>
          <a:noFill/>
          <a:ln>
            <a:noFill/>
            <a:prstDash/>
          </a:ln>
          <a:effectLst/>
        </p:spPr>
        <p:txBody>
          <a:bodyPr rot="0" spcFirstLastPara="0" vertOverflow="overflow" horzOverflow="overflow" vert="horz" wrap="square" lIns="0" tIns="45720" rIns="91440" bIns="0" numCol="1" spcCol="0" rtlCol="0" fromWordArt="0" anchor="b" anchorCtr="0" forceAA="0" compatLnSpc="1">
            <a:prstTxWarp prst="textNoShape">
              <a:avLst/>
            </a:prstTxWarp>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400" b="1" i="0" u="none" strike="noStrike" kern="1200" cap="none" spc="0" normalizeH="0" baseline="0" noProof="0" dirty="0">
                <a:ln>
                  <a:noFill/>
                </a:ln>
                <a:solidFill>
                  <a:schemeClr val="tx1">
                    <a:lumMod val="90000"/>
                    <a:lumOff val="10000"/>
                  </a:schemeClr>
                </a:solidFill>
                <a:effectLst/>
                <a:uLnTx/>
                <a:uFillTx/>
                <a:latin typeface="Arial" panose="020B0604020202020204" pitchFamily="34" charset="0"/>
                <a:ea typeface="+mn-ea"/>
                <a:cs typeface="Arial" panose="020B0604020202020204" pitchFamily="34" charset="0"/>
              </a:rPr>
              <a:t>Data Collection</a:t>
            </a:r>
          </a:p>
        </p:txBody>
      </p:sp>
      <p:sp>
        <p:nvSpPr>
          <p:cNvPr id="3" name="Content Placeholder 2">
            <a:extLst>
              <a:ext uri="{FF2B5EF4-FFF2-40B4-BE49-F238E27FC236}">
                <a16:creationId xmlns:a16="http://schemas.microsoft.com/office/drawing/2014/main" id="{54AB6CCF-1100-FC4B-A249-D08A282A51CC}"/>
              </a:ext>
            </a:extLst>
          </p:cNvPr>
          <p:cNvSpPr>
            <a:spLocks noGrp="1"/>
          </p:cNvSpPr>
          <p:nvPr>
            <p:ph sz="quarter" idx="13"/>
          </p:nvPr>
        </p:nvSpPr>
        <p:spPr>
          <a:xfrm>
            <a:off x="1524000" y="1524000"/>
            <a:ext cx="4876800" cy="4825937"/>
          </a:xfrm>
        </p:spPr>
        <p:txBody>
          <a:bodyPr/>
          <a:lstStyle/>
          <a:p>
            <a:r>
              <a:rPr lang="en-US" dirty="0"/>
              <a:t>We used to use paper form surveys</a:t>
            </a:r>
          </a:p>
          <a:p>
            <a:pPr lvl="1"/>
            <a:r>
              <a:rPr lang="en-US" dirty="0"/>
              <a:t>Those documents are large and sparsely filled out</a:t>
            </a:r>
          </a:p>
          <a:p>
            <a:r>
              <a:rPr lang="en-US" dirty="0"/>
              <a:t>We now use a computer program</a:t>
            </a:r>
          </a:p>
          <a:p>
            <a:pPr lvl="1"/>
            <a:r>
              <a:rPr lang="en-US" dirty="0"/>
              <a:t>Sections are sequential</a:t>
            </a:r>
          </a:p>
          <a:p>
            <a:pPr lvl="1"/>
            <a:r>
              <a:rPr lang="en-US" dirty="0"/>
              <a:t>Answers from early sections generate the questions for subsequent sections</a:t>
            </a:r>
          </a:p>
          <a:p>
            <a:pPr lvl="1"/>
            <a:r>
              <a:rPr lang="en-US" dirty="0"/>
              <a:t>E.g., products produced generate questions about package sizes which in turn generate questions about packaging costs</a:t>
            </a:r>
          </a:p>
        </p:txBody>
      </p:sp>
      <p:sp>
        <p:nvSpPr>
          <p:cNvPr id="4" name="Text Placeholder 3">
            <a:extLst>
              <a:ext uri="{FF2B5EF4-FFF2-40B4-BE49-F238E27FC236}">
                <a16:creationId xmlns:a16="http://schemas.microsoft.com/office/drawing/2014/main" id="{159A2086-CB48-6F43-B113-4B90ECFAC019}"/>
              </a:ext>
            </a:extLst>
          </p:cNvPr>
          <p:cNvSpPr>
            <a:spLocks noGrp="1"/>
          </p:cNvSpPr>
          <p:nvPr>
            <p:ph type="body" sz="quarter" idx="14"/>
          </p:nvPr>
        </p:nvSpPr>
        <p:spPr/>
        <p:txBody>
          <a:bodyPr/>
          <a:lstStyle/>
          <a:p>
            <a:endParaRPr lang="en-US"/>
          </a:p>
        </p:txBody>
      </p:sp>
      <p:pic>
        <p:nvPicPr>
          <p:cNvPr id="5" name="Picture 4" descr="Database">
            <a:extLst>
              <a:ext uri="{FF2B5EF4-FFF2-40B4-BE49-F238E27FC236}">
                <a16:creationId xmlns:a16="http://schemas.microsoft.com/office/drawing/2014/main" id="{5CA83B63-7F74-B844-B6A9-39E3FF0D74F3}"/>
              </a:ext>
            </a:extLst>
          </p:cNvPr>
          <p:cNvPicPr>
            <a:picLocks noChangeAspect="1"/>
          </p:cNvPicPr>
          <p:nvPr/>
        </p:nvPicPr>
        <p:blipFill>
          <a:blip r:embed="rId2"/>
          <a:stretch>
            <a:fillRect/>
          </a:stretch>
        </p:blipFill>
        <p:spPr>
          <a:xfrm rot="1498992">
            <a:off x="7086406" y="787149"/>
            <a:ext cx="4488523" cy="3435350"/>
          </a:xfrm>
          <a:prstGeom prst="rect">
            <a:avLst/>
          </a:prstGeom>
          <a:ln>
            <a:noFill/>
          </a:ln>
          <a:effectLst>
            <a:outerShdw blurRad="292100" dist="139700" dir="2700000" algn="tl" rotWithShape="0">
              <a:srgbClr val="333333">
                <a:alpha val="65000"/>
              </a:srgbClr>
            </a:outerShdw>
          </a:effectLst>
        </p:spPr>
      </p:pic>
      <p:pic>
        <p:nvPicPr>
          <p:cNvPr id="6" name="Picture 5" descr="Database">
            <a:extLst>
              <a:ext uri="{FF2B5EF4-FFF2-40B4-BE49-F238E27FC236}">
                <a16:creationId xmlns:a16="http://schemas.microsoft.com/office/drawing/2014/main" id="{05ED5E79-F4D9-B848-B09A-BCB235679DA6}"/>
              </a:ext>
            </a:extLst>
          </p:cNvPr>
          <p:cNvPicPr>
            <a:picLocks noChangeAspect="1"/>
          </p:cNvPicPr>
          <p:nvPr/>
        </p:nvPicPr>
        <p:blipFill>
          <a:blip r:embed="rId3"/>
          <a:stretch>
            <a:fillRect/>
          </a:stretch>
        </p:blipFill>
        <p:spPr>
          <a:xfrm rot="21041600">
            <a:off x="6790190" y="3553789"/>
            <a:ext cx="4735631" cy="36156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94387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8B1248-19A4-DA43-A125-9C5A4ECCF384}"/>
              </a:ext>
            </a:extLst>
          </p:cNvPr>
          <p:cNvSpPr>
            <a:spLocks noGrp="1"/>
          </p:cNvSpPr>
          <p:nvPr>
            <p:ph type="title" idx="4294967295"/>
          </p:nvPr>
        </p:nvSpPr>
        <p:spPr>
          <a:xfrm>
            <a:off x="457200" y="701675"/>
            <a:ext cx="10896600" cy="517525"/>
          </a:xfrm>
          <a:prstGeom prst="rect">
            <a:avLst/>
          </a:prstGeom>
          <a:noFill/>
          <a:ln>
            <a:noFill/>
            <a:prstDash/>
          </a:ln>
          <a:effectLst/>
        </p:spPr>
        <p:txBody>
          <a:bodyPr rot="0" spcFirstLastPara="0" vertOverflow="overflow" horzOverflow="overflow" vert="horz" wrap="square" lIns="0" tIns="45720" rIns="91440" bIns="0" numCol="1" spcCol="0" rtlCol="0" fromWordArt="0" anchor="b" anchorCtr="0" forceAA="0" compatLnSpc="1">
            <a:prstTxWarp prst="textNoShape">
              <a:avLst/>
            </a:prstTxWarp>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400" b="1" i="0" u="none" strike="noStrike" kern="1200" cap="none" spc="0" normalizeH="0" baseline="0" noProof="0" dirty="0">
                <a:ln>
                  <a:noFill/>
                </a:ln>
                <a:solidFill>
                  <a:schemeClr val="tx1">
                    <a:lumMod val="90000"/>
                    <a:lumOff val="10000"/>
                  </a:schemeClr>
                </a:solidFill>
                <a:effectLst/>
                <a:uLnTx/>
                <a:uFillTx/>
                <a:latin typeface="Arial" panose="020B0604020202020204" pitchFamily="34" charset="0"/>
                <a:ea typeface="+mn-ea"/>
                <a:cs typeface="Arial" panose="020B0604020202020204" pitchFamily="34" charset="0"/>
              </a:rPr>
              <a:t>Data Collection</a:t>
            </a:r>
          </a:p>
        </p:txBody>
      </p:sp>
      <p:sp>
        <p:nvSpPr>
          <p:cNvPr id="3" name="Content Placeholder 2">
            <a:extLst>
              <a:ext uri="{FF2B5EF4-FFF2-40B4-BE49-F238E27FC236}">
                <a16:creationId xmlns:a16="http://schemas.microsoft.com/office/drawing/2014/main" id="{54AB6CCF-1100-FC4B-A249-D08A282A51CC}"/>
              </a:ext>
            </a:extLst>
          </p:cNvPr>
          <p:cNvSpPr>
            <a:spLocks noGrp="1"/>
          </p:cNvSpPr>
          <p:nvPr>
            <p:ph sz="quarter" idx="13"/>
          </p:nvPr>
        </p:nvSpPr>
        <p:spPr>
          <a:xfrm>
            <a:off x="1524000" y="1524000"/>
            <a:ext cx="4876800" cy="3910301"/>
          </a:xfrm>
        </p:spPr>
        <p:txBody>
          <a:bodyPr/>
          <a:lstStyle/>
          <a:p>
            <a:r>
              <a:rPr lang="en-US" dirty="0"/>
              <a:t>We collect data on:</a:t>
            </a:r>
          </a:p>
          <a:p>
            <a:pPr lvl="1"/>
            <a:r>
              <a:rPr lang="en-US" dirty="0"/>
              <a:t>Products produced</a:t>
            </a:r>
          </a:p>
          <a:p>
            <a:pPr lvl="2"/>
            <a:r>
              <a:rPr lang="en-US" dirty="0"/>
              <a:t>Pounds by product, package size and month produced</a:t>
            </a:r>
          </a:p>
          <a:p>
            <a:pPr lvl="1"/>
            <a:r>
              <a:rPr lang="en-US" dirty="0"/>
              <a:t>Dairy ingredients used to make</a:t>
            </a:r>
          </a:p>
          <a:p>
            <a:pPr lvl="1"/>
            <a:r>
              <a:rPr lang="en-US" dirty="0"/>
              <a:t>Mass balance of components</a:t>
            </a:r>
          </a:p>
          <a:p>
            <a:pPr lvl="1"/>
            <a:r>
              <a:rPr lang="en-US" dirty="0"/>
              <a:t>Utilities</a:t>
            </a:r>
          </a:p>
          <a:p>
            <a:pPr lvl="1"/>
            <a:r>
              <a:rPr lang="en-US" dirty="0"/>
              <a:t>Labor by plant center</a:t>
            </a:r>
          </a:p>
          <a:p>
            <a:pPr lvl="1"/>
            <a:r>
              <a:rPr lang="en-US" dirty="0"/>
              <a:t>Ingredients: culture, salt, etc.</a:t>
            </a:r>
          </a:p>
          <a:p>
            <a:pPr lvl="1"/>
            <a:r>
              <a:rPr lang="en-US" dirty="0"/>
              <a:t>Packaging</a:t>
            </a:r>
          </a:p>
          <a:p>
            <a:pPr lvl="1"/>
            <a:r>
              <a:rPr lang="en-US" dirty="0"/>
              <a:t>General Ledger expenses</a:t>
            </a:r>
          </a:p>
        </p:txBody>
      </p:sp>
      <p:sp>
        <p:nvSpPr>
          <p:cNvPr id="4" name="Text Placeholder 3">
            <a:extLst>
              <a:ext uri="{FF2B5EF4-FFF2-40B4-BE49-F238E27FC236}">
                <a16:creationId xmlns:a16="http://schemas.microsoft.com/office/drawing/2014/main" id="{159A2086-CB48-6F43-B113-4B90ECFAC019}"/>
              </a:ext>
            </a:extLst>
          </p:cNvPr>
          <p:cNvSpPr>
            <a:spLocks noGrp="1"/>
          </p:cNvSpPr>
          <p:nvPr>
            <p:ph type="body" sz="quarter" idx="14"/>
          </p:nvPr>
        </p:nvSpPr>
        <p:spPr/>
        <p:txBody>
          <a:bodyPr/>
          <a:lstStyle/>
          <a:p>
            <a:endParaRPr lang="en-US"/>
          </a:p>
        </p:txBody>
      </p:sp>
      <p:pic>
        <p:nvPicPr>
          <p:cNvPr id="7" name="Picture 6" descr="Database">
            <a:extLst>
              <a:ext uri="{FF2B5EF4-FFF2-40B4-BE49-F238E27FC236}">
                <a16:creationId xmlns:a16="http://schemas.microsoft.com/office/drawing/2014/main" id="{769AB286-6E30-F74A-8AAF-EE9D0D7EFD03}"/>
              </a:ext>
            </a:extLst>
          </p:cNvPr>
          <p:cNvPicPr>
            <a:picLocks noChangeAspect="1"/>
          </p:cNvPicPr>
          <p:nvPr/>
        </p:nvPicPr>
        <p:blipFill>
          <a:blip r:embed="rId2"/>
          <a:stretch>
            <a:fillRect/>
          </a:stretch>
        </p:blipFill>
        <p:spPr>
          <a:xfrm rot="1097133">
            <a:off x="6669483" y="684621"/>
            <a:ext cx="4913606" cy="3414540"/>
          </a:xfrm>
          <a:prstGeom prst="rect">
            <a:avLst/>
          </a:prstGeom>
          <a:ln>
            <a:noFill/>
          </a:ln>
          <a:effectLst>
            <a:outerShdw blurRad="190500" algn="tl" rotWithShape="0">
              <a:srgbClr val="000000">
                <a:alpha val="70000"/>
              </a:srgbClr>
            </a:outerShdw>
          </a:effectLst>
        </p:spPr>
      </p:pic>
      <p:pic>
        <p:nvPicPr>
          <p:cNvPr id="8" name="Picture 7" descr="Database">
            <a:extLst>
              <a:ext uri="{FF2B5EF4-FFF2-40B4-BE49-F238E27FC236}">
                <a16:creationId xmlns:a16="http://schemas.microsoft.com/office/drawing/2014/main" id="{107DD327-3DCB-9048-A158-9E5086E7150B}"/>
              </a:ext>
            </a:extLst>
          </p:cNvPr>
          <p:cNvPicPr>
            <a:picLocks noChangeAspect="1"/>
          </p:cNvPicPr>
          <p:nvPr/>
        </p:nvPicPr>
        <p:blipFill>
          <a:blip r:embed="rId3"/>
          <a:stretch>
            <a:fillRect/>
          </a:stretch>
        </p:blipFill>
        <p:spPr>
          <a:xfrm rot="21043620">
            <a:off x="6607442" y="3237022"/>
            <a:ext cx="4612631" cy="339832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237484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5A785F-B5BE-1E49-950C-2DE581EB5F5E}"/>
              </a:ext>
            </a:extLst>
          </p:cNvPr>
          <p:cNvSpPr>
            <a:spLocks noGrp="1"/>
          </p:cNvSpPr>
          <p:nvPr>
            <p:ph type="title" idx="4294967295"/>
          </p:nvPr>
        </p:nvSpPr>
        <p:spPr>
          <a:xfrm>
            <a:off x="457200" y="701675"/>
            <a:ext cx="10896600" cy="517525"/>
          </a:xfrm>
          <a:prstGeom prst="rect">
            <a:avLst/>
          </a:prstGeom>
          <a:noFill/>
          <a:ln>
            <a:noFill/>
            <a:prstDash/>
          </a:ln>
          <a:effectLst/>
        </p:spPr>
        <p:txBody>
          <a:bodyPr rot="0" spcFirstLastPara="0" vertOverflow="overflow" horzOverflow="overflow" vert="horz" wrap="square" lIns="0" tIns="45720" rIns="91440" bIns="0" numCol="1" spcCol="0" rtlCol="0" fromWordArt="0" anchor="b" anchorCtr="0" forceAA="0" compatLnSpc="1">
            <a:prstTxWarp prst="textNoShape">
              <a:avLst/>
            </a:prstTxWarp>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400" b="1" i="0" u="none" strike="noStrike" kern="1200" cap="none" spc="0" normalizeH="0" baseline="0" noProof="0" dirty="0">
                <a:ln>
                  <a:noFill/>
                </a:ln>
                <a:solidFill>
                  <a:schemeClr val="tx1">
                    <a:lumMod val="90000"/>
                    <a:lumOff val="10000"/>
                  </a:schemeClr>
                </a:solidFill>
                <a:effectLst/>
                <a:uLnTx/>
                <a:uFillTx/>
                <a:latin typeface="Arial" panose="020B0604020202020204" pitchFamily="34" charset="0"/>
                <a:ea typeface="+mn-ea"/>
                <a:cs typeface="Arial" panose="020B0604020202020204" pitchFamily="34" charset="0"/>
              </a:rPr>
              <a:t>Allocated Costs</a:t>
            </a:r>
          </a:p>
        </p:txBody>
      </p:sp>
      <p:sp>
        <p:nvSpPr>
          <p:cNvPr id="3" name="Content Placeholder 2">
            <a:extLst>
              <a:ext uri="{FF2B5EF4-FFF2-40B4-BE49-F238E27FC236}">
                <a16:creationId xmlns:a16="http://schemas.microsoft.com/office/drawing/2014/main" id="{F699CE8B-E91F-254B-8FCA-B4F7A995B921}"/>
              </a:ext>
            </a:extLst>
          </p:cNvPr>
          <p:cNvSpPr>
            <a:spLocks noGrp="1"/>
          </p:cNvSpPr>
          <p:nvPr>
            <p:ph sz="quarter" idx="13"/>
          </p:nvPr>
        </p:nvSpPr>
        <p:spPr>
          <a:xfrm>
            <a:off x="837741" y="1473695"/>
            <a:ext cx="10516518" cy="5092676"/>
          </a:xfrm>
        </p:spPr>
        <p:txBody>
          <a:bodyPr/>
          <a:lstStyle/>
          <a:p>
            <a:r>
              <a:rPr lang="en-US" dirty="0"/>
              <a:t>Some costs are allocated by the specific question asked</a:t>
            </a:r>
          </a:p>
          <a:p>
            <a:r>
              <a:rPr lang="en-US" dirty="0"/>
              <a:t>Where possible plants are asked to allocate other costs to specific products</a:t>
            </a:r>
          </a:p>
          <a:p>
            <a:pPr lvl="1"/>
            <a:r>
              <a:rPr lang="en-US" dirty="0"/>
              <a:t>Utilities, labor, etc.</a:t>
            </a:r>
          </a:p>
          <a:p>
            <a:pPr lvl="1"/>
            <a:endParaRPr lang="en-US" dirty="0"/>
          </a:p>
          <a:p>
            <a:r>
              <a:rPr lang="en-US" dirty="0"/>
              <a:t>Where costs are unallocated (receiving room labor, etc.), they are allocated by pounds of milk solids used in the product, and degree of product transformation.</a:t>
            </a:r>
          </a:p>
          <a:p>
            <a:pPr lvl="1"/>
            <a:r>
              <a:rPr lang="en-US" dirty="0"/>
              <a:t>E.g., if cheddar, </a:t>
            </a:r>
            <a:r>
              <a:rPr lang="en-US" dirty="0" err="1"/>
              <a:t>munster</a:t>
            </a:r>
            <a:r>
              <a:rPr lang="en-US" dirty="0"/>
              <a:t> and edam were produced in the plant, then the pounds of solids used in each cheese would partition the cheese processing labor costs amongst the three cheeses.</a:t>
            </a:r>
          </a:p>
          <a:p>
            <a:pPr lvl="1"/>
            <a:r>
              <a:rPr lang="en-US" dirty="0"/>
              <a:t>E.g., if a powder plant sold NFDM, condensed skim and pasteurized skim, then unallocated costs are allocated by the pounds of solids in each product and the degree of transformation (NFDM is highly transformed; skim milk is not.)</a:t>
            </a:r>
          </a:p>
        </p:txBody>
      </p:sp>
      <p:sp>
        <p:nvSpPr>
          <p:cNvPr id="4" name="Text Placeholder 3">
            <a:extLst>
              <a:ext uri="{FF2B5EF4-FFF2-40B4-BE49-F238E27FC236}">
                <a16:creationId xmlns:a16="http://schemas.microsoft.com/office/drawing/2014/main" id="{865B766D-1FEE-7D45-A983-0C5D16A8694C}"/>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41760165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CD293C-80C5-1A45-B055-FA839B5B0F40}"/>
              </a:ext>
            </a:extLst>
          </p:cNvPr>
          <p:cNvSpPr>
            <a:spLocks noGrp="1"/>
          </p:cNvSpPr>
          <p:nvPr>
            <p:ph type="title" idx="4294967295"/>
          </p:nvPr>
        </p:nvSpPr>
        <p:spPr>
          <a:xfrm>
            <a:off x="457200" y="701675"/>
            <a:ext cx="10896600" cy="517525"/>
          </a:xfrm>
          <a:prstGeom prst="rect">
            <a:avLst/>
          </a:prstGeom>
          <a:noFill/>
          <a:ln>
            <a:noFill/>
            <a:prstDash/>
          </a:ln>
          <a:effectLst/>
        </p:spPr>
        <p:txBody>
          <a:bodyPr rot="0" spcFirstLastPara="0" vertOverflow="overflow" horzOverflow="overflow" vert="horz" wrap="square" lIns="0" tIns="45720" rIns="91440" bIns="0" numCol="1" spcCol="0" rtlCol="0" fromWordArt="0" anchor="b"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400" b="1" i="0" u="none" strike="noStrike" kern="1200" cap="none" spc="0" normalizeH="0" baseline="0" noProof="0" dirty="0">
                <a:ln>
                  <a:noFill/>
                </a:ln>
                <a:solidFill>
                  <a:schemeClr val="tx1">
                    <a:lumMod val="90000"/>
                    <a:lumOff val="10000"/>
                  </a:schemeClr>
                </a:solidFill>
                <a:effectLst/>
                <a:uLnTx/>
                <a:uFillTx/>
                <a:latin typeface="Arial" panose="020B0604020202020204" pitchFamily="34" charset="0"/>
                <a:ea typeface="+mn-ea"/>
                <a:cs typeface="Arial" panose="020B0604020202020204" pitchFamily="34" charset="0"/>
              </a:rPr>
              <a:t>Degree of Product Transformation	</a:t>
            </a:r>
          </a:p>
        </p:txBody>
      </p:sp>
      <p:sp>
        <p:nvSpPr>
          <p:cNvPr id="6" name="Content Placeholder 5">
            <a:extLst>
              <a:ext uri="{FF2B5EF4-FFF2-40B4-BE49-F238E27FC236}">
                <a16:creationId xmlns:a16="http://schemas.microsoft.com/office/drawing/2014/main" id="{DB5A829E-8D43-E24E-BEB8-560E01C97C87}"/>
              </a:ext>
            </a:extLst>
          </p:cNvPr>
          <p:cNvSpPr>
            <a:spLocks noGrp="1"/>
          </p:cNvSpPr>
          <p:nvPr>
            <p:ph sz="quarter" idx="13"/>
          </p:nvPr>
        </p:nvSpPr>
        <p:spPr>
          <a:xfrm>
            <a:off x="1004371" y="1832472"/>
            <a:ext cx="5091629" cy="2149306"/>
          </a:xfrm>
        </p:spPr>
        <p:txBody>
          <a:bodyPr/>
          <a:lstStyle/>
          <a:p>
            <a:r>
              <a:rPr lang="en-US" dirty="0"/>
              <a:t>Scale from 1 to 10</a:t>
            </a:r>
          </a:p>
          <a:p>
            <a:r>
              <a:rPr lang="en-US" dirty="0"/>
              <a:t>Values determined from professional judgement by the Center for Dairy Research</a:t>
            </a:r>
          </a:p>
          <a:p>
            <a:endParaRPr lang="en-US" dirty="0"/>
          </a:p>
        </p:txBody>
      </p:sp>
      <p:sp>
        <p:nvSpPr>
          <p:cNvPr id="7" name="Text Placeholder 6">
            <a:extLst>
              <a:ext uri="{FF2B5EF4-FFF2-40B4-BE49-F238E27FC236}">
                <a16:creationId xmlns:a16="http://schemas.microsoft.com/office/drawing/2014/main" id="{DB941390-1D33-4443-BCAB-EDC0CA003620}"/>
              </a:ext>
            </a:extLst>
          </p:cNvPr>
          <p:cNvSpPr>
            <a:spLocks noGrp="1"/>
          </p:cNvSpPr>
          <p:nvPr>
            <p:ph type="body" sz="quarter" idx="14"/>
          </p:nvPr>
        </p:nvSpPr>
        <p:spPr/>
        <p:txBody>
          <a:bodyPr/>
          <a:lstStyle/>
          <a:p>
            <a:endParaRPr lang="en-US"/>
          </a:p>
        </p:txBody>
      </p:sp>
      <p:graphicFrame>
        <p:nvGraphicFramePr>
          <p:cNvPr id="5" name="Table Placeholder 4">
            <a:extLst>
              <a:ext uri="{FF2B5EF4-FFF2-40B4-BE49-F238E27FC236}">
                <a16:creationId xmlns:a16="http://schemas.microsoft.com/office/drawing/2014/main" id="{67B94340-DCCA-F24D-8FC1-0604F987121C}"/>
              </a:ext>
            </a:extLst>
          </p:cNvPr>
          <p:cNvGraphicFramePr>
            <a:graphicFrameLocks noGrp="1"/>
          </p:cNvGraphicFramePr>
          <p:nvPr>
            <p:ph sz="quarter" idx="15"/>
            <p:extLst>
              <p:ext uri="{D42A27DB-BD31-4B8C-83A1-F6EECF244321}">
                <p14:modId xmlns:p14="http://schemas.microsoft.com/office/powerpoint/2010/main" val="2822162942"/>
              </p:ext>
            </p:extLst>
          </p:nvPr>
        </p:nvGraphicFramePr>
        <p:xfrm>
          <a:off x="6438900" y="1524000"/>
          <a:ext cx="4914899" cy="4469070"/>
        </p:xfrm>
        <a:graphic>
          <a:graphicData uri="http://schemas.openxmlformats.org/drawingml/2006/table">
            <a:tbl>
              <a:tblPr firstRow="1"/>
              <a:tblGrid>
                <a:gridCol w="2965694">
                  <a:extLst>
                    <a:ext uri="{9D8B030D-6E8A-4147-A177-3AD203B41FA5}">
                      <a16:colId xmlns:a16="http://schemas.microsoft.com/office/drawing/2014/main" val="1113411464"/>
                    </a:ext>
                  </a:extLst>
                </a:gridCol>
                <a:gridCol w="1949205">
                  <a:extLst>
                    <a:ext uri="{9D8B030D-6E8A-4147-A177-3AD203B41FA5}">
                      <a16:colId xmlns:a16="http://schemas.microsoft.com/office/drawing/2014/main" val="1074398322"/>
                    </a:ext>
                  </a:extLst>
                </a:gridCol>
              </a:tblGrid>
              <a:tr h="297938">
                <a:tc>
                  <a:txBody>
                    <a:bodyPr/>
                    <a:lstStyle/>
                    <a:p>
                      <a:pPr algn="l" fontAlgn="t">
                        <a:spcBef>
                          <a:spcPts val="0"/>
                        </a:spcBef>
                        <a:spcAft>
                          <a:spcPts val="0"/>
                        </a:spcAft>
                      </a:pPr>
                      <a:r>
                        <a:rPr lang="en-US" sz="1400" b="1" i="0" u="none" strike="noStrike">
                          <a:solidFill>
                            <a:srgbClr val="000000"/>
                          </a:solidFill>
                          <a:effectLst/>
                          <a:latin typeface="Helvetica Neue"/>
                        </a:rPr>
                        <a:t>Product Sold from Plant</a:t>
                      </a:r>
                      <a:endParaRPr lang="en-US" sz="1400" b="0" i="0" u="none" strike="noStrike">
                        <a:effectLst/>
                        <a:latin typeface="Arial" panose="020B0604020202020204" pitchFamily="34" charset="0"/>
                      </a:endParaRPr>
                    </a:p>
                  </a:txBody>
                  <a:tcPr marL="29325" marR="29325" marT="29325" marB="2932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0B3B2"/>
                    </a:solidFill>
                  </a:tcPr>
                </a:tc>
                <a:tc>
                  <a:txBody>
                    <a:bodyPr/>
                    <a:lstStyle/>
                    <a:p>
                      <a:pPr algn="ctr" fontAlgn="t">
                        <a:spcBef>
                          <a:spcPts val="0"/>
                        </a:spcBef>
                        <a:spcAft>
                          <a:spcPts val="0"/>
                        </a:spcAft>
                      </a:pPr>
                      <a:r>
                        <a:rPr lang="en-US" sz="1400" b="1" i="0" u="none" strike="noStrike">
                          <a:solidFill>
                            <a:srgbClr val="000000"/>
                          </a:solidFill>
                          <a:effectLst/>
                          <a:latin typeface="Helvetica Neue"/>
                        </a:rPr>
                        <a:t>Transformation Value</a:t>
                      </a:r>
                      <a:endParaRPr lang="en-US" sz="1400" b="0" i="0" u="none" strike="noStrike">
                        <a:effectLst/>
                        <a:latin typeface="Arial" panose="020B0604020202020204" pitchFamily="34" charset="0"/>
                      </a:endParaRPr>
                    </a:p>
                  </a:txBody>
                  <a:tcPr marL="29325" marR="29325" marT="29325" marB="2932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0B3B2"/>
                    </a:solidFill>
                  </a:tcPr>
                </a:tc>
                <a:extLst>
                  <a:ext uri="{0D108BD9-81ED-4DB2-BD59-A6C34878D82A}">
                    <a16:rowId xmlns:a16="http://schemas.microsoft.com/office/drawing/2014/main" val="253492339"/>
                  </a:ext>
                </a:extLst>
              </a:tr>
              <a:tr h="297938">
                <a:tc>
                  <a:txBody>
                    <a:bodyPr/>
                    <a:lstStyle/>
                    <a:p>
                      <a:pPr algn="l" fontAlgn="t">
                        <a:spcBef>
                          <a:spcPts val="0"/>
                        </a:spcBef>
                        <a:spcAft>
                          <a:spcPts val="0"/>
                        </a:spcAft>
                      </a:pPr>
                      <a:r>
                        <a:rPr lang="en-US" sz="1400" b="0" i="0" u="none" strike="noStrike">
                          <a:solidFill>
                            <a:srgbClr val="000000"/>
                          </a:solidFill>
                          <a:effectLst/>
                          <a:latin typeface="Helvetica Neue"/>
                        </a:rPr>
                        <a:t>Milk (reload from plant)</a:t>
                      </a:r>
                      <a:endParaRPr lang="en-US" sz="1400" b="0" i="0" u="none" strike="noStrike">
                        <a:effectLst/>
                        <a:latin typeface="Arial" panose="020B0604020202020204" pitchFamily="34" charset="0"/>
                      </a:endParaRPr>
                    </a:p>
                  </a:txBody>
                  <a:tcPr marL="29325" marR="29325" marT="29325" marB="2932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t">
                        <a:spcBef>
                          <a:spcPts val="0"/>
                        </a:spcBef>
                        <a:spcAft>
                          <a:spcPts val="0"/>
                        </a:spcAft>
                      </a:pPr>
                      <a:r>
                        <a:rPr lang="en-US" sz="1400" b="0" i="0" u="none" strike="noStrike">
                          <a:solidFill>
                            <a:srgbClr val="000000"/>
                          </a:solidFill>
                          <a:effectLst/>
                          <a:latin typeface="Helvetica Neue"/>
                        </a:rPr>
                        <a:t>1</a:t>
                      </a:r>
                      <a:endParaRPr lang="en-US" sz="1400" b="0" i="0" u="none" strike="noStrike">
                        <a:effectLst/>
                        <a:latin typeface="Arial" panose="020B0604020202020204" pitchFamily="34" charset="0"/>
                      </a:endParaRPr>
                    </a:p>
                  </a:txBody>
                  <a:tcPr marL="29325" marR="29325" marT="29325" marB="2932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9876677"/>
                  </a:ext>
                </a:extLst>
              </a:tr>
              <a:tr h="297938">
                <a:tc>
                  <a:txBody>
                    <a:bodyPr/>
                    <a:lstStyle/>
                    <a:p>
                      <a:pPr algn="l" fontAlgn="t">
                        <a:spcBef>
                          <a:spcPts val="0"/>
                        </a:spcBef>
                        <a:spcAft>
                          <a:spcPts val="0"/>
                        </a:spcAft>
                      </a:pPr>
                      <a:r>
                        <a:rPr lang="en-US" sz="1400" b="0" i="0" u="none" strike="noStrike">
                          <a:solidFill>
                            <a:srgbClr val="000000"/>
                          </a:solidFill>
                          <a:effectLst/>
                          <a:latin typeface="Helvetica Neue"/>
                        </a:rPr>
                        <a:t>Skim Milk</a:t>
                      </a:r>
                      <a:endParaRPr lang="en-US" sz="1400" b="0" i="0" u="none" strike="noStrike">
                        <a:effectLst/>
                        <a:latin typeface="Arial" panose="020B0604020202020204" pitchFamily="34" charset="0"/>
                      </a:endParaRPr>
                    </a:p>
                  </a:txBody>
                  <a:tcPr marL="29325" marR="29325" marT="29325" marB="2932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ctr" fontAlgn="t">
                        <a:spcBef>
                          <a:spcPts val="0"/>
                        </a:spcBef>
                        <a:spcAft>
                          <a:spcPts val="0"/>
                        </a:spcAft>
                      </a:pPr>
                      <a:r>
                        <a:rPr lang="en-US" sz="1400" b="0" i="0" u="none" strike="noStrike">
                          <a:solidFill>
                            <a:srgbClr val="000000"/>
                          </a:solidFill>
                          <a:effectLst/>
                          <a:latin typeface="Helvetica Neue"/>
                        </a:rPr>
                        <a:t>2</a:t>
                      </a:r>
                      <a:endParaRPr lang="en-US" sz="1400" b="0" i="0" u="none" strike="noStrike">
                        <a:effectLst/>
                        <a:latin typeface="Arial" panose="020B0604020202020204" pitchFamily="34" charset="0"/>
                      </a:endParaRPr>
                    </a:p>
                  </a:txBody>
                  <a:tcPr marL="29325" marR="29325" marT="29325" marB="2932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4277037501"/>
                  </a:ext>
                </a:extLst>
              </a:tr>
              <a:tr h="297938">
                <a:tc>
                  <a:txBody>
                    <a:bodyPr/>
                    <a:lstStyle/>
                    <a:p>
                      <a:pPr algn="l" fontAlgn="t">
                        <a:spcBef>
                          <a:spcPts val="0"/>
                        </a:spcBef>
                        <a:spcAft>
                          <a:spcPts val="0"/>
                        </a:spcAft>
                      </a:pPr>
                      <a:r>
                        <a:rPr lang="en-US" sz="1400" b="0" i="0" u="none" strike="noStrike">
                          <a:solidFill>
                            <a:srgbClr val="000000"/>
                          </a:solidFill>
                          <a:effectLst/>
                          <a:latin typeface="Helvetica Neue"/>
                        </a:rPr>
                        <a:t>Cream</a:t>
                      </a:r>
                      <a:endParaRPr lang="en-US" sz="1400" b="0" i="0" u="none" strike="noStrike">
                        <a:effectLst/>
                        <a:latin typeface="Arial" panose="020B0604020202020204" pitchFamily="34" charset="0"/>
                      </a:endParaRPr>
                    </a:p>
                  </a:txBody>
                  <a:tcPr marL="29325" marR="29325" marT="29325" marB="2932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t">
                        <a:spcBef>
                          <a:spcPts val="0"/>
                        </a:spcBef>
                        <a:spcAft>
                          <a:spcPts val="0"/>
                        </a:spcAft>
                      </a:pPr>
                      <a:r>
                        <a:rPr lang="en-US" sz="1400" b="0" i="0" u="none" strike="noStrike">
                          <a:solidFill>
                            <a:srgbClr val="000000"/>
                          </a:solidFill>
                          <a:effectLst/>
                          <a:latin typeface="Helvetica Neue"/>
                        </a:rPr>
                        <a:t>2</a:t>
                      </a:r>
                      <a:endParaRPr lang="en-US" sz="1400" b="0" i="0" u="none" strike="noStrike">
                        <a:effectLst/>
                        <a:latin typeface="Arial" panose="020B0604020202020204" pitchFamily="34" charset="0"/>
                      </a:endParaRPr>
                    </a:p>
                  </a:txBody>
                  <a:tcPr marL="29325" marR="29325" marT="29325" marB="2932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3911560"/>
                  </a:ext>
                </a:extLst>
              </a:tr>
              <a:tr h="297938">
                <a:tc>
                  <a:txBody>
                    <a:bodyPr/>
                    <a:lstStyle/>
                    <a:p>
                      <a:pPr algn="l" fontAlgn="t">
                        <a:spcBef>
                          <a:spcPts val="0"/>
                        </a:spcBef>
                        <a:spcAft>
                          <a:spcPts val="0"/>
                        </a:spcAft>
                      </a:pPr>
                      <a:r>
                        <a:rPr lang="en-US" sz="1400" b="0" i="0" u="none" strike="noStrike">
                          <a:solidFill>
                            <a:srgbClr val="000000"/>
                          </a:solidFill>
                          <a:effectLst/>
                          <a:latin typeface="Helvetica Neue"/>
                        </a:rPr>
                        <a:t>Skim Condensed</a:t>
                      </a:r>
                      <a:endParaRPr lang="en-US" sz="1400" b="0" i="0" u="none" strike="noStrike">
                        <a:effectLst/>
                        <a:latin typeface="Arial" panose="020B0604020202020204" pitchFamily="34" charset="0"/>
                      </a:endParaRPr>
                    </a:p>
                  </a:txBody>
                  <a:tcPr marL="29325" marR="29325" marT="29325" marB="2932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ctr" fontAlgn="t">
                        <a:spcBef>
                          <a:spcPts val="0"/>
                        </a:spcBef>
                        <a:spcAft>
                          <a:spcPts val="0"/>
                        </a:spcAft>
                      </a:pPr>
                      <a:r>
                        <a:rPr lang="en-US" sz="1400" b="0" i="0" u="none" strike="noStrike">
                          <a:solidFill>
                            <a:srgbClr val="000000"/>
                          </a:solidFill>
                          <a:effectLst/>
                          <a:latin typeface="Helvetica Neue"/>
                        </a:rPr>
                        <a:t>4</a:t>
                      </a:r>
                      <a:endParaRPr lang="en-US" sz="1400" b="0" i="0" u="none" strike="noStrike">
                        <a:effectLst/>
                        <a:latin typeface="Arial" panose="020B0604020202020204" pitchFamily="34" charset="0"/>
                      </a:endParaRPr>
                    </a:p>
                  </a:txBody>
                  <a:tcPr marL="29325" marR="29325" marT="29325" marB="2932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202855062"/>
                  </a:ext>
                </a:extLst>
              </a:tr>
              <a:tr h="297938">
                <a:tc>
                  <a:txBody>
                    <a:bodyPr/>
                    <a:lstStyle/>
                    <a:p>
                      <a:pPr algn="l" fontAlgn="t">
                        <a:spcBef>
                          <a:spcPts val="0"/>
                        </a:spcBef>
                        <a:spcAft>
                          <a:spcPts val="0"/>
                        </a:spcAft>
                      </a:pPr>
                      <a:r>
                        <a:rPr lang="en-US" sz="1400" b="0" i="0" u="none" strike="noStrike">
                          <a:solidFill>
                            <a:srgbClr val="000000"/>
                          </a:solidFill>
                          <a:effectLst/>
                          <a:latin typeface="Helvetica Neue"/>
                        </a:rPr>
                        <a:t>Butter</a:t>
                      </a:r>
                      <a:endParaRPr lang="en-US" sz="1400" b="0" i="0" u="none" strike="noStrike">
                        <a:effectLst/>
                        <a:latin typeface="Arial" panose="020B0604020202020204" pitchFamily="34" charset="0"/>
                      </a:endParaRPr>
                    </a:p>
                  </a:txBody>
                  <a:tcPr marL="29325" marR="29325" marT="29325" marB="2932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t">
                        <a:spcBef>
                          <a:spcPts val="0"/>
                        </a:spcBef>
                        <a:spcAft>
                          <a:spcPts val="0"/>
                        </a:spcAft>
                      </a:pPr>
                      <a:r>
                        <a:rPr lang="en-US" sz="1400" b="0" i="0" u="none" strike="noStrike">
                          <a:solidFill>
                            <a:srgbClr val="000000"/>
                          </a:solidFill>
                          <a:effectLst/>
                          <a:latin typeface="Helvetica Neue"/>
                        </a:rPr>
                        <a:t>6</a:t>
                      </a:r>
                      <a:endParaRPr lang="en-US" sz="1400" b="0" i="0" u="none" strike="noStrike">
                        <a:effectLst/>
                        <a:latin typeface="Arial" panose="020B0604020202020204" pitchFamily="34" charset="0"/>
                      </a:endParaRPr>
                    </a:p>
                  </a:txBody>
                  <a:tcPr marL="29325" marR="29325" marT="29325" marB="2932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7752363"/>
                  </a:ext>
                </a:extLst>
              </a:tr>
              <a:tr h="297938">
                <a:tc>
                  <a:txBody>
                    <a:bodyPr/>
                    <a:lstStyle/>
                    <a:p>
                      <a:pPr algn="l" fontAlgn="t">
                        <a:spcBef>
                          <a:spcPts val="0"/>
                        </a:spcBef>
                        <a:spcAft>
                          <a:spcPts val="0"/>
                        </a:spcAft>
                      </a:pPr>
                      <a:r>
                        <a:rPr lang="en-US" sz="1400" b="0" i="0" u="none" strike="noStrike">
                          <a:solidFill>
                            <a:srgbClr val="000000"/>
                          </a:solidFill>
                          <a:effectLst/>
                          <a:latin typeface="Helvetica Neue"/>
                        </a:rPr>
                        <a:t>Nonfat Dry or Skim Milk Powder</a:t>
                      </a:r>
                      <a:endParaRPr lang="en-US" sz="1400" b="0" i="0" u="none" strike="noStrike">
                        <a:effectLst/>
                        <a:latin typeface="Arial" panose="020B0604020202020204" pitchFamily="34" charset="0"/>
                      </a:endParaRPr>
                    </a:p>
                  </a:txBody>
                  <a:tcPr marL="29325" marR="29325" marT="29325" marB="2932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ctr" fontAlgn="t">
                        <a:spcBef>
                          <a:spcPts val="0"/>
                        </a:spcBef>
                        <a:spcAft>
                          <a:spcPts val="0"/>
                        </a:spcAft>
                      </a:pPr>
                      <a:r>
                        <a:rPr lang="en-US" sz="1400" b="0" i="0" u="none" strike="noStrike">
                          <a:solidFill>
                            <a:srgbClr val="000000"/>
                          </a:solidFill>
                          <a:effectLst/>
                          <a:latin typeface="Helvetica Neue"/>
                        </a:rPr>
                        <a:t>9</a:t>
                      </a:r>
                      <a:endParaRPr lang="en-US" sz="1400" b="0" i="0" u="none" strike="noStrike">
                        <a:effectLst/>
                        <a:latin typeface="Arial" panose="020B0604020202020204" pitchFamily="34" charset="0"/>
                      </a:endParaRPr>
                    </a:p>
                  </a:txBody>
                  <a:tcPr marL="29325" marR="29325" marT="29325" marB="2932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792019977"/>
                  </a:ext>
                </a:extLst>
              </a:tr>
              <a:tr h="297938">
                <a:tc>
                  <a:txBody>
                    <a:bodyPr/>
                    <a:lstStyle/>
                    <a:p>
                      <a:pPr algn="l" fontAlgn="t">
                        <a:spcBef>
                          <a:spcPts val="0"/>
                        </a:spcBef>
                        <a:spcAft>
                          <a:spcPts val="0"/>
                        </a:spcAft>
                      </a:pPr>
                      <a:r>
                        <a:rPr lang="en-US" sz="1400" b="0" i="0" u="none" strike="noStrike">
                          <a:solidFill>
                            <a:srgbClr val="000000"/>
                          </a:solidFill>
                          <a:effectLst/>
                          <a:latin typeface="Helvetica Neue"/>
                        </a:rPr>
                        <a:t>Whole Milk Powder</a:t>
                      </a:r>
                      <a:endParaRPr lang="en-US" sz="1400" b="0" i="0" u="none" strike="noStrike">
                        <a:effectLst/>
                        <a:latin typeface="Arial" panose="020B0604020202020204" pitchFamily="34" charset="0"/>
                      </a:endParaRPr>
                    </a:p>
                  </a:txBody>
                  <a:tcPr marL="29325" marR="29325" marT="29325" marB="2932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t">
                        <a:spcBef>
                          <a:spcPts val="0"/>
                        </a:spcBef>
                        <a:spcAft>
                          <a:spcPts val="0"/>
                        </a:spcAft>
                      </a:pPr>
                      <a:r>
                        <a:rPr lang="en-US" sz="1400" b="0" i="0" u="none" strike="noStrike">
                          <a:solidFill>
                            <a:srgbClr val="000000"/>
                          </a:solidFill>
                          <a:effectLst/>
                          <a:latin typeface="Helvetica Neue"/>
                        </a:rPr>
                        <a:t>9</a:t>
                      </a:r>
                      <a:endParaRPr lang="en-US" sz="1400" b="0" i="0" u="none" strike="noStrike">
                        <a:effectLst/>
                        <a:latin typeface="Arial" panose="020B0604020202020204" pitchFamily="34" charset="0"/>
                      </a:endParaRPr>
                    </a:p>
                  </a:txBody>
                  <a:tcPr marL="29325" marR="29325" marT="29325" marB="2932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3198063"/>
                  </a:ext>
                </a:extLst>
              </a:tr>
              <a:tr h="297938">
                <a:tc>
                  <a:txBody>
                    <a:bodyPr/>
                    <a:lstStyle/>
                    <a:p>
                      <a:pPr algn="l" fontAlgn="t">
                        <a:spcBef>
                          <a:spcPts val="0"/>
                        </a:spcBef>
                        <a:spcAft>
                          <a:spcPts val="0"/>
                        </a:spcAft>
                      </a:pPr>
                      <a:r>
                        <a:rPr lang="en-US" sz="1400" b="0" i="0" u="none" strike="noStrike">
                          <a:solidFill>
                            <a:srgbClr val="000000"/>
                          </a:solidFill>
                          <a:effectLst/>
                          <a:latin typeface="Helvetica Neue"/>
                        </a:rPr>
                        <a:t>Cheese</a:t>
                      </a:r>
                      <a:endParaRPr lang="en-US" sz="1400" b="0" i="0" u="none" strike="noStrike">
                        <a:effectLst/>
                        <a:latin typeface="Arial" panose="020B0604020202020204" pitchFamily="34" charset="0"/>
                      </a:endParaRPr>
                    </a:p>
                  </a:txBody>
                  <a:tcPr marL="29325" marR="29325" marT="29325" marB="2932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ctr" fontAlgn="t">
                        <a:spcBef>
                          <a:spcPts val="0"/>
                        </a:spcBef>
                        <a:spcAft>
                          <a:spcPts val="0"/>
                        </a:spcAft>
                      </a:pPr>
                      <a:r>
                        <a:rPr lang="en-US" sz="1400" b="0" i="0" u="none" strike="noStrike">
                          <a:solidFill>
                            <a:srgbClr val="000000"/>
                          </a:solidFill>
                          <a:effectLst/>
                          <a:latin typeface="Helvetica Neue"/>
                        </a:rPr>
                        <a:t>8</a:t>
                      </a:r>
                      <a:endParaRPr lang="en-US" sz="1400" b="0" i="0" u="none" strike="noStrike">
                        <a:effectLst/>
                        <a:latin typeface="Arial" panose="020B0604020202020204" pitchFamily="34" charset="0"/>
                      </a:endParaRPr>
                    </a:p>
                  </a:txBody>
                  <a:tcPr marL="29325" marR="29325" marT="29325" marB="2932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414809267"/>
                  </a:ext>
                </a:extLst>
              </a:tr>
              <a:tr h="297938">
                <a:tc>
                  <a:txBody>
                    <a:bodyPr/>
                    <a:lstStyle/>
                    <a:p>
                      <a:pPr algn="l" fontAlgn="t">
                        <a:spcBef>
                          <a:spcPts val="0"/>
                        </a:spcBef>
                        <a:spcAft>
                          <a:spcPts val="0"/>
                        </a:spcAft>
                      </a:pPr>
                      <a:r>
                        <a:rPr lang="en-US" sz="1400" b="0" i="0" u="none" strike="noStrike">
                          <a:solidFill>
                            <a:srgbClr val="000000"/>
                          </a:solidFill>
                          <a:effectLst/>
                          <a:latin typeface="Helvetica Neue"/>
                        </a:rPr>
                        <a:t>Whey (wet)</a:t>
                      </a:r>
                      <a:endParaRPr lang="en-US" sz="1400" b="0" i="0" u="none" strike="noStrike">
                        <a:effectLst/>
                        <a:latin typeface="Arial" panose="020B0604020202020204" pitchFamily="34" charset="0"/>
                      </a:endParaRPr>
                    </a:p>
                  </a:txBody>
                  <a:tcPr marL="29325" marR="29325" marT="29325" marB="2932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t">
                        <a:spcBef>
                          <a:spcPts val="0"/>
                        </a:spcBef>
                        <a:spcAft>
                          <a:spcPts val="0"/>
                        </a:spcAft>
                      </a:pPr>
                      <a:r>
                        <a:rPr lang="en-US" sz="1400" b="0" i="0" u="none" strike="noStrike">
                          <a:solidFill>
                            <a:srgbClr val="000000"/>
                          </a:solidFill>
                          <a:effectLst/>
                          <a:latin typeface="Helvetica Neue"/>
                        </a:rPr>
                        <a:t>1</a:t>
                      </a:r>
                      <a:endParaRPr lang="en-US" sz="1400" b="0" i="0" u="none" strike="noStrike">
                        <a:effectLst/>
                        <a:latin typeface="Arial" panose="020B0604020202020204" pitchFamily="34" charset="0"/>
                      </a:endParaRPr>
                    </a:p>
                  </a:txBody>
                  <a:tcPr marL="29325" marR="29325" marT="29325" marB="2932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9689240"/>
                  </a:ext>
                </a:extLst>
              </a:tr>
              <a:tr h="297938">
                <a:tc>
                  <a:txBody>
                    <a:bodyPr/>
                    <a:lstStyle/>
                    <a:p>
                      <a:pPr algn="l" fontAlgn="t">
                        <a:spcBef>
                          <a:spcPts val="0"/>
                        </a:spcBef>
                        <a:spcAft>
                          <a:spcPts val="0"/>
                        </a:spcAft>
                      </a:pPr>
                      <a:r>
                        <a:rPr lang="en-US" sz="1400" b="0" i="0" u="none" strike="noStrike">
                          <a:solidFill>
                            <a:srgbClr val="000000"/>
                          </a:solidFill>
                          <a:effectLst/>
                          <a:latin typeface="Helvetica Neue"/>
                        </a:rPr>
                        <a:t>Condensed Whey</a:t>
                      </a:r>
                      <a:endParaRPr lang="en-US" sz="1400" b="0" i="0" u="none" strike="noStrike">
                        <a:effectLst/>
                        <a:latin typeface="Arial" panose="020B0604020202020204" pitchFamily="34" charset="0"/>
                      </a:endParaRPr>
                    </a:p>
                  </a:txBody>
                  <a:tcPr marL="29325" marR="29325" marT="29325" marB="2932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ctr" fontAlgn="t">
                        <a:spcBef>
                          <a:spcPts val="0"/>
                        </a:spcBef>
                        <a:spcAft>
                          <a:spcPts val="0"/>
                        </a:spcAft>
                      </a:pPr>
                      <a:r>
                        <a:rPr lang="en-US" sz="1400" b="0" i="0" u="none" strike="noStrike">
                          <a:solidFill>
                            <a:srgbClr val="000000"/>
                          </a:solidFill>
                          <a:effectLst/>
                          <a:latin typeface="Helvetica Neue"/>
                        </a:rPr>
                        <a:t>4</a:t>
                      </a:r>
                      <a:endParaRPr lang="en-US" sz="1400" b="0" i="0" u="none" strike="noStrike">
                        <a:effectLst/>
                        <a:latin typeface="Arial" panose="020B0604020202020204" pitchFamily="34" charset="0"/>
                      </a:endParaRPr>
                    </a:p>
                  </a:txBody>
                  <a:tcPr marL="29325" marR="29325" marT="29325" marB="2932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85196154"/>
                  </a:ext>
                </a:extLst>
              </a:tr>
              <a:tr h="297938">
                <a:tc>
                  <a:txBody>
                    <a:bodyPr/>
                    <a:lstStyle/>
                    <a:p>
                      <a:pPr algn="l" fontAlgn="t">
                        <a:spcBef>
                          <a:spcPts val="0"/>
                        </a:spcBef>
                        <a:spcAft>
                          <a:spcPts val="0"/>
                        </a:spcAft>
                      </a:pPr>
                      <a:r>
                        <a:rPr lang="en-US" sz="1400" b="0" i="0" u="none" strike="noStrike">
                          <a:solidFill>
                            <a:srgbClr val="000000"/>
                          </a:solidFill>
                          <a:effectLst/>
                          <a:latin typeface="Helvetica Neue"/>
                        </a:rPr>
                        <a:t>Dry Whey</a:t>
                      </a:r>
                      <a:endParaRPr lang="en-US" sz="1400" b="0" i="0" u="none" strike="noStrike">
                        <a:effectLst/>
                        <a:latin typeface="Arial" panose="020B0604020202020204" pitchFamily="34" charset="0"/>
                      </a:endParaRPr>
                    </a:p>
                  </a:txBody>
                  <a:tcPr marL="29325" marR="29325" marT="29325" marB="2932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t">
                        <a:spcBef>
                          <a:spcPts val="0"/>
                        </a:spcBef>
                        <a:spcAft>
                          <a:spcPts val="0"/>
                        </a:spcAft>
                      </a:pPr>
                      <a:r>
                        <a:rPr lang="en-US" sz="1400" b="0" i="0" u="none" strike="noStrike">
                          <a:solidFill>
                            <a:srgbClr val="000000"/>
                          </a:solidFill>
                          <a:effectLst/>
                          <a:latin typeface="Helvetica Neue"/>
                        </a:rPr>
                        <a:t>9</a:t>
                      </a:r>
                      <a:endParaRPr lang="en-US" sz="1400" b="0" i="0" u="none" strike="noStrike">
                        <a:effectLst/>
                        <a:latin typeface="Arial" panose="020B0604020202020204" pitchFamily="34" charset="0"/>
                      </a:endParaRPr>
                    </a:p>
                  </a:txBody>
                  <a:tcPr marL="29325" marR="29325" marT="29325" marB="2932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9380498"/>
                  </a:ext>
                </a:extLst>
              </a:tr>
              <a:tr h="297938">
                <a:tc>
                  <a:txBody>
                    <a:bodyPr/>
                    <a:lstStyle/>
                    <a:p>
                      <a:pPr algn="l" fontAlgn="t">
                        <a:spcBef>
                          <a:spcPts val="0"/>
                        </a:spcBef>
                        <a:spcAft>
                          <a:spcPts val="0"/>
                        </a:spcAft>
                      </a:pPr>
                      <a:r>
                        <a:rPr lang="en-US" sz="1400" b="0" i="0" u="none" strike="noStrike">
                          <a:solidFill>
                            <a:srgbClr val="000000"/>
                          </a:solidFill>
                          <a:effectLst/>
                          <a:latin typeface="Helvetica Neue"/>
                        </a:rPr>
                        <a:t>Whey Protein Concentrate (wet)</a:t>
                      </a:r>
                      <a:endParaRPr lang="en-US" sz="1400" b="0" i="0" u="none" strike="noStrike">
                        <a:effectLst/>
                        <a:latin typeface="Arial" panose="020B0604020202020204" pitchFamily="34" charset="0"/>
                      </a:endParaRPr>
                    </a:p>
                  </a:txBody>
                  <a:tcPr marL="29325" marR="29325" marT="29325" marB="2932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ctr" fontAlgn="t">
                        <a:spcBef>
                          <a:spcPts val="0"/>
                        </a:spcBef>
                        <a:spcAft>
                          <a:spcPts val="0"/>
                        </a:spcAft>
                      </a:pPr>
                      <a:r>
                        <a:rPr lang="en-US" sz="1400" b="0" i="0" u="none" strike="noStrike">
                          <a:solidFill>
                            <a:srgbClr val="000000"/>
                          </a:solidFill>
                          <a:effectLst/>
                          <a:latin typeface="Helvetica Neue"/>
                        </a:rPr>
                        <a:t>6</a:t>
                      </a:r>
                      <a:endParaRPr lang="en-US" sz="1400" b="0" i="0" u="none" strike="noStrike">
                        <a:effectLst/>
                        <a:latin typeface="Arial" panose="020B0604020202020204" pitchFamily="34" charset="0"/>
                      </a:endParaRPr>
                    </a:p>
                  </a:txBody>
                  <a:tcPr marL="29325" marR="29325" marT="29325" marB="2932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108579139"/>
                  </a:ext>
                </a:extLst>
              </a:tr>
              <a:tr h="297938">
                <a:tc>
                  <a:txBody>
                    <a:bodyPr/>
                    <a:lstStyle/>
                    <a:p>
                      <a:pPr algn="l" fontAlgn="t">
                        <a:spcBef>
                          <a:spcPts val="0"/>
                        </a:spcBef>
                        <a:spcAft>
                          <a:spcPts val="0"/>
                        </a:spcAft>
                      </a:pPr>
                      <a:r>
                        <a:rPr lang="en-US" sz="1400" b="0" i="0" u="none" strike="noStrike">
                          <a:solidFill>
                            <a:srgbClr val="000000"/>
                          </a:solidFill>
                          <a:effectLst/>
                          <a:latin typeface="Helvetica Neue"/>
                        </a:rPr>
                        <a:t>Whey Protein Concentrate (powder)</a:t>
                      </a:r>
                      <a:endParaRPr lang="en-US" sz="1400" b="0" i="0" u="none" strike="noStrike">
                        <a:effectLst/>
                        <a:latin typeface="Arial" panose="020B0604020202020204" pitchFamily="34" charset="0"/>
                      </a:endParaRPr>
                    </a:p>
                  </a:txBody>
                  <a:tcPr marL="29325" marR="29325" marT="29325" marB="2932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t">
                        <a:spcBef>
                          <a:spcPts val="0"/>
                        </a:spcBef>
                        <a:spcAft>
                          <a:spcPts val="0"/>
                        </a:spcAft>
                      </a:pPr>
                      <a:r>
                        <a:rPr lang="en-US" sz="1400" b="0" i="0" u="none" strike="noStrike">
                          <a:solidFill>
                            <a:srgbClr val="000000"/>
                          </a:solidFill>
                          <a:effectLst/>
                          <a:latin typeface="Helvetica Neue"/>
                        </a:rPr>
                        <a:t>10</a:t>
                      </a:r>
                      <a:endParaRPr lang="en-US" sz="1400" b="0" i="0" u="none" strike="noStrike">
                        <a:effectLst/>
                        <a:latin typeface="Arial" panose="020B0604020202020204" pitchFamily="34" charset="0"/>
                      </a:endParaRPr>
                    </a:p>
                  </a:txBody>
                  <a:tcPr marL="29325" marR="29325" marT="29325" marB="2932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6108446"/>
                  </a:ext>
                </a:extLst>
              </a:tr>
              <a:tr h="297938">
                <a:tc>
                  <a:txBody>
                    <a:bodyPr/>
                    <a:lstStyle/>
                    <a:p>
                      <a:pPr algn="l" fontAlgn="t">
                        <a:spcBef>
                          <a:spcPts val="0"/>
                        </a:spcBef>
                        <a:spcAft>
                          <a:spcPts val="0"/>
                        </a:spcAft>
                      </a:pPr>
                      <a:r>
                        <a:rPr lang="en-US" sz="1400" b="0" i="0" u="none" strike="noStrike">
                          <a:solidFill>
                            <a:srgbClr val="000000"/>
                          </a:solidFill>
                          <a:effectLst/>
                          <a:latin typeface="Helvetica Neue"/>
                        </a:rPr>
                        <a:t>Dry Lactose</a:t>
                      </a:r>
                      <a:endParaRPr lang="en-US" sz="1400" b="0" i="0" u="none" strike="noStrike">
                        <a:effectLst/>
                        <a:latin typeface="Arial" panose="020B0604020202020204" pitchFamily="34" charset="0"/>
                      </a:endParaRPr>
                    </a:p>
                  </a:txBody>
                  <a:tcPr marL="29325" marR="29325" marT="29325" marB="2932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ctr" fontAlgn="t">
                        <a:spcBef>
                          <a:spcPts val="0"/>
                        </a:spcBef>
                        <a:spcAft>
                          <a:spcPts val="0"/>
                        </a:spcAft>
                      </a:pPr>
                      <a:r>
                        <a:rPr lang="en-US" sz="1400" b="0" i="0" u="none" strike="noStrike" dirty="0">
                          <a:solidFill>
                            <a:srgbClr val="000000"/>
                          </a:solidFill>
                          <a:effectLst/>
                          <a:latin typeface="Helvetica Neue"/>
                        </a:rPr>
                        <a:t>10</a:t>
                      </a:r>
                      <a:endParaRPr lang="en-US" sz="1400" b="0" i="0" u="none" strike="noStrike" dirty="0">
                        <a:effectLst/>
                        <a:latin typeface="Arial" panose="020B0604020202020204" pitchFamily="34" charset="0"/>
                      </a:endParaRPr>
                    </a:p>
                  </a:txBody>
                  <a:tcPr marL="29325" marR="29325" marT="29325" marB="2932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213633051"/>
                  </a:ext>
                </a:extLst>
              </a:tr>
            </a:tbl>
          </a:graphicData>
        </a:graphic>
      </p:graphicFrame>
    </p:spTree>
    <p:extLst>
      <p:ext uri="{BB962C8B-B14F-4D97-AF65-F5344CB8AC3E}">
        <p14:creationId xmlns:p14="http://schemas.microsoft.com/office/powerpoint/2010/main" val="40915995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726758-A959-4A42-8424-B8645A85D38A}"/>
              </a:ext>
            </a:extLst>
          </p:cNvPr>
          <p:cNvSpPr>
            <a:spLocks noGrp="1"/>
          </p:cNvSpPr>
          <p:nvPr>
            <p:ph type="title" idx="4294967295"/>
          </p:nvPr>
        </p:nvSpPr>
        <p:spPr>
          <a:xfrm>
            <a:off x="457200" y="701675"/>
            <a:ext cx="10896600" cy="517525"/>
          </a:xfrm>
          <a:prstGeom prst="rect">
            <a:avLst/>
          </a:prstGeom>
          <a:noFill/>
          <a:ln>
            <a:noFill/>
            <a:prstDash/>
          </a:ln>
          <a:effectLst/>
        </p:spPr>
        <p:txBody>
          <a:bodyPr rot="0" spcFirstLastPara="0" vertOverflow="overflow" horzOverflow="overflow" vert="horz" wrap="square" lIns="0" tIns="45720" rIns="91440" bIns="0" numCol="1" spcCol="0" rtlCol="0" fromWordArt="0" anchor="b" anchorCtr="0" forceAA="0" compatLnSpc="1">
            <a:prstTxWarp prst="textNoShape">
              <a:avLst/>
            </a:prstTxWarp>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400" b="1" i="0" u="none" strike="noStrike" kern="1200" cap="none" spc="0" normalizeH="0" baseline="0" noProof="0" dirty="0">
                <a:ln>
                  <a:noFill/>
                </a:ln>
                <a:solidFill>
                  <a:schemeClr val="tx1">
                    <a:lumMod val="90000"/>
                    <a:lumOff val="10000"/>
                  </a:schemeClr>
                </a:solidFill>
                <a:effectLst/>
                <a:uLnTx/>
                <a:uFillTx/>
                <a:latin typeface="Arial" panose="020B0604020202020204" pitchFamily="34" charset="0"/>
                <a:ea typeface="+mn-ea"/>
                <a:cs typeface="Arial" panose="020B0604020202020204" pitchFamily="34" charset="0"/>
              </a:rPr>
              <a:t>What Costs are Included or Excluded</a:t>
            </a:r>
          </a:p>
        </p:txBody>
      </p:sp>
      <p:sp>
        <p:nvSpPr>
          <p:cNvPr id="3" name="Content Placeholder 2">
            <a:extLst>
              <a:ext uri="{FF2B5EF4-FFF2-40B4-BE49-F238E27FC236}">
                <a16:creationId xmlns:a16="http://schemas.microsoft.com/office/drawing/2014/main" id="{0AF65093-9DC2-8340-99DC-61D612B30C6C}"/>
              </a:ext>
            </a:extLst>
          </p:cNvPr>
          <p:cNvSpPr>
            <a:spLocks noGrp="1"/>
          </p:cNvSpPr>
          <p:nvPr>
            <p:ph sz="quarter" idx="13"/>
          </p:nvPr>
        </p:nvSpPr>
        <p:spPr>
          <a:xfrm>
            <a:off x="1200839" y="1524000"/>
            <a:ext cx="10152961" cy="4822859"/>
          </a:xfrm>
        </p:spPr>
        <p:txBody>
          <a:bodyPr/>
          <a:lstStyle/>
          <a:p>
            <a:r>
              <a:rPr lang="en-US" dirty="0"/>
              <a:t>Milk or other milk-derived ingredients (raw whey) costs are not included</a:t>
            </a:r>
          </a:p>
          <a:p>
            <a:r>
              <a:rPr lang="en-US" dirty="0"/>
              <a:t>Transportation costs—procurement or distribution—are not included</a:t>
            </a:r>
          </a:p>
          <a:p>
            <a:r>
              <a:rPr lang="en-US" dirty="0"/>
              <a:t>Storage costs (aging, etc.) are not included</a:t>
            </a:r>
          </a:p>
          <a:p>
            <a:r>
              <a:rPr lang="en-US" dirty="0"/>
              <a:t>Sales and marketing costs are not included</a:t>
            </a:r>
          </a:p>
          <a:p>
            <a:r>
              <a:rPr lang="en-US" dirty="0"/>
              <a:t>All costs of transforming milk ingredients into finished dairy products are included</a:t>
            </a:r>
          </a:p>
          <a:p>
            <a:r>
              <a:rPr lang="en-US" dirty="0"/>
              <a:t>Supporting costs like clerical, laundry, cleaning, third-party testing, etc., are included</a:t>
            </a:r>
          </a:p>
          <a:p>
            <a:r>
              <a:rPr lang="en-US" dirty="0"/>
              <a:t>A return on the market value of assets is calculated and included</a:t>
            </a:r>
          </a:p>
        </p:txBody>
      </p:sp>
      <p:sp>
        <p:nvSpPr>
          <p:cNvPr id="4" name="Text Placeholder 3">
            <a:extLst>
              <a:ext uri="{FF2B5EF4-FFF2-40B4-BE49-F238E27FC236}">
                <a16:creationId xmlns:a16="http://schemas.microsoft.com/office/drawing/2014/main" id="{612A0499-AF66-AA46-A352-87810387369A}"/>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508545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36C470-E08B-204F-A927-4E2D4C8BC60A}"/>
              </a:ext>
            </a:extLst>
          </p:cNvPr>
          <p:cNvSpPr>
            <a:spLocks noGrp="1"/>
          </p:cNvSpPr>
          <p:nvPr>
            <p:ph type="title" idx="4294967295"/>
          </p:nvPr>
        </p:nvSpPr>
        <p:spPr>
          <a:xfrm>
            <a:off x="457200" y="701675"/>
            <a:ext cx="10896600" cy="517525"/>
          </a:xfrm>
          <a:prstGeom prst="rect">
            <a:avLst/>
          </a:prstGeom>
          <a:noFill/>
          <a:ln>
            <a:noFill/>
            <a:prstDash/>
          </a:ln>
          <a:effectLst/>
        </p:spPr>
        <p:txBody>
          <a:bodyPr rot="0" spcFirstLastPara="0" vertOverflow="overflow" horzOverflow="overflow" vert="horz" wrap="square" lIns="0" tIns="45720" rIns="91440" bIns="0" numCol="1" spcCol="0" rtlCol="0" fromWordArt="0" anchor="b" anchorCtr="0" forceAA="0" compatLnSpc="1">
            <a:prstTxWarp prst="textNoShape">
              <a:avLst/>
            </a:prstTxWarp>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400" b="1" i="0" u="none" strike="noStrike" kern="1200" cap="none" spc="0" normalizeH="0" baseline="0" noProof="0" dirty="0">
                <a:ln>
                  <a:noFill/>
                </a:ln>
                <a:solidFill>
                  <a:schemeClr val="tx1">
                    <a:lumMod val="90000"/>
                    <a:lumOff val="10000"/>
                  </a:schemeClr>
                </a:solidFill>
                <a:effectLst/>
                <a:uLnTx/>
                <a:uFillTx/>
                <a:latin typeface="Arial" panose="020B0604020202020204" pitchFamily="34" charset="0"/>
                <a:ea typeface="+mn-ea"/>
                <a:cs typeface="Arial" panose="020B0604020202020204" pitchFamily="34" charset="0"/>
              </a:rPr>
              <a:t>What Costs are in the Categories?</a:t>
            </a:r>
          </a:p>
        </p:txBody>
      </p:sp>
      <p:sp>
        <p:nvSpPr>
          <p:cNvPr id="3" name="Content Placeholder 2">
            <a:extLst>
              <a:ext uri="{FF2B5EF4-FFF2-40B4-BE49-F238E27FC236}">
                <a16:creationId xmlns:a16="http://schemas.microsoft.com/office/drawing/2014/main" id="{EA076033-4E7C-1F47-ACDA-DF5B40225CD4}"/>
              </a:ext>
            </a:extLst>
          </p:cNvPr>
          <p:cNvSpPr>
            <a:spLocks noGrp="1"/>
          </p:cNvSpPr>
          <p:nvPr>
            <p:ph sz="quarter" idx="13"/>
          </p:nvPr>
        </p:nvSpPr>
        <p:spPr>
          <a:xfrm>
            <a:off x="1524000" y="1226543"/>
            <a:ext cx="4724400" cy="5309146"/>
          </a:xfrm>
        </p:spPr>
        <p:txBody>
          <a:bodyPr/>
          <a:lstStyle/>
          <a:p>
            <a:r>
              <a:rPr lang="en-US" dirty="0"/>
              <a:t>Processing labor</a:t>
            </a:r>
          </a:p>
          <a:p>
            <a:pPr lvl="1"/>
            <a:r>
              <a:rPr lang="en-US" dirty="0"/>
              <a:t>All directly and indirectly allocated labor costs derived from plant wages, salaries, payroll taxes, and fringe benefits </a:t>
            </a:r>
          </a:p>
          <a:p>
            <a:r>
              <a:rPr lang="en-US" dirty="0"/>
              <a:t>Utilities</a:t>
            </a:r>
          </a:p>
          <a:p>
            <a:pPr lvl="1"/>
            <a:r>
              <a:rPr lang="en-US" dirty="0"/>
              <a:t>Electricity, gas, oil, water, sewer</a:t>
            </a:r>
          </a:p>
          <a:p>
            <a:r>
              <a:rPr lang="en-US" dirty="0"/>
              <a:t>Non-Labor or Utilities Processing</a:t>
            </a:r>
          </a:p>
          <a:p>
            <a:pPr lvl="1"/>
            <a:r>
              <a:rPr lang="en-US" dirty="0"/>
              <a:t>repairs, maintenance, supplies, depreciation, plant insurance, and rental expenses </a:t>
            </a:r>
          </a:p>
          <a:p>
            <a:pPr lvl="1"/>
            <a:r>
              <a:rPr lang="en-US" dirty="0"/>
              <a:t>Other ingredient costs such as salt, color, rennet, etc. </a:t>
            </a:r>
          </a:p>
          <a:p>
            <a:pPr marL="457200" lvl="1" indent="0">
              <a:buNone/>
            </a:pPr>
            <a:endParaRPr lang="en-US" dirty="0"/>
          </a:p>
        </p:txBody>
      </p:sp>
      <p:sp>
        <p:nvSpPr>
          <p:cNvPr id="4" name="Text Placeholder 3">
            <a:extLst>
              <a:ext uri="{FF2B5EF4-FFF2-40B4-BE49-F238E27FC236}">
                <a16:creationId xmlns:a16="http://schemas.microsoft.com/office/drawing/2014/main" id="{CC2D5DBC-ABA5-044A-A413-F6A79DD66CFA}"/>
              </a:ext>
            </a:extLst>
          </p:cNvPr>
          <p:cNvSpPr>
            <a:spLocks noGrp="1"/>
          </p:cNvSpPr>
          <p:nvPr>
            <p:ph type="body" sz="quarter" idx="14"/>
          </p:nvPr>
        </p:nvSpPr>
        <p:spPr/>
        <p:txBody>
          <a:bodyPr/>
          <a:lstStyle/>
          <a:p>
            <a:endParaRPr lang="en-US"/>
          </a:p>
        </p:txBody>
      </p:sp>
      <p:sp>
        <p:nvSpPr>
          <p:cNvPr id="5" name="Content Placeholder 4">
            <a:extLst>
              <a:ext uri="{FF2B5EF4-FFF2-40B4-BE49-F238E27FC236}">
                <a16:creationId xmlns:a16="http://schemas.microsoft.com/office/drawing/2014/main" id="{2997ED6A-D46A-DC48-B19B-E9B4DC0CB5F1}"/>
              </a:ext>
            </a:extLst>
          </p:cNvPr>
          <p:cNvSpPr>
            <a:spLocks noGrp="1"/>
          </p:cNvSpPr>
          <p:nvPr>
            <p:ph sz="quarter" idx="15"/>
          </p:nvPr>
        </p:nvSpPr>
        <p:spPr>
          <a:xfrm>
            <a:off x="6438900" y="1226543"/>
            <a:ext cx="4914900" cy="5402505"/>
          </a:xfrm>
        </p:spPr>
        <p:txBody>
          <a:bodyPr/>
          <a:lstStyle/>
          <a:p>
            <a:r>
              <a:rPr lang="en-US" dirty="0"/>
              <a:t>Packaging</a:t>
            </a:r>
          </a:p>
          <a:p>
            <a:pPr lvl="1"/>
            <a:r>
              <a:rPr lang="en-US" dirty="0"/>
              <a:t>all non-reusable items used in the packaging of a product, such as boxes, bags, tape, glue, pallets, stretch wrap, etc.</a:t>
            </a:r>
          </a:p>
          <a:p>
            <a:r>
              <a:rPr lang="en-US" dirty="0"/>
              <a:t>General and Administrative</a:t>
            </a:r>
          </a:p>
          <a:p>
            <a:pPr lvl="1"/>
            <a:r>
              <a:rPr lang="en-US" dirty="0"/>
              <a:t>expenses incurred in the management of a plant, including office supplies, short-term interest, dues, subscriptions, accounting fees, headquarter expenses, clerical and executive salaries </a:t>
            </a:r>
          </a:p>
          <a:p>
            <a:r>
              <a:rPr lang="en-US" dirty="0"/>
              <a:t>Return on Investment</a:t>
            </a:r>
          </a:p>
          <a:p>
            <a:pPr lvl="1"/>
            <a:r>
              <a:rPr lang="en-US" dirty="0"/>
              <a:t>Moody’s Baa Corporate Bond Index times the market value of assets</a:t>
            </a:r>
          </a:p>
        </p:txBody>
      </p:sp>
    </p:spTree>
    <p:extLst>
      <p:ext uri="{BB962C8B-B14F-4D97-AF65-F5344CB8AC3E}">
        <p14:creationId xmlns:p14="http://schemas.microsoft.com/office/powerpoint/2010/main" val="18449970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DCA2FF8-9794-9C45-B8FF-37534C5D395B}"/>
              </a:ext>
            </a:extLst>
          </p:cNvPr>
          <p:cNvSpPr>
            <a:spLocks noGrp="1"/>
          </p:cNvSpPr>
          <p:nvPr>
            <p:ph type="title" idx="4294967295"/>
          </p:nvPr>
        </p:nvSpPr>
        <p:spPr>
          <a:xfrm>
            <a:off x="457200" y="701675"/>
            <a:ext cx="10896600" cy="517525"/>
          </a:xfrm>
          <a:prstGeom prst="rect">
            <a:avLst/>
          </a:prstGeom>
          <a:noFill/>
          <a:ln>
            <a:noFill/>
            <a:prstDash/>
          </a:ln>
          <a:effectLst/>
        </p:spPr>
        <p:txBody>
          <a:bodyPr rot="0" spcFirstLastPara="0" vertOverflow="overflow" horzOverflow="overflow" vert="horz" wrap="square" lIns="0" tIns="45720" rIns="91440" bIns="0" numCol="1" spcCol="0" rtlCol="0" fromWordArt="0" anchor="b" anchorCtr="0" forceAA="0" compatLnSpc="1">
            <a:prstTxWarp prst="textNoShape">
              <a:avLst/>
            </a:prstTxWarp>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400" b="1" i="0" u="none" strike="noStrike" kern="1200" cap="none" spc="0" normalizeH="0" baseline="0" noProof="0" dirty="0">
                <a:ln>
                  <a:noFill/>
                </a:ln>
                <a:solidFill>
                  <a:schemeClr val="tx1">
                    <a:lumMod val="90000"/>
                    <a:lumOff val="10000"/>
                  </a:schemeClr>
                </a:solidFill>
                <a:effectLst/>
                <a:uLnTx/>
                <a:uFillTx/>
                <a:latin typeface="Arial" panose="020B0604020202020204" pitchFamily="34" charset="0"/>
                <a:ea typeface="+mn-ea"/>
                <a:cs typeface="Arial" panose="020B0604020202020204" pitchFamily="34" charset="0"/>
              </a:rPr>
              <a:t>Nonfat Dry Milk Processing Costs</a:t>
            </a:r>
          </a:p>
        </p:txBody>
      </p:sp>
      <p:graphicFrame>
        <p:nvGraphicFramePr>
          <p:cNvPr id="7" name="Content Placeholder 6">
            <a:extLst>
              <a:ext uri="{FF2B5EF4-FFF2-40B4-BE49-F238E27FC236}">
                <a16:creationId xmlns:a16="http://schemas.microsoft.com/office/drawing/2014/main" id="{B5A67290-D4FE-1446-A0F1-862E645CC980}"/>
              </a:ext>
            </a:extLst>
          </p:cNvPr>
          <p:cNvGraphicFramePr>
            <a:graphicFrameLocks noGrp="1"/>
          </p:cNvGraphicFramePr>
          <p:nvPr>
            <p:ph sz="quarter" idx="13"/>
            <p:extLst>
              <p:ext uri="{D42A27DB-BD31-4B8C-83A1-F6EECF244321}">
                <p14:modId xmlns:p14="http://schemas.microsoft.com/office/powerpoint/2010/main" val="780245808"/>
              </p:ext>
            </p:extLst>
          </p:nvPr>
        </p:nvGraphicFramePr>
        <p:xfrm>
          <a:off x="788166" y="1762652"/>
          <a:ext cx="10234668" cy="4227951"/>
        </p:xfrm>
        <a:graphic>
          <a:graphicData uri="http://schemas.openxmlformats.org/drawingml/2006/table">
            <a:tbl>
              <a:tblPr firstRow="1"/>
              <a:tblGrid>
                <a:gridCol w="899167">
                  <a:extLst>
                    <a:ext uri="{9D8B030D-6E8A-4147-A177-3AD203B41FA5}">
                      <a16:colId xmlns:a16="http://schemas.microsoft.com/office/drawing/2014/main" val="1948118995"/>
                    </a:ext>
                  </a:extLst>
                </a:gridCol>
                <a:gridCol w="1163628">
                  <a:extLst>
                    <a:ext uri="{9D8B030D-6E8A-4147-A177-3AD203B41FA5}">
                      <a16:colId xmlns:a16="http://schemas.microsoft.com/office/drawing/2014/main" val="3329685793"/>
                    </a:ext>
                  </a:extLst>
                </a:gridCol>
                <a:gridCol w="1269418">
                  <a:extLst>
                    <a:ext uri="{9D8B030D-6E8A-4147-A177-3AD203B41FA5}">
                      <a16:colId xmlns:a16="http://schemas.microsoft.com/office/drawing/2014/main" val="2332734500"/>
                    </a:ext>
                  </a:extLst>
                </a:gridCol>
                <a:gridCol w="872722">
                  <a:extLst>
                    <a:ext uri="{9D8B030D-6E8A-4147-A177-3AD203B41FA5}">
                      <a16:colId xmlns:a16="http://schemas.microsoft.com/office/drawing/2014/main" val="1336303091"/>
                    </a:ext>
                  </a:extLst>
                </a:gridCol>
                <a:gridCol w="1269418">
                  <a:extLst>
                    <a:ext uri="{9D8B030D-6E8A-4147-A177-3AD203B41FA5}">
                      <a16:colId xmlns:a16="http://schemas.microsoft.com/office/drawing/2014/main" val="2060252490"/>
                    </a:ext>
                  </a:extLst>
                </a:gridCol>
                <a:gridCol w="1190079">
                  <a:extLst>
                    <a:ext uri="{9D8B030D-6E8A-4147-A177-3AD203B41FA5}">
                      <a16:colId xmlns:a16="http://schemas.microsoft.com/office/drawing/2014/main" val="3869583709"/>
                    </a:ext>
                  </a:extLst>
                </a:gridCol>
                <a:gridCol w="1471065">
                  <a:extLst>
                    <a:ext uri="{9D8B030D-6E8A-4147-A177-3AD203B41FA5}">
                      <a16:colId xmlns:a16="http://schemas.microsoft.com/office/drawing/2014/main" val="2472990550"/>
                    </a:ext>
                  </a:extLst>
                </a:gridCol>
                <a:gridCol w="1299990">
                  <a:extLst>
                    <a:ext uri="{9D8B030D-6E8A-4147-A177-3AD203B41FA5}">
                      <a16:colId xmlns:a16="http://schemas.microsoft.com/office/drawing/2014/main" val="1308664462"/>
                    </a:ext>
                  </a:extLst>
                </a:gridCol>
                <a:gridCol w="799181">
                  <a:extLst>
                    <a:ext uri="{9D8B030D-6E8A-4147-A177-3AD203B41FA5}">
                      <a16:colId xmlns:a16="http://schemas.microsoft.com/office/drawing/2014/main" val="2651914427"/>
                    </a:ext>
                  </a:extLst>
                </a:gridCol>
              </a:tblGrid>
              <a:tr h="976829">
                <a:tc>
                  <a:txBody>
                    <a:bodyPr/>
                    <a:lstStyle/>
                    <a:p>
                      <a:br>
                        <a:rPr lang="en-US" sz="1400">
                          <a:effectLst/>
                          <a:latin typeface="Helvetica" pitchFamily="2" charset="0"/>
                        </a:rPr>
                      </a:br>
                      <a:endParaRPr lang="en-US" sz="1400">
                        <a:effectLst/>
                        <a:latin typeface="Helvetica" pitchFamily="2" charset="0"/>
                      </a:endParaRPr>
                    </a:p>
                  </a:txBody>
                  <a:tcPr marL="17741" marR="17741" marT="17741" marB="1774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0B3B2"/>
                    </a:solidFill>
                  </a:tcPr>
                </a:tc>
                <a:tc>
                  <a:txBody>
                    <a:bodyPr/>
                    <a:lstStyle/>
                    <a:p>
                      <a:pPr algn="ctr"/>
                      <a:r>
                        <a:rPr lang="en-US" sz="1400" b="1">
                          <a:solidFill>
                            <a:srgbClr val="000000"/>
                          </a:solidFill>
                          <a:effectLst/>
                          <a:latin typeface="Helvetica Neue" panose="02000503000000020004" pitchFamily="2" charset="0"/>
                        </a:rPr>
                        <a:t>Product Pounds</a:t>
                      </a:r>
                      <a:endParaRPr lang="en-US" sz="1400">
                        <a:effectLst/>
                      </a:endParaRPr>
                    </a:p>
                  </a:txBody>
                  <a:tcPr marL="17741" marR="17741" marT="17741" marB="1774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0B3B2"/>
                    </a:solidFill>
                  </a:tcPr>
                </a:tc>
                <a:tc>
                  <a:txBody>
                    <a:bodyPr/>
                    <a:lstStyle/>
                    <a:p>
                      <a:pPr algn="ctr"/>
                      <a:r>
                        <a:rPr lang="en-US" sz="1400" b="1">
                          <a:solidFill>
                            <a:srgbClr val="000000"/>
                          </a:solidFill>
                          <a:effectLst/>
                          <a:latin typeface="Helvetica Neue" panose="02000503000000020004" pitchFamily="2" charset="0"/>
                        </a:rPr>
                        <a:t>Processing Labor</a:t>
                      </a:r>
                      <a:endParaRPr lang="en-US" sz="1400">
                        <a:effectLst/>
                      </a:endParaRPr>
                    </a:p>
                  </a:txBody>
                  <a:tcPr marL="17741" marR="17741" marT="17741" marB="1774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0B3B2"/>
                    </a:solidFill>
                  </a:tcPr>
                </a:tc>
                <a:tc>
                  <a:txBody>
                    <a:bodyPr/>
                    <a:lstStyle/>
                    <a:p>
                      <a:pPr algn="ctr"/>
                      <a:r>
                        <a:rPr lang="en-US" sz="1400" b="1">
                          <a:solidFill>
                            <a:srgbClr val="000000"/>
                          </a:solidFill>
                          <a:effectLst/>
                          <a:latin typeface="Helvetica Neue" panose="02000503000000020004" pitchFamily="2" charset="0"/>
                        </a:rPr>
                        <a:t>Utilities</a:t>
                      </a:r>
                      <a:endParaRPr lang="en-US" sz="1400">
                        <a:effectLst/>
                      </a:endParaRPr>
                    </a:p>
                  </a:txBody>
                  <a:tcPr marL="17741" marR="17741" marT="17741" marB="1774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0B3B2"/>
                    </a:solidFill>
                  </a:tcPr>
                </a:tc>
                <a:tc>
                  <a:txBody>
                    <a:bodyPr/>
                    <a:lstStyle/>
                    <a:p>
                      <a:pPr algn="ctr"/>
                      <a:r>
                        <a:rPr lang="en-US" sz="1400" b="1">
                          <a:solidFill>
                            <a:srgbClr val="000000"/>
                          </a:solidFill>
                          <a:effectLst/>
                          <a:latin typeface="Helvetica Neue" panose="02000503000000020004" pitchFamily="2" charset="0"/>
                        </a:rPr>
                        <a:t>Non-Labor or Utilities Processing</a:t>
                      </a:r>
                      <a:endParaRPr lang="en-US" sz="1400">
                        <a:effectLst/>
                      </a:endParaRPr>
                    </a:p>
                  </a:txBody>
                  <a:tcPr marL="17741" marR="17741" marT="17741" marB="1774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0B3B2"/>
                    </a:solidFill>
                  </a:tcPr>
                </a:tc>
                <a:tc>
                  <a:txBody>
                    <a:bodyPr/>
                    <a:lstStyle/>
                    <a:p>
                      <a:pPr algn="ctr"/>
                      <a:r>
                        <a:rPr lang="en-US" sz="1400" b="1">
                          <a:solidFill>
                            <a:srgbClr val="000000"/>
                          </a:solidFill>
                          <a:effectLst/>
                          <a:latin typeface="Helvetica Neue" panose="02000503000000020004" pitchFamily="2" charset="0"/>
                        </a:rPr>
                        <a:t>Packaging</a:t>
                      </a:r>
                      <a:endParaRPr lang="en-US" sz="1400">
                        <a:effectLst/>
                      </a:endParaRPr>
                    </a:p>
                  </a:txBody>
                  <a:tcPr marL="17741" marR="17741" marT="17741" marB="1774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0B3B2"/>
                    </a:solidFill>
                  </a:tcPr>
                </a:tc>
                <a:tc>
                  <a:txBody>
                    <a:bodyPr/>
                    <a:lstStyle/>
                    <a:p>
                      <a:pPr algn="ctr"/>
                      <a:r>
                        <a:rPr lang="en-US" sz="1400" b="1">
                          <a:solidFill>
                            <a:srgbClr val="000000"/>
                          </a:solidFill>
                          <a:effectLst/>
                          <a:latin typeface="Helvetica Neue" panose="02000503000000020004" pitchFamily="2" charset="0"/>
                        </a:rPr>
                        <a:t>General and Administrative</a:t>
                      </a:r>
                      <a:endParaRPr lang="en-US" sz="1400">
                        <a:effectLst/>
                      </a:endParaRPr>
                    </a:p>
                  </a:txBody>
                  <a:tcPr marL="17741" marR="17741" marT="17741" marB="1774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0B3B2"/>
                    </a:solidFill>
                  </a:tcPr>
                </a:tc>
                <a:tc>
                  <a:txBody>
                    <a:bodyPr/>
                    <a:lstStyle/>
                    <a:p>
                      <a:pPr algn="ctr"/>
                      <a:r>
                        <a:rPr lang="en-US" sz="1400" b="1">
                          <a:solidFill>
                            <a:srgbClr val="000000"/>
                          </a:solidFill>
                          <a:effectLst/>
                          <a:latin typeface="Helvetica Neue" panose="02000503000000020004" pitchFamily="2" charset="0"/>
                        </a:rPr>
                        <a:t>Return on Investment</a:t>
                      </a:r>
                      <a:endParaRPr lang="en-US" sz="1400">
                        <a:effectLst/>
                      </a:endParaRPr>
                    </a:p>
                  </a:txBody>
                  <a:tcPr marL="17741" marR="17741" marT="17741" marB="1774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0B3B2"/>
                    </a:solidFill>
                  </a:tcPr>
                </a:tc>
                <a:tc>
                  <a:txBody>
                    <a:bodyPr/>
                    <a:lstStyle/>
                    <a:p>
                      <a:pPr algn="ctr"/>
                      <a:r>
                        <a:rPr lang="en-US" sz="1400" b="1">
                          <a:solidFill>
                            <a:srgbClr val="000000"/>
                          </a:solidFill>
                          <a:effectLst/>
                          <a:latin typeface="Helvetica Neue" panose="02000503000000020004" pitchFamily="2" charset="0"/>
                        </a:rPr>
                        <a:t>Total Cost</a:t>
                      </a:r>
                      <a:endParaRPr lang="en-US" sz="1400">
                        <a:effectLst/>
                      </a:endParaRPr>
                    </a:p>
                  </a:txBody>
                  <a:tcPr marL="17741" marR="17741" marT="17741" marB="1774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0B3B2"/>
                    </a:solidFill>
                  </a:tcPr>
                </a:tc>
                <a:extLst>
                  <a:ext uri="{0D108BD9-81ED-4DB2-BD59-A6C34878D82A}">
                    <a16:rowId xmlns:a16="http://schemas.microsoft.com/office/drawing/2014/main" val="1505303612"/>
                  </a:ext>
                </a:extLst>
              </a:tr>
              <a:tr h="929640">
                <a:tc>
                  <a:txBody>
                    <a:bodyPr/>
                    <a:lstStyle/>
                    <a:p>
                      <a:r>
                        <a:rPr lang="en-US" sz="1400" b="1">
                          <a:solidFill>
                            <a:srgbClr val="000000"/>
                          </a:solidFill>
                          <a:effectLst/>
                          <a:latin typeface="Helvetica Neue" panose="02000503000000020004" pitchFamily="2" charset="0"/>
                        </a:rPr>
                        <a:t>Low Cost</a:t>
                      </a:r>
                      <a:endParaRPr lang="en-US" sz="1400">
                        <a:effectLst/>
                      </a:endParaRPr>
                    </a:p>
                  </a:txBody>
                  <a:tcPr marL="17741" marR="17741" marT="17741" marB="1774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4D4D4"/>
                    </a:solidFill>
                  </a:tcPr>
                </a:tc>
                <a:tc>
                  <a:txBody>
                    <a:bodyPr/>
                    <a:lstStyle/>
                    <a:p>
                      <a:pPr algn="ctr"/>
                      <a:r>
                        <a:rPr lang="en-US" sz="1400">
                          <a:solidFill>
                            <a:srgbClr val="000000"/>
                          </a:solidFill>
                          <a:effectLst/>
                          <a:latin typeface="Helvetica Neue" panose="02000503000000020004" pitchFamily="2" charset="0"/>
                        </a:rPr>
                        <a:t>61,887,431</a:t>
                      </a:r>
                      <a:endParaRPr lang="en-US" sz="1400">
                        <a:effectLst/>
                      </a:endParaRPr>
                    </a:p>
                  </a:txBody>
                  <a:tcPr marL="17741" marR="17741" marT="17741" marB="1774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Helvetica Neue" panose="02000503000000020004" pitchFamily="2" charset="0"/>
                        </a:rPr>
                        <a:t>$0.0558</a:t>
                      </a:r>
                      <a:endParaRPr lang="en-US" sz="1400">
                        <a:effectLst/>
                      </a:endParaRPr>
                    </a:p>
                  </a:txBody>
                  <a:tcPr marL="17741" marR="17741" marT="17741" marB="1774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Helvetica Neue" panose="02000503000000020004" pitchFamily="2" charset="0"/>
                        </a:rPr>
                        <a:t>$0.0316</a:t>
                      </a:r>
                      <a:endParaRPr lang="en-US" sz="1400">
                        <a:effectLst/>
                      </a:endParaRPr>
                    </a:p>
                  </a:txBody>
                  <a:tcPr marL="17741" marR="17741" marT="17741" marB="1774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Helvetica Neue" panose="02000503000000020004" pitchFamily="2" charset="0"/>
                        </a:rPr>
                        <a:t>$0.0924</a:t>
                      </a:r>
                      <a:endParaRPr lang="en-US" sz="1400">
                        <a:effectLst/>
                      </a:endParaRPr>
                    </a:p>
                  </a:txBody>
                  <a:tcPr marL="17741" marR="17741" marT="17741" marB="1774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Helvetica Neue" panose="02000503000000020004" pitchFamily="2" charset="0"/>
                        </a:rPr>
                        <a:t>$0.0156</a:t>
                      </a:r>
                      <a:endParaRPr lang="en-US" sz="1400">
                        <a:effectLst/>
                      </a:endParaRPr>
                    </a:p>
                  </a:txBody>
                  <a:tcPr marL="17741" marR="17741" marT="17741" marB="1774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Helvetica Neue" panose="02000503000000020004" pitchFamily="2" charset="0"/>
                        </a:rPr>
                        <a:t>$0.0034</a:t>
                      </a:r>
                      <a:endParaRPr lang="en-US" sz="1400">
                        <a:effectLst/>
                      </a:endParaRPr>
                    </a:p>
                  </a:txBody>
                  <a:tcPr marL="17741" marR="17741" marT="17741" marB="1774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Helvetica Neue" panose="02000503000000020004" pitchFamily="2" charset="0"/>
                        </a:rPr>
                        <a:t>$0.0140</a:t>
                      </a:r>
                      <a:endParaRPr lang="en-US" sz="1400">
                        <a:effectLst/>
                      </a:endParaRPr>
                    </a:p>
                  </a:txBody>
                  <a:tcPr marL="17741" marR="17741" marT="17741" marB="1774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Helvetica Neue" panose="02000503000000020004" pitchFamily="2" charset="0"/>
                        </a:rPr>
                        <a:t>$0.2128</a:t>
                      </a:r>
                      <a:endParaRPr lang="en-US" sz="1400">
                        <a:effectLst/>
                      </a:endParaRPr>
                    </a:p>
                  </a:txBody>
                  <a:tcPr marL="17741" marR="17741" marT="17741" marB="1774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2553364"/>
                  </a:ext>
                </a:extLst>
              </a:tr>
              <a:tr h="929640">
                <a:tc>
                  <a:txBody>
                    <a:bodyPr/>
                    <a:lstStyle/>
                    <a:p>
                      <a:r>
                        <a:rPr lang="en-US" sz="1400" b="1">
                          <a:solidFill>
                            <a:srgbClr val="000000"/>
                          </a:solidFill>
                          <a:effectLst/>
                          <a:latin typeface="Helvetica Neue" panose="02000503000000020004" pitchFamily="2" charset="0"/>
                        </a:rPr>
                        <a:t>High Cost</a:t>
                      </a:r>
                      <a:endParaRPr lang="en-US" sz="1400">
                        <a:effectLst/>
                      </a:endParaRPr>
                    </a:p>
                  </a:txBody>
                  <a:tcPr marL="17741" marR="17741" marT="17741" marB="1774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4D4D4"/>
                    </a:solidFill>
                  </a:tcPr>
                </a:tc>
                <a:tc>
                  <a:txBody>
                    <a:bodyPr/>
                    <a:lstStyle/>
                    <a:p>
                      <a:pPr algn="ctr"/>
                      <a:r>
                        <a:rPr lang="en-US" sz="1400">
                          <a:solidFill>
                            <a:srgbClr val="000000"/>
                          </a:solidFill>
                          <a:effectLst/>
                          <a:latin typeface="Helvetica Neue" panose="02000503000000020004" pitchFamily="2" charset="0"/>
                        </a:rPr>
                        <a:t>29,874,445</a:t>
                      </a:r>
                      <a:endParaRPr lang="en-US" sz="1400">
                        <a:effectLst/>
                      </a:endParaRPr>
                    </a:p>
                  </a:txBody>
                  <a:tcPr marL="17741" marR="17741" marT="17741" marB="1774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ctr"/>
                      <a:r>
                        <a:rPr lang="en-US" sz="1400">
                          <a:solidFill>
                            <a:srgbClr val="000000"/>
                          </a:solidFill>
                          <a:effectLst/>
                          <a:latin typeface="Helvetica Neue" panose="02000503000000020004" pitchFamily="2" charset="0"/>
                        </a:rPr>
                        <a:t>$0.0932</a:t>
                      </a:r>
                      <a:endParaRPr lang="en-US" sz="1400">
                        <a:effectLst/>
                      </a:endParaRPr>
                    </a:p>
                  </a:txBody>
                  <a:tcPr marL="17741" marR="17741" marT="17741" marB="1774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ctr"/>
                      <a:r>
                        <a:rPr lang="en-US" sz="1400">
                          <a:solidFill>
                            <a:srgbClr val="000000"/>
                          </a:solidFill>
                          <a:effectLst/>
                          <a:latin typeface="Helvetica Neue" panose="02000503000000020004" pitchFamily="2" charset="0"/>
                        </a:rPr>
                        <a:t>$0.0426</a:t>
                      </a:r>
                      <a:endParaRPr lang="en-US" sz="1400">
                        <a:effectLst/>
                      </a:endParaRPr>
                    </a:p>
                  </a:txBody>
                  <a:tcPr marL="17741" marR="17741" marT="17741" marB="1774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ctr"/>
                      <a:r>
                        <a:rPr lang="en-US" sz="1400">
                          <a:solidFill>
                            <a:srgbClr val="000000"/>
                          </a:solidFill>
                          <a:effectLst/>
                          <a:latin typeface="Helvetica Neue" panose="02000503000000020004" pitchFamily="2" charset="0"/>
                        </a:rPr>
                        <a:t>$0.2167</a:t>
                      </a:r>
                      <a:endParaRPr lang="en-US" sz="1400">
                        <a:effectLst/>
                      </a:endParaRPr>
                    </a:p>
                  </a:txBody>
                  <a:tcPr marL="17741" marR="17741" marT="17741" marB="1774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ctr"/>
                      <a:r>
                        <a:rPr lang="en-US" sz="1400">
                          <a:solidFill>
                            <a:srgbClr val="000000"/>
                          </a:solidFill>
                          <a:effectLst/>
                          <a:latin typeface="Helvetica Neue" panose="02000503000000020004" pitchFamily="2" charset="0"/>
                        </a:rPr>
                        <a:t>$0.0238</a:t>
                      </a:r>
                      <a:endParaRPr lang="en-US" sz="1400">
                        <a:effectLst/>
                      </a:endParaRPr>
                    </a:p>
                  </a:txBody>
                  <a:tcPr marL="17741" marR="17741" marT="17741" marB="1774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ctr"/>
                      <a:r>
                        <a:rPr lang="en-US" sz="1400">
                          <a:solidFill>
                            <a:srgbClr val="000000"/>
                          </a:solidFill>
                          <a:effectLst/>
                          <a:latin typeface="Helvetica Neue" panose="02000503000000020004" pitchFamily="2" charset="0"/>
                        </a:rPr>
                        <a:t>$0.0341</a:t>
                      </a:r>
                      <a:endParaRPr lang="en-US" sz="1400">
                        <a:effectLst/>
                      </a:endParaRPr>
                    </a:p>
                  </a:txBody>
                  <a:tcPr marL="17741" marR="17741" marT="17741" marB="1774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ctr"/>
                      <a:r>
                        <a:rPr lang="en-US" sz="1400">
                          <a:solidFill>
                            <a:srgbClr val="000000"/>
                          </a:solidFill>
                          <a:effectLst/>
                          <a:latin typeface="Helvetica Neue" panose="02000503000000020004" pitchFamily="2" charset="0"/>
                        </a:rPr>
                        <a:t>$0.0218</a:t>
                      </a:r>
                      <a:endParaRPr lang="en-US" sz="1400">
                        <a:effectLst/>
                      </a:endParaRPr>
                    </a:p>
                  </a:txBody>
                  <a:tcPr marL="17741" marR="17741" marT="17741" marB="1774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ctr"/>
                      <a:r>
                        <a:rPr lang="en-US" sz="1400">
                          <a:solidFill>
                            <a:srgbClr val="000000"/>
                          </a:solidFill>
                          <a:effectLst/>
                          <a:latin typeface="Helvetica Neue" panose="02000503000000020004" pitchFamily="2" charset="0"/>
                        </a:rPr>
                        <a:t>$0.4323</a:t>
                      </a:r>
                      <a:endParaRPr lang="en-US" sz="1400">
                        <a:effectLst/>
                      </a:endParaRPr>
                    </a:p>
                  </a:txBody>
                  <a:tcPr marL="17741" marR="17741" marT="17741" marB="1774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477565025"/>
                  </a:ext>
                </a:extLst>
              </a:tr>
              <a:tr h="929640">
                <a:tc>
                  <a:txBody>
                    <a:bodyPr/>
                    <a:lstStyle/>
                    <a:p>
                      <a:r>
                        <a:rPr lang="en-US" sz="1400" b="1">
                          <a:solidFill>
                            <a:srgbClr val="000000"/>
                          </a:solidFill>
                          <a:effectLst/>
                          <a:latin typeface="Helvetica Neue" panose="02000503000000020004" pitchFamily="2" charset="0"/>
                        </a:rPr>
                        <a:t>All Plants</a:t>
                      </a:r>
                      <a:endParaRPr lang="en-US" sz="1400">
                        <a:effectLst/>
                      </a:endParaRPr>
                    </a:p>
                  </a:txBody>
                  <a:tcPr marL="17741" marR="17741" marT="17741" marB="1774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4D4D4"/>
                    </a:solidFill>
                  </a:tcPr>
                </a:tc>
                <a:tc>
                  <a:txBody>
                    <a:bodyPr/>
                    <a:lstStyle/>
                    <a:p>
                      <a:pPr algn="ctr"/>
                      <a:r>
                        <a:rPr lang="en-US" sz="1400">
                          <a:solidFill>
                            <a:srgbClr val="000000"/>
                          </a:solidFill>
                          <a:effectLst/>
                          <a:latin typeface="Helvetica Neue" panose="02000503000000020004" pitchFamily="2" charset="0"/>
                        </a:rPr>
                        <a:t>44,425,802</a:t>
                      </a:r>
                      <a:endParaRPr lang="en-US" sz="1400">
                        <a:effectLst/>
                      </a:endParaRPr>
                    </a:p>
                  </a:txBody>
                  <a:tcPr marL="17741" marR="17741" marT="17741" marB="1774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Helvetica Neue" panose="02000503000000020004" pitchFamily="2" charset="0"/>
                        </a:rPr>
                        <a:t>$0.0695</a:t>
                      </a:r>
                      <a:endParaRPr lang="en-US" sz="1400">
                        <a:effectLst/>
                      </a:endParaRPr>
                    </a:p>
                  </a:txBody>
                  <a:tcPr marL="17741" marR="17741" marT="17741" marB="1774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Helvetica Neue" panose="02000503000000020004" pitchFamily="2" charset="0"/>
                        </a:rPr>
                        <a:t>$0.0356</a:t>
                      </a:r>
                      <a:endParaRPr lang="en-US" sz="1400">
                        <a:effectLst/>
                      </a:endParaRPr>
                    </a:p>
                  </a:txBody>
                  <a:tcPr marL="17741" marR="17741" marT="17741" marB="1774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Helvetica Neue" panose="02000503000000020004" pitchFamily="2" charset="0"/>
                        </a:rPr>
                        <a:t>$0.1380</a:t>
                      </a:r>
                      <a:endParaRPr lang="en-US" sz="1400">
                        <a:effectLst/>
                      </a:endParaRPr>
                    </a:p>
                  </a:txBody>
                  <a:tcPr marL="17741" marR="17741" marT="17741" marB="1774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Helvetica Neue" panose="02000503000000020004" pitchFamily="2" charset="0"/>
                        </a:rPr>
                        <a:t>$0.0186</a:t>
                      </a:r>
                      <a:endParaRPr lang="en-US" sz="1400">
                        <a:effectLst/>
                      </a:endParaRPr>
                    </a:p>
                  </a:txBody>
                  <a:tcPr marL="17741" marR="17741" marT="17741" marB="1774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Helvetica Neue" panose="02000503000000020004" pitchFamily="2" charset="0"/>
                        </a:rPr>
                        <a:t>$0.0146</a:t>
                      </a:r>
                      <a:endParaRPr lang="en-US" sz="1400">
                        <a:effectLst/>
                      </a:endParaRPr>
                    </a:p>
                  </a:txBody>
                  <a:tcPr marL="17741" marR="17741" marT="17741" marB="1774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Helvetica Neue" panose="02000503000000020004" pitchFamily="2" charset="0"/>
                        </a:rPr>
                        <a:t>$0.0168</a:t>
                      </a:r>
                      <a:endParaRPr lang="en-US" sz="1400">
                        <a:effectLst/>
                      </a:endParaRPr>
                    </a:p>
                  </a:txBody>
                  <a:tcPr marL="17741" marR="17741" marT="17741" marB="1774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Helvetica Neue" panose="02000503000000020004" pitchFamily="2" charset="0"/>
                        </a:rPr>
                        <a:t>$0.2933</a:t>
                      </a:r>
                      <a:endParaRPr lang="en-US" sz="1400">
                        <a:effectLst/>
                      </a:endParaRPr>
                    </a:p>
                  </a:txBody>
                  <a:tcPr marL="17741" marR="17741" marT="17741" marB="1774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2764019"/>
                  </a:ext>
                </a:extLst>
              </a:tr>
              <a:tr h="290956">
                <a:tc>
                  <a:txBody>
                    <a:bodyPr/>
                    <a:lstStyle/>
                    <a:p>
                      <a:pPr algn="r"/>
                      <a:r>
                        <a:rPr lang="en-US" sz="1400" b="1">
                          <a:solidFill>
                            <a:srgbClr val="000000"/>
                          </a:solidFill>
                          <a:effectLst/>
                          <a:latin typeface="Helvetica Neue" panose="02000503000000020004" pitchFamily="2" charset="0"/>
                        </a:rPr>
                        <a:t>N =</a:t>
                      </a:r>
                      <a:endParaRPr lang="en-US" sz="1400">
                        <a:effectLst/>
                      </a:endParaRPr>
                    </a:p>
                  </a:txBody>
                  <a:tcPr marL="17741" marR="17741" marT="17741" marB="1774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4D4D4"/>
                    </a:solidFill>
                  </a:tcPr>
                </a:tc>
                <a:tc>
                  <a:txBody>
                    <a:bodyPr/>
                    <a:lstStyle/>
                    <a:p>
                      <a:pPr algn="ctr"/>
                      <a:r>
                        <a:rPr lang="en-US" sz="1400">
                          <a:solidFill>
                            <a:srgbClr val="000000"/>
                          </a:solidFill>
                          <a:effectLst/>
                          <a:latin typeface="Helvetica Neue" panose="02000503000000020004" pitchFamily="2" charset="0"/>
                        </a:rPr>
                        <a:t>27</a:t>
                      </a:r>
                      <a:endParaRPr lang="en-US" sz="1400">
                        <a:effectLst/>
                      </a:endParaRPr>
                    </a:p>
                  </a:txBody>
                  <a:tcPr marL="17741" marR="17741" marT="17741" marB="1774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br>
                        <a:rPr lang="en-US" sz="1400">
                          <a:effectLst/>
                          <a:latin typeface="Helvetica" pitchFamily="2" charset="0"/>
                        </a:rPr>
                      </a:br>
                      <a:endParaRPr lang="en-US" sz="1400">
                        <a:effectLst/>
                        <a:latin typeface="Helvetica" pitchFamily="2" charset="0"/>
                      </a:endParaRPr>
                    </a:p>
                  </a:txBody>
                  <a:tcPr marL="17741" marR="17741" marT="17741" marB="1774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br>
                        <a:rPr lang="en-US" sz="1400">
                          <a:effectLst/>
                          <a:latin typeface="Helvetica" pitchFamily="2" charset="0"/>
                        </a:rPr>
                      </a:br>
                      <a:endParaRPr lang="en-US" sz="1400">
                        <a:effectLst/>
                        <a:latin typeface="Helvetica" pitchFamily="2" charset="0"/>
                      </a:endParaRPr>
                    </a:p>
                  </a:txBody>
                  <a:tcPr marL="17741" marR="17741" marT="17741" marB="1774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br>
                        <a:rPr lang="en-US" sz="1400">
                          <a:effectLst/>
                          <a:latin typeface="Helvetica" pitchFamily="2" charset="0"/>
                        </a:rPr>
                      </a:br>
                      <a:endParaRPr lang="en-US" sz="1400">
                        <a:effectLst/>
                        <a:latin typeface="Helvetica" pitchFamily="2" charset="0"/>
                      </a:endParaRPr>
                    </a:p>
                  </a:txBody>
                  <a:tcPr marL="17741" marR="17741" marT="17741" marB="1774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br>
                        <a:rPr lang="en-US" sz="1400">
                          <a:effectLst/>
                          <a:latin typeface="Helvetica" pitchFamily="2" charset="0"/>
                        </a:rPr>
                      </a:br>
                      <a:endParaRPr lang="en-US" sz="1400">
                        <a:effectLst/>
                        <a:latin typeface="Helvetica" pitchFamily="2" charset="0"/>
                      </a:endParaRPr>
                    </a:p>
                  </a:txBody>
                  <a:tcPr marL="17741" marR="17741" marT="17741" marB="1774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br>
                        <a:rPr lang="en-US" sz="1400">
                          <a:effectLst/>
                          <a:latin typeface="Helvetica" pitchFamily="2" charset="0"/>
                        </a:rPr>
                      </a:br>
                      <a:endParaRPr lang="en-US" sz="1400">
                        <a:effectLst/>
                        <a:latin typeface="Helvetica" pitchFamily="2" charset="0"/>
                      </a:endParaRPr>
                    </a:p>
                  </a:txBody>
                  <a:tcPr marL="17741" marR="17741" marT="17741" marB="1774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br>
                        <a:rPr lang="en-US" sz="1400">
                          <a:effectLst/>
                          <a:latin typeface="Helvetica" pitchFamily="2" charset="0"/>
                        </a:rPr>
                      </a:br>
                      <a:endParaRPr lang="en-US" sz="1400">
                        <a:effectLst/>
                        <a:latin typeface="Helvetica" pitchFamily="2" charset="0"/>
                      </a:endParaRPr>
                    </a:p>
                  </a:txBody>
                  <a:tcPr marL="17741" marR="17741" marT="17741" marB="1774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br>
                        <a:rPr lang="en-US" sz="1400" dirty="0">
                          <a:effectLst/>
                          <a:latin typeface="Helvetica" pitchFamily="2" charset="0"/>
                        </a:rPr>
                      </a:br>
                      <a:endParaRPr lang="en-US" sz="1400" dirty="0">
                        <a:effectLst/>
                        <a:latin typeface="Helvetica" pitchFamily="2" charset="0"/>
                      </a:endParaRPr>
                    </a:p>
                  </a:txBody>
                  <a:tcPr marL="17741" marR="17741" marT="17741" marB="1774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707641362"/>
                  </a:ext>
                </a:extLst>
              </a:tr>
            </a:tbl>
          </a:graphicData>
        </a:graphic>
      </p:graphicFrame>
      <p:sp>
        <p:nvSpPr>
          <p:cNvPr id="6" name="Text Placeholder 5">
            <a:extLst>
              <a:ext uri="{FF2B5EF4-FFF2-40B4-BE49-F238E27FC236}">
                <a16:creationId xmlns:a16="http://schemas.microsoft.com/office/drawing/2014/main" id="{23918076-9B7D-5A4C-A004-0A9DA537E040}"/>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4603158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DCA2FF8-9794-9C45-B8FF-37534C5D395B}"/>
              </a:ext>
            </a:extLst>
          </p:cNvPr>
          <p:cNvSpPr>
            <a:spLocks noGrp="1"/>
          </p:cNvSpPr>
          <p:nvPr>
            <p:ph type="title" idx="4294967295"/>
          </p:nvPr>
        </p:nvSpPr>
        <p:spPr>
          <a:xfrm>
            <a:off x="457200" y="701675"/>
            <a:ext cx="10896600" cy="517525"/>
          </a:xfrm>
          <a:prstGeom prst="rect">
            <a:avLst/>
          </a:prstGeom>
          <a:noFill/>
          <a:ln>
            <a:noFill/>
            <a:prstDash/>
          </a:ln>
          <a:effectLst/>
        </p:spPr>
        <p:txBody>
          <a:bodyPr rot="0" spcFirstLastPara="0" vertOverflow="overflow" horzOverflow="overflow" vert="horz" wrap="square" lIns="0" tIns="45720" rIns="91440" bIns="0" numCol="1" spcCol="0" rtlCol="0" fromWordArt="0" anchor="b" anchorCtr="0" forceAA="0" compatLnSpc="1">
            <a:prstTxWarp prst="textNoShape">
              <a:avLst/>
            </a:prstTxWarp>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400" b="1" i="0" u="none" strike="noStrike" kern="1200" cap="none" spc="0" normalizeH="0" baseline="0" noProof="0" dirty="0">
                <a:ln>
                  <a:noFill/>
                </a:ln>
                <a:solidFill>
                  <a:schemeClr val="tx1">
                    <a:lumMod val="90000"/>
                    <a:lumOff val="10000"/>
                  </a:schemeClr>
                </a:solidFill>
                <a:effectLst/>
                <a:uLnTx/>
                <a:uFillTx/>
                <a:latin typeface="Arial" panose="020B0604020202020204" pitchFamily="34" charset="0"/>
                <a:ea typeface="+mn-ea"/>
                <a:cs typeface="Arial" panose="020B0604020202020204" pitchFamily="34" charset="0"/>
              </a:rPr>
              <a:t>Nonfat Dry Milk Processing Costs</a:t>
            </a:r>
          </a:p>
        </p:txBody>
      </p:sp>
      <p:sp>
        <p:nvSpPr>
          <p:cNvPr id="6" name="Text Placeholder 5">
            <a:extLst>
              <a:ext uri="{FF2B5EF4-FFF2-40B4-BE49-F238E27FC236}">
                <a16:creationId xmlns:a16="http://schemas.microsoft.com/office/drawing/2014/main" id="{23918076-9B7D-5A4C-A004-0A9DA537E040}"/>
              </a:ext>
            </a:extLst>
          </p:cNvPr>
          <p:cNvSpPr>
            <a:spLocks noGrp="1"/>
          </p:cNvSpPr>
          <p:nvPr>
            <p:ph type="body" sz="quarter" idx="14"/>
          </p:nvPr>
        </p:nvSpPr>
        <p:spPr/>
        <p:txBody>
          <a:bodyPr/>
          <a:lstStyle/>
          <a:p>
            <a:endParaRPr lang="en-US"/>
          </a:p>
        </p:txBody>
      </p:sp>
      <p:sp>
        <p:nvSpPr>
          <p:cNvPr id="3" name="Content Placeholder 2">
            <a:extLst>
              <a:ext uri="{FF2B5EF4-FFF2-40B4-BE49-F238E27FC236}">
                <a16:creationId xmlns:a16="http://schemas.microsoft.com/office/drawing/2014/main" id="{4D4E4651-4A78-3441-840E-BA91E3C10063}"/>
              </a:ext>
            </a:extLst>
          </p:cNvPr>
          <p:cNvSpPr>
            <a:spLocks noGrp="1"/>
          </p:cNvSpPr>
          <p:nvPr>
            <p:ph sz="quarter" idx="13"/>
          </p:nvPr>
        </p:nvSpPr>
        <p:spPr/>
        <p:txBody>
          <a:bodyPr/>
          <a:lstStyle/>
          <a:p>
            <a:endParaRPr lang="en-US"/>
          </a:p>
        </p:txBody>
      </p:sp>
      <p:pic>
        <p:nvPicPr>
          <p:cNvPr id="5" name="Picture 4" descr="Pie chart showing breakdown of nonfat dry milk costs">
            <a:extLst>
              <a:ext uri="{FF2B5EF4-FFF2-40B4-BE49-F238E27FC236}">
                <a16:creationId xmlns:a16="http://schemas.microsoft.com/office/drawing/2014/main" id="{4A662DC2-C01F-434C-8F9D-FA553A69FAEE}"/>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1488715" y="1503801"/>
            <a:ext cx="6801231" cy="4941065"/>
          </a:xfrm>
          <a:prstGeom prst="rect">
            <a:avLst/>
          </a:prstGeom>
        </p:spPr>
      </p:pic>
    </p:spTree>
    <p:extLst>
      <p:ext uri="{BB962C8B-B14F-4D97-AF65-F5344CB8AC3E}">
        <p14:creationId xmlns:p14="http://schemas.microsoft.com/office/powerpoint/2010/main" val="24282829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DCA2FF8-9794-9C45-B8FF-37534C5D395B}"/>
              </a:ext>
            </a:extLst>
          </p:cNvPr>
          <p:cNvSpPr>
            <a:spLocks noGrp="1"/>
          </p:cNvSpPr>
          <p:nvPr>
            <p:ph type="title" idx="4294967295"/>
          </p:nvPr>
        </p:nvSpPr>
        <p:spPr>
          <a:xfrm>
            <a:off x="457200" y="701675"/>
            <a:ext cx="10896600" cy="517525"/>
          </a:xfrm>
          <a:prstGeom prst="rect">
            <a:avLst/>
          </a:prstGeom>
          <a:noFill/>
          <a:ln>
            <a:noFill/>
            <a:prstDash/>
          </a:ln>
          <a:effectLst/>
        </p:spPr>
        <p:txBody>
          <a:bodyPr rot="0" spcFirstLastPara="0" vertOverflow="overflow" horzOverflow="overflow" vert="horz" wrap="square" lIns="0" tIns="45720" rIns="91440" bIns="0" numCol="1" spcCol="0" rtlCol="0" fromWordArt="0" anchor="b" anchorCtr="0" forceAA="0" compatLnSpc="1">
            <a:prstTxWarp prst="textNoShape">
              <a:avLst/>
            </a:prstTxWarp>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400" b="1" i="0" u="none" strike="noStrike" kern="1200" cap="none" spc="0" normalizeH="0" baseline="0" noProof="0" dirty="0">
                <a:ln>
                  <a:noFill/>
                </a:ln>
                <a:solidFill>
                  <a:schemeClr val="tx1">
                    <a:lumMod val="90000"/>
                    <a:lumOff val="10000"/>
                  </a:schemeClr>
                </a:solidFill>
                <a:effectLst/>
                <a:uLnTx/>
                <a:uFillTx/>
                <a:latin typeface="Arial" panose="020B0604020202020204" pitchFamily="34" charset="0"/>
                <a:ea typeface="+mn-ea"/>
                <a:cs typeface="Arial" panose="020B0604020202020204" pitchFamily="34" charset="0"/>
              </a:rPr>
              <a:t>Butter Processing Costs</a:t>
            </a:r>
          </a:p>
        </p:txBody>
      </p:sp>
      <p:graphicFrame>
        <p:nvGraphicFramePr>
          <p:cNvPr id="7" name="Content Placeholder 6">
            <a:extLst>
              <a:ext uri="{FF2B5EF4-FFF2-40B4-BE49-F238E27FC236}">
                <a16:creationId xmlns:a16="http://schemas.microsoft.com/office/drawing/2014/main" id="{B5A67290-D4FE-1446-A0F1-862E645CC980}"/>
              </a:ext>
            </a:extLst>
          </p:cNvPr>
          <p:cNvGraphicFramePr>
            <a:graphicFrameLocks noGrp="1"/>
          </p:cNvGraphicFramePr>
          <p:nvPr>
            <p:ph sz="quarter" idx="13"/>
            <p:extLst>
              <p:ext uri="{D42A27DB-BD31-4B8C-83A1-F6EECF244321}">
                <p14:modId xmlns:p14="http://schemas.microsoft.com/office/powerpoint/2010/main" val="4198869377"/>
              </p:ext>
            </p:extLst>
          </p:nvPr>
        </p:nvGraphicFramePr>
        <p:xfrm>
          <a:off x="788166" y="1762652"/>
          <a:ext cx="10234668" cy="4268669"/>
        </p:xfrm>
        <a:graphic>
          <a:graphicData uri="http://schemas.openxmlformats.org/drawingml/2006/table">
            <a:tbl>
              <a:tblPr firstRow="1"/>
              <a:tblGrid>
                <a:gridCol w="899167">
                  <a:extLst>
                    <a:ext uri="{9D8B030D-6E8A-4147-A177-3AD203B41FA5}">
                      <a16:colId xmlns:a16="http://schemas.microsoft.com/office/drawing/2014/main" val="1948118995"/>
                    </a:ext>
                  </a:extLst>
                </a:gridCol>
                <a:gridCol w="1163628">
                  <a:extLst>
                    <a:ext uri="{9D8B030D-6E8A-4147-A177-3AD203B41FA5}">
                      <a16:colId xmlns:a16="http://schemas.microsoft.com/office/drawing/2014/main" val="3329685793"/>
                    </a:ext>
                  </a:extLst>
                </a:gridCol>
                <a:gridCol w="1269418">
                  <a:extLst>
                    <a:ext uri="{9D8B030D-6E8A-4147-A177-3AD203B41FA5}">
                      <a16:colId xmlns:a16="http://schemas.microsoft.com/office/drawing/2014/main" val="2332734500"/>
                    </a:ext>
                  </a:extLst>
                </a:gridCol>
                <a:gridCol w="872722">
                  <a:extLst>
                    <a:ext uri="{9D8B030D-6E8A-4147-A177-3AD203B41FA5}">
                      <a16:colId xmlns:a16="http://schemas.microsoft.com/office/drawing/2014/main" val="1336303091"/>
                    </a:ext>
                  </a:extLst>
                </a:gridCol>
                <a:gridCol w="1269418">
                  <a:extLst>
                    <a:ext uri="{9D8B030D-6E8A-4147-A177-3AD203B41FA5}">
                      <a16:colId xmlns:a16="http://schemas.microsoft.com/office/drawing/2014/main" val="2060252490"/>
                    </a:ext>
                  </a:extLst>
                </a:gridCol>
                <a:gridCol w="1190079">
                  <a:extLst>
                    <a:ext uri="{9D8B030D-6E8A-4147-A177-3AD203B41FA5}">
                      <a16:colId xmlns:a16="http://schemas.microsoft.com/office/drawing/2014/main" val="3869583709"/>
                    </a:ext>
                  </a:extLst>
                </a:gridCol>
                <a:gridCol w="1515132">
                  <a:extLst>
                    <a:ext uri="{9D8B030D-6E8A-4147-A177-3AD203B41FA5}">
                      <a16:colId xmlns:a16="http://schemas.microsoft.com/office/drawing/2014/main" val="2472990550"/>
                    </a:ext>
                  </a:extLst>
                </a:gridCol>
                <a:gridCol w="1244906">
                  <a:extLst>
                    <a:ext uri="{9D8B030D-6E8A-4147-A177-3AD203B41FA5}">
                      <a16:colId xmlns:a16="http://schemas.microsoft.com/office/drawing/2014/main" val="1308664462"/>
                    </a:ext>
                  </a:extLst>
                </a:gridCol>
                <a:gridCol w="810198">
                  <a:extLst>
                    <a:ext uri="{9D8B030D-6E8A-4147-A177-3AD203B41FA5}">
                      <a16:colId xmlns:a16="http://schemas.microsoft.com/office/drawing/2014/main" val="2651914427"/>
                    </a:ext>
                  </a:extLst>
                </a:gridCol>
              </a:tblGrid>
              <a:tr h="976829">
                <a:tc>
                  <a:txBody>
                    <a:bodyPr/>
                    <a:lstStyle/>
                    <a:p>
                      <a:br>
                        <a:rPr lang="en-US" sz="1400" dirty="0">
                          <a:effectLst/>
                          <a:latin typeface="Helvetica" pitchFamily="2" charset="0"/>
                        </a:rPr>
                      </a:br>
                      <a:endParaRPr lang="en-US" sz="1400" dirty="0">
                        <a:effectLst/>
                        <a:latin typeface="Helvetica"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0B3B2"/>
                    </a:solidFill>
                  </a:tcPr>
                </a:tc>
                <a:tc>
                  <a:txBody>
                    <a:bodyPr/>
                    <a:lstStyle/>
                    <a:p>
                      <a:pPr algn="ctr"/>
                      <a:r>
                        <a:rPr lang="en-US" sz="1400" b="1">
                          <a:solidFill>
                            <a:srgbClr val="000000"/>
                          </a:solidFill>
                          <a:effectLst/>
                          <a:latin typeface="Helvetica Neue" panose="02000503000000020004" pitchFamily="2" charset="0"/>
                        </a:rPr>
                        <a:t>Product Pounds</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0B3B2"/>
                    </a:solidFill>
                  </a:tcPr>
                </a:tc>
                <a:tc>
                  <a:txBody>
                    <a:bodyPr/>
                    <a:lstStyle/>
                    <a:p>
                      <a:pPr algn="ctr"/>
                      <a:r>
                        <a:rPr lang="en-US" sz="1400" b="1">
                          <a:solidFill>
                            <a:srgbClr val="000000"/>
                          </a:solidFill>
                          <a:effectLst/>
                          <a:latin typeface="Helvetica Neue" panose="02000503000000020004" pitchFamily="2" charset="0"/>
                        </a:rPr>
                        <a:t>Processing Labor</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0B3B2"/>
                    </a:solidFill>
                  </a:tcPr>
                </a:tc>
                <a:tc>
                  <a:txBody>
                    <a:bodyPr/>
                    <a:lstStyle/>
                    <a:p>
                      <a:pPr algn="ctr"/>
                      <a:r>
                        <a:rPr lang="en-US" sz="1400" b="1">
                          <a:solidFill>
                            <a:srgbClr val="000000"/>
                          </a:solidFill>
                          <a:effectLst/>
                          <a:latin typeface="Helvetica Neue" panose="02000503000000020004" pitchFamily="2" charset="0"/>
                        </a:rPr>
                        <a:t>Utilities</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0B3B2"/>
                    </a:solidFill>
                  </a:tcPr>
                </a:tc>
                <a:tc>
                  <a:txBody>
                    <a:bodyPr/>
                    <a:lstStyle/>
                    <a:p>
                      <a:pPr algn="ctr"/>
                      <a:r>
                        <a:rPr lang="en-US" sz="1400" b="1">
                          <a:solidFill>
                            <a:srgbClr val="000000"/>
                          </a:solidFill>
                          <a:effectLst/>
                          <a:latin typeface="Helvetica Neue" panose="02000503000000020004" pitchFamily="2" charset="0"/>
                        </a:rPr>
                        <a:t>Non-Labor or Utilities Processing</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0B3B2"/>
                    </a:solidFill>
                  </a:tcPr>
                </a:tc>
                <a:tc>
                  <a:txBody>
                    <a:bodyPr/>
                    <a:lstStyle/>
                    <a:p>
                      <a:pPr algn="ctr"/>
                      <a:r>
                        <a:rPr lang="en-US" sz="1400" b="1">
                          <a:solidFill>
                            <a:srgbClr val="000000"/>
                          </a:solidFill>
                          <a:effectLst/>
                          <a:latin typeface="Helvetica Neue" panose="02000503000000020004" pitchFamily="2" charset="0"/>
                        </a:rPr>
                        <a:t>Packaging</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0B3B2"/>
                    </a:solidFill>
                  </a:tcPr>
                </a:tc>
                <a:tc>
                  <a:txBody>
                    <a:bodyPr/>
                    <a:lstStyle/>
                    <a:p>
                      <a:pPr algn="ctr"/>
                      <a:r>
                        <a:rPr lang="en-US" sz="1400" b="1">
                          <a:solidFill>
                            <a:srgbClr val="000000"/>
                          </a:solidFill>
                          <a:effectLst/>
                          <a:latin typeface="Helvetica Neue" panose="02000503000000020004" pitchFamily="2" charset="0"/>
                        </a:rPr>
                        <a:t>General and Administrative</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0B3B2"/>
                    </a:solidFill>
                  </a:tcPr>
                </a:tc>
                <a:tc>
                  <a:txBody>
                    <a:bodyPr/>
                    <a:lstStyle/>
                    <a:p>
                      <a:pPr algn="ctr"/>
                      <a:r>
                        <a:rPr lang="en-US" sz="1400" b="1">
                          <a:solidFill>
                            <a:srgbClr val="000000"/>
                          </a:solidFill>
                          <a:effectLst/>
                          <a:latin typeface="Helvetica Neue" panose="02000503000000020004" pitchFamily="2" charset="0"/>
                        </a:rPr>
                        <a:t>Return on Investment</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0B3B2"/>
                    </a:solidFill>
                  </a:tcPr>
                </a:tc>
                <a:tc>
                  <a:txBody>
                    <a:bodyPr/>
                    <a:lstStyle/>
                    <a:p>
                      <a:pPr algn="ctr"/>
                      <a:r>
                        <a:rPr lang="en-US" sz="1400" b="1">
                          <a:solidFill>
                            <a:srgbClr val="000000"/>
                          </a:solidFill>
                          <a:effectLst/>
                          <a:latin typeface="Helvetica Neue" panose="02000503000000020004" pitchFamily="2" charset="0"/>
                        </a:rPr>
                        <a:t>Total Cost</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0B3B2"/>
                    </a:solidFill>
                  </a:tcPr>
                </a:tc>
                <a:extLst>
                  <a:ext uri="{0D108BD9-81ED-4DB2-BD59-A6C34878D82A}">
                    <a16:rowId xmlns:a16="http://schemas.microsoft.com/office/drawing/2014/main" val="1505303612"/>
                  </a:ext>
                </a:extLst>
              </a:tr>
              <a:tr h="929640">
                <a:tc>
                  <a:txBody>
                    <a:bodyPr/>
                    <a:lstStyle/>
                    <a:p>
                      <a:r>
                        <a:rPr lang="en-US" sz="1400" b="1">
                          <a:solidFill>
                            <a:srgbClr val="000000"/>
                          </a:solidFill>
                          <a:effectLst/>
                          <a:latin typeface="Helvetica Neue" panose="02000503000000020004" pitchFamily="2" charset="0"/>
                        </a:rPr>
                        <a:t>Low Cost</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4D4D4"/>
                    </a:solidFill>
                  </a:tcPr>
                </a:tc>
                <a:tc>
                  <a:txBody>
                    <a:bodyPr/>
                    <a:lstStyle/>
                    <a:p>
                      <a:pPr algn="ctr"/>
                      <a:r>
                        <a:rPr lang="en-US" sz="1400">
                          <a:solidFill>
                            <a:srgbClr val="000000"/>
                          </a:solidFill>
                          <a:effectLst/>
                          <a:latin typeface="Helvetica Neue" panose="02000503000000020004" pitchFamily="2" charset="0"/>
                        </a:rPr>
                        <a:t>175,421,749</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Helvetica Neue" panose="02000503000000020004" pitchFamily="2" charset="0"/>
                        </a:rPr>
                        <a:t>$0.0382</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Helvetica Neue" panose="02000503000000020004" pitchFamily="2" charset="0"/>
                        </a:rPr>
                        <a:t>$0.0078</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Helvetica Neue" panose="02000503000000020004" pitchFamily="2" charset="0"/>
                        </a:rPr>
                        <a:t>$0.0442</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Helvetica Neue" panose="02000503000000020004" pitchFamily="2" charset="0"/>
                        </a:rPr>
                        <a:t>$0.0175</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Helvetica Neue" panose="02000503000000020004" pitchFamily="2" charset="0"/>
                        </a:rPr>
                        <a:t>$0.0018</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Helvetica Neue" panose="02000503000000020004" pitchFamily="2" charset="0"/>
                        </a:rPr>
                        <a:t>$0.0055</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Helvetica Neue" panose="02000503000000020004" pitchFamily="2" charset="0"/>
                        </a:rPr>
                        <a:t>$0.1151</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2553364"/>
                  </a:ext>
                </a:extLst>
              </a:tr>
              <a:tr h="929640">
                <a:tc>
                  <a:txBody>
                    <a:bodyPr/>
                    <a:lstStyle/>
                    <a:p>
                      <a:r>
                        <a:rPr lang="en-US" sz="1400" b="1">
                          <a:solidFill>
                            <a:srgbClr val="000000"/>
                          </a:solidFill>
                          <a:effectLst/>
                          <a:latin typeface="Helvetica Neue" panose="02000503000000020004" pitchFamily="2" charset="0"/>
                        </a:rPr>
                        <a:t>High Cost</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4D4D4"/>
                    </a:solidFill>
                  </a:tcPr>
                </a:tc>
                <a:tc>
                  <a:txBody>
                    <a:bodyPr/>
                    <a:lstStyle/>
                    <a:p>
                      <a:pPr algn="ctr"/>
                      <a:r>
                        <a:rPr lang="en-US" sz="1400">
                          <a:solidFill>
                            <a:srgbClr val="000000"/>
                          </a:solidFill>
                          <a:effectLst/>
                          <a:latin typeface="Helvetica Neue" panose="02000503000000020004" pitchFamily="2" charset="0"/>
                        </a:rPr>
                        <a:t>77,781,269</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ctr"/>
                      <a:r>
                        <a:rPr lang="en-US" sz="1400">
                          <a:solidFill>
                            <a:srgbClr val="000000"/>
                          </a:solidFill>
                          <a:effectLst/>
                          <a:latin typeface="Helvetica Neue" panose="02000503000000020004" pitchFamily="2" charset="0"/>
                        </a:rPr>
                        <a:t>$0.1021</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ctr"/>
                      <a:r>
                        <a:rPr lang="en-US" sz="1400">
                          <a:solidFill>
                            <a:srgbClr val="000000"/>
                          </a:solidFill>
                          <a:effectLst/>
                          <a:latin typeface="Helvetica Neue" panose="02000503000000020004" pitchFamily="2" charset="0"/>
                        </a:rPr>
                        <a:t>$0.0128</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ctr"/>
                      <a:r>
                        <a:rPr lang="en-US" sz="1400">
                          <a:solidFill>
                            <a:srgbClr val="000000"/>
                          </a:solidFill>
                          <a:effectLst/>
                          <a:latin typeface="Helvetica Neue" panose="02000503000000020004" pitchFamily="2" charset="0"/>
                        </a:rPr>
                        <a:t>$0.0708</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ctr"/>
                      <a:r>
                        <a:rPr lang="en-US" sz="1400">
                          <a:solidFill>
                            <a:srgbClr val="000000"/>
                          </a:solidFill>
                          <a:effectLst/>
                          <a:latin typeface="Helvetica Neue" panose="02000503000000020004" pitchFamily="2" charset="0"/>
                        </a:rPr>
                        <a:t>$0.0167</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ctr"/>
                      <a:r>
                        <a:rPr lang="en-US" sz="1400">
                          <a:solidFill>
                            <a:srgbClr val="000000"/>
                          </a:solidFill>
                          <a:effectLst/>
                          <a:latin typeface="Helvetica Neue" panose="02000503000000020004" pitchFamily="2" charset="0"/>
                        </a:rPr>
                        <a:t>$0.0203</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ctr"/>
                      <a:r>
                        <a:rPr lang="en-US" sz="1400">
                          <a:solidFill>
                            <a:srgbClr val="000000"/>
                          </a:solidFill>
                          <a:effectLst/>
                          <a:latin typeface="Helvetica Neue" panose="02000503000000020004" pitchFamily="2" charset="0"/>
                        </a:rPr>
                        <a:t>$0.0063</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ctr"/>
                      <a:r>
                        <a:rPr lang="en-US" sz="1400">
                          <a:solidFill>
                            <a:srgbClr val="000000"/>
                          </a:solidFill>
                          <a:effectLst/>
                          <a:latin typeface="Helvetica Neue" panose="02000503000000020004" pitchFamily="2" charset="0"/>
                        </a:rPr>
                        <a:t>$0.2289</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477565025"/>
                  </a:ext>
                </a:extLst>
              </a:tr>
              <a:tr h="929640">
                <a:tc>
                  <a:txBody>
                    <a:bodyPr/>
                    <a:lstStyle/>
                    <a:p>
                      <a:r>
                        <a:rPr lang="en-US" sz="1400" b="1">
                          <a:solidFill>
                            <a:srgbClr val="000000"/>
                          </a:solidFill>
                          <a:effectLst/>
                          <a:latin typeface="Helvetica Neue" panose="02000503000000020004" pitchFamily="2" charset="0"/>
                        </a:rPr>
                        <a:t>All Plants</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4D4D4"/>
                    </a:solidFill>
                  </a:tcPr>
                </a:tc>
                <a:tc>
                  <a:txBody>
                    <a:bodyPr/>
                    <a:lstStyle/>
                    <a:p>
                      <a:pPr algn="ctr"/>
                      <a:r>
                        <a:rPr lang="en-US" sz="1400">
                          <a:solidFill>
                            <a:srgbClr val="000000"/>
                          </a:solidFill>
                          <a:effectLst/>
                          <a:latin typeface="Helvetica Neue" panose="02000503000000020004" pitchFamily="2" charset="0"/>
                        </a:rPr>
                        <a:t>136,365,557</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Helvetica Neue" panose="02000503000000020004" pitchFamily="2" charset="0"/>
                        </a:rPr>
                        <a:t>$0.0528</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Helvetica Neue" panose="02000503000000020004" pitchFamily="2" charset="0"/>
                        </a:rPr>
                        <a:t>$0.0089</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Helvetica Neue" panose="02000503000000020004" pitchFamily="2" charset="0"/>
                        </a:rPr>
                        <a:t>$0.0503</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Helvetica Neue" panose="02000503000000020004" pitchFamily="2" charset="0"/>
                        </a:rPr>
                        <a:t>$0.0174</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Helvetica Neue" panose="02000503000000020004" pitchFamily="2" charset="0"/>
                        </a:rPr>
                        <a:t>$0.0060</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Helvetica Neue" panose="02000503000000020004" pitchFamily="2" charset="0"/>
                        </a:rPr>
                        <a:t>$0.0057</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Helvetica Neue" panose="02000503000000020004" pitchFamily="2" charset="0"/>
                        </a:rPr>
                        <a:t>$0.1411</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2764019"/>
                  </a:ext>
                </a:extLst>
              </a:tr>
              <a:tr h="290956">
                <a:tc>
                  <a:txBody>
                    <a:bodyPr/>
                    <a:lstStyle/>
                    <a:p>
                      <a:pPr algn="r"/>
                      <a:r>
                        <a:rPr lang="en-US" sz="1400" b="1">
                          <a:solidFill>
                            <a:srgbClr val="000000"/>
                          </a:solidFill>
                          <a:effectLst/>
                          <a:latin typeface="Helvetica Neue" panose="02000503000000020004" pitchFamily="2" charset="0"/>
                        </a:rPr>
                        <a:t>N =</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4D4D4"/>
                    </a:solidFill>
                  </a:tcPr>
                </a:tc>
                <a:tc>
                  <a:txBody>
                    <a:bodyPr/>
                    <a:lstStyle/>
                    <a:p>
                      <a:pPr algn="ctr"/>
                      <a:r>
                        <a:rPr lang="en-US" sz="1400">
                          <a:solidFill>
                            <a:srgbClr val="000000"/>
                          </a:solidFill>
                          <a:effectLst/>
                          <a:latin typeface="Helvetica Neue" panose="02000503000000020004" pitchFamily="2" charset="0"/>
                        </a:rPr>
                        <a:t>12</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br>
                        <a:rPr lang="en-US" sz="1400">
                          <a:effectLst/>
                          <a:latin typeface="Helvetica" pitchFamily="2" charset="0"/>
                        </a:rPr>
                      </a:br>
                      <a:endParaRPr lang="en-US" sz="1400">
                        <a:effectLst/>
                        <a:latin typeface="Helvetica"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br>
                        <a:rPr lang="en-US" sz="1400">
                          <a:effectLst/>
                          <a:latin typeface="Helvetica" pitchFamily="2" charset="0"/>
                        </a:rPr>
                      </a:br>
                      <a:endParaRPr lang="en-US" sz="1400">
                        <a:effectLst/>
                        <a:latin typeface="Helvetica"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br>
                        <a:rPr lang="en-US" sz="1400">
                          <a:effectLst/>
                          <a:latin typeface="Helvetica" pitchFamily="2" charset="0"/>
                        </a:rPr>
                      </a:br>
                      <a:endParaRPr lang="en-US" sz="1400">
                        <a:effectLst/>
                        <a:latin typeface="Helvetica"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br>
                        <a:rPr lang="en-US" sz="1400">
                          <a:effectLst/>
                          <a:latin typeface="Helvetica" pitchFamily="2" charset="0"/>
                        </a:rPr>
                      </a:br>
                      <a:endParaRPr lang="en-US" sz="1400">
                        <a:effectLst/>
                        <a:latin typeface="Helvetica"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br>
                        <a:rPr lang="en-US" sz="1400">
                          <a:effectLst/>
                          <a:latin typeface="Helvetica" pitchFamily="2" charset="0"/>
                        </a:rPr>
                      </a:br>
                      <a:endParaRPr lang="en-US" sz="1400">
                        <a:effectLst/>
                        <a:latin typeface="Helvetica"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br>
                        <a:rPr lang="en-US" sz="1400">
                          <a:effectLst/>
                          <a:latin typeface="Helvetica" pitchFamily="2" charset="0"/>
                        </a:rPr>
                      </a:br>
                      <a:endParaRPr lang="en-US" sz="1400">
                        <a:effectLst/>
                        <a:latin typeface="Helvetica"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br>
                        <a:rPr lang="en-US" sz="1400" dirty="0">
                          <a:effectLst/>
                          <a:latin typeface="Helvetica" pitchFamily="2" charset="0"/>
                        </a:rPr>
                      </a:br>
                      <a:endParaRPr lang="en-US" sz="1400" dirty="0">
                        <a:effectLst/>
                        <a:latin typeface="Helvetica"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707641362"/>
                  </a:ext>
                </a:extLst>
              </a:tr>
            </a:tbl>
          </a:graphicData>
        </a:graphic>
      </p:graphicFrame>
      <p:sp>
        <p:nvSpPr>
          <p:cNvPr id="6" name="Text Placeholder 5">
            <a:extLst>
              <a:ext uri="{FF2B5EF4-FFF2-40B4-BE49-F238E27FC236}">
                <a16:creationId xmlns:a16="http://schemas.microsoft.com/office/drawing/2014/main" id="{23918076-9B7D-5A4C-A004-0A9DA537E040}"/>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4976844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9CB868-9549-DA43-AE0B-B24AFD9ADA82}"/>
              </a:ext>
            </a:extLst>
          </p:cNvPr>
          <p:cNvSpPr>
            <a:spLocks noGrp="1"/>
          </p:cNvSpPr>
          <p:nvPr>
            <p:ph type="title" idx="4294967295"/>
          </p:nvPr>
        </p:nvSpPr>
        <p:spPr>
          <a:xfrm>
            <a:off x="457200" y="701675"/>
            <a:ext cx="10896600" cy="517525"/>
          </a:xfrm>
          <a:prstGeom prst="rect">
            <a:avLst/>
          </a:prstGeom>
          <a:noFill/>
          <a:ln>
            <a:noFill/>
            <a:prstDash/>
          </a:ln>
          <a:effectLst/>
        </p:spPr>
        <p:txBody>
          <a:bodyPr rot="0" spcFirstLastPara="0" vertOverflow="overflow" horzOverflow="overflow" vert="horz" wrap="square" lIns="0" tIns="45720" rIns="91440" bIns="0" numCol="1" spcCol="0" rtlCol="0" fromWordArt="0" anchor="b" anchorCtr="0" forceAA="0" compatLnSpc="1">
            <a:prstTxWarp prst="textNoShape">
              <a:avLst/>
            </a:prstTxWarp>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400" b="1" i="0" u="none" strike="noStrike" kern="1200" cap="none" spc="0" normalizeH="0" baseline="0" noProof="0" dirty="0">
                <a:ln>
                  <a:noFill/>
                </a:ln>
                <a:solidFill>
                  <a:schemeClr val="tx1">
                    <a:lumMod val="90000"/>
                    <a:lumOff val="10000"/>
                  </a:schemeClr>
                </a:solidFill>
                <a:effectLst/>
                <a:uLnTx/>
                <a:uFillTx/>
                <a:latin typeface="Arial" panose="020B0604020202020204" pitchFamily="34" charset="0"/>
                <a:ea typeface="+mn-ea"/>
                <a:cs typeface="Arial" panose="020B0604020202020204" pitchFamily="34" charset="0"/>
              </a:rPr>
              <a:t>Background</a:t>
            </a:r>
          </a:p>
        </p:txBody>
      </p:sp>
      <p:sp>
        <p:nvSpPr>
          <p:cNvPr id="3" name="Content Placeholder 2">
            <a:extLst>
              <a:ext uri="{FF2B5EF4-FFF2-40B4-BE49-F238E27FC236}">
                <a16:creationId xmlns:a16="http://schemas.microsoft.com/office/drawing/2014/main" id="{8271CDF9-7E1D-704F-A4C5-FB2E7AEB978C}"/>
              </a:ext>
            </a:extLst>
          </p:cNvPr>
          <p:cNvSpPr>
            <a:spLocks noGrp="1"/>
          </p:cNvSpPr>
          <p:nvPr>
            <p:ph sz="quarter" idx="13"/>
          </p:nvPr>
        </p:nvSpPr>
        <p:spPr>
          <a:xfrm>
            <a:off x="738130" y="1772035"/>
            <a:ext cx="5510270" cy="4052391"/>
          </a:xfrm>
        </p:spPr>
        <p:txBody>
          <a:bodyPr/>
          <a:lstStyle/>
          <a:p>
            <a:r>
              <a:rPr lang="en-US" dirty="0"/>
              <a:t>Conducting COP studies for more than 30 years</a:t>
            </a:r>
          </a:p>
          <a:p>
            <a:pPr lvl="1"/>
            <a:r>
              <a:rPr lang="en-US" dirty="0"/>
              <a:t>Butter/Powder</a:t>
            </a:r>
          </a:p>
          <a:p>
            <a:pPr lvl="1"/>
            <a:r>
              <a:rPr lang="en-US" dirty="0"/>
              <a:t>Cheese/Whey</a:t>
            </a:r>
          </a:p>
          <a:p>
            <a:pPr lvl="1"/>
            <a:r>
              <a:rPr lang="en-US" dirty="0"/>
              <a:t>Fluid</a:t>
            </a:r>
          </a:p>
          <a:p>
            <a:pPr lvl="1"/>
            <a:r>
              <a:rPr lang="en-US" dirty="0"/>
              <a:t>Value-Added dairy</a:t>
            </a:r>
          </a:p>
          <a:p>
            <a:pPr lvl="1"/>
            <a:endParaRPr lang="en-US" dirty="0"/>
          </a:p>
          <a:p>
            <a:r>
              <a:rPr lang="en-US" dirty="0"/>
              <a:t>Transportation cost studies</a:t>
            </a:r>
          </a:p>
          <a:p>
            <a:endParaRPr lang="en-US" dirty="0"/>
          </a:p>
          <a:p>
            <a:r>
              <a:rPr lang="en-US" dirty="0"/>
              <a:t>Farm cost of production</a:t>
            </a:r>
          </a:p>
        </p:txBody>
      </p:sp>
      <p:sp>
        <p:nvSpPr>
          <p:cNvPr id="4" name="Text Placeholder 3">
            <a:extLst>
              <a:ext uri="{FF2B5EF4-FFF2-40B4-BE49-F238E27FC236}">
                <a16:creationId xmlns:a16="http://schemas.microsoft.com/office/drawing/2014/main" id="{78BDCBCF-AF53-2749-A04F-47A13CECA5EA}"/>
              </a:ext>
            </a:extLst>
          </p:cNvPr>
          <p:cNvSpPr>
            <a:spLocks noGrp="1"/>
          </p:cNvSpPr>
          <p:nvPr>
            <p:ph type="body" sz="quarter" idx="14"/>
          </p:nvPr>
        </p:nvSpPr>
        <p:spPr/>
        <p:txBody>
          <a:bodyPr/>
          <a:lstStyle/>
          <a:p>
            <a:endParaRPr lang="en-US"/>
          </a:p>
        </p:txBody>
      </p:sp>
      <p:pic>
        <p:nvPicPr>
          <p:cNvPr id="6" name="Picture 5">
            <a:extLst>
              <a:ext uri="{FF2B5EF4-FFF2-40B4-BE49-F238E27FC236}">
                <a16:creationId xmlns:a16="http://schemas.microsoft.com/office/drawing/2014/main" id="{5C65BDEB-EB98-DC4F-9068-F66C1466CF7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356733" y="149300"/>
            <a:ext cx="4997067" cy="6456784"/>
          </a:xfrm>
          <a:prstGeom prst="rect">
            <a:avLst/>
          </a:prstGeom>
        </p:spPr>
      </p:pic>
    </p:spTree>
    <p:extLst>
      <p:ext uri="{BB962C8B-B14F-4D97-AF65-F5344CB8AC3E}">
        <p14:creationId xmlns:p14="http://schemas.microsoft.com/office/powerpoint/2010/main" val="26759675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DCA2FF8-9794-9C45-B8FF-37534C5D395B}"/>
              </a:ext>
            </a:extLst>
          </p:cNvPr>
          <p:cNvSpPr>
            <a:spLocks noGrp="1"/>
          </p:cNvSpPr>
          <p:nvPr>
            <p:ph type="title" idx="4294967295"/>
          </p:nvPr>
        </p:nvSpPr>
        <p:spPr>
          <a:xfrm>
            <a:off x="457200" y="701675"/>
            <a:ext cx="10896600" cy="517525"/>
          </a:xfrm>
          <a:prstGeom prst="rect">
            <a:avLst/>
          </a:prstGeom>
          <a:noFill/>
          <a:ln>
            <a:noFill/>
            <a:prstDash/>
          </a:ln>
          <a:effectLst/>
        </p:spPr>
        <p:txBody>
          <a:bodyPr rot="0" spcFirstLastPara="0" vertOverflow="overflow" horzOverflow="overflow" vert="horz" wrap="square" lIns="0" tIns="45720" rIns="91440" bIns="0" numCol="1" spcCol="0" rtlCol="0" fromWordArt="0" anchor="b" anchorCtr="0" forceAA="0" compatLnSpc="1">
            <a:prstTxWarp prst="textNoShape">
              <a:avLst/>
            </a:prstTxWarp>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400" b="1" i="0" u="none" strike="noStrike" kern="1200" cap="none" spc="0" normalizeH="0" baseline="0" noProof="0" dirty="0">
                <a:ln>
                  <a:noFill/>
                </a:ln>
                <a:solidFill>
                  <a:schemeClr val="tx1">
                    <a:lumMod val="90000"/>
                    <a:lumOff val="10000"/>
                  </a:schemeClr>
                </a:solidFill>
                <a:effectLst/>
                <a:uLnTx/>
                <a:uFillTx/>
                <a:latin typeface="Arial" panose="020B0604020202020204" pitchFamily="34" charset="0"/>
                <a:ea typeface="+mn-ea"/>
                <a:cs typeface="Arial" panose="020B0604020202020204" pitchFamily="34" charset="0"/>
              </a:rPr>
              <a:t>Butter Processing Costs</a:t>
            </a:r>
          </a:p>
        </p:txBody>
      </p:sp>
      <p:sp>
        <p:nvSpPr>
          <p:cNvPr id="6" name="Text Placeholder 5">
            <a:extLst>
              <a:ext uri="{FF2B5EF4-FFF2-40B4-BE49-F238E27FC236}">
                <a16:creationId xmlns:a16="http://schemas.microsoft.com/office/drawing/2014/main" id="{23918076-9B7D-5A4C-A004-0A9DA537E040}"/>
              </a:ext>
            </a:extLst>
          </p:cNvPr>
          <p:cNvSpPr>
            <a:spLocks noGrp="1"/>
          </p:cNvSpPr>
          <p:nvPr>
            <p:ph type="body" sz="quarter" idx="14"/>
          </p:nvPr>
        </p:nvSpPr>
        <p:spPr/>
        <p:txBody>
          <a:bodyPr/>
          <a:lstStyle/>
          <a:p>
            <a:endParaRPr lang="en-US"/>
          </a:p>
        </p:txBody>
      </p:sp>
      <p:sp>
        <p:nvSpPr>
          <p:cNvPr id="3" name="Content Placeholder 2">
            <a:extLst>
              <a:ext uri="{FF2B5EF4-FFF2-40B4-BE49-F238E27FC236}">
                <a16:creationId xmlns:a16="http://schemas.microsoft.com/office/drawing/2014/main" id="{4D4E4651-4A78-3441-840E-BA91E3C10063}"/>
              </a:ext>
            </a:extLst>
          </p:cNvPr>
          <p:cNvSpPr>
            <a:spLocks noGrp="1"/>
          </p:cNvSpPr>
          <p:nvPr>
            <p:ph sz="quarter" idx="13"/>
          </p:nvPr>
        </p:nvSpPr>
        <p:spPr/>
        <p:txBody>
          <a:bodyPr/>
          <a:lstStyle/>
          <a:p>
            <a:endParaRPr lang="en-US"/>
          </a:p>
        </p:txBody>
      </p:sp>
      <p:pic>
        <p:nvPicPr>
          <p:cNvPr id="2" name="Picture 1" descr="Pie chart showing breakdown of butter processing costs">
            <a:extLst>
              <a:ext uri="{FF2B5EF4-FFF2-40B4-BE49-F238E27FC236}">
                <a16:creationId xmlns:a16="http://schemas.microsoft.com/office/drawing/2014/main" id="{21A1780D-5E54-6848-AE09-25871D7D5699}"/>
              </a:ext>
            </a:extLst>
          </p:cNvPr>
          <p:cNvPicPr>
            <a:picLocks noChangeAspect="1"/>
          </p:cNvPicPr>
          <p:nvPr/>
        </p:nvPicPr>
        <p:blipFill>
          <a:blip r:embed="rId2"/>
          <a:stretch>
            <a:fillRect/>
          </a:stretch>
        </p:blipFill>
        <p:spPr>
          <a:xfrm>
            <a:off x="1422858" y="1384299"/>
            <a:ext cx="6981369" cy="5149755"/>
          </a:xfrm>
          <a:prstGeom prst="rect">
            <a:avLst/>
          </a:prstGeom>
        </p:spPr>
      </p:pic>
    </p:spTree>
    <p:extLst>
      <p:ext uri="{BB962C8B-B14F-4D97-AF65-F5344CB8AC3E}">
        <p14:creationId xmlns:p14="http://schemas.microsoft.com/office/powerpoint/2010/main" val="24821411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DCA2FF8-9794-9C45-B8FF-37534C5D395B}"/>
              </a:ext>
            </a:extLst>
          </p:cNvPr>
          <p:cNvSpPr>
            <a:spLocks noGrp="1"/>
          </p:cNvSpPr>
          <p:nvPr>
            <p:ph type="title" idx="4294967295"/>
          </p:nvPr>
        </p:nvSpPr>
        <p:spPr>
          <a:xfrm>
            <a:off x="457200" y="701675"/>
            <a:ext cx="10896600" cy="517525"/>
          </a:xfrm>
          <a:prstGeom prst="rect">
            <a:avLst/>
          </a:prstGeom>
          <a:noFill/>
          <a:ln>
            <a:noFill/>
            <a:prstDash/>
          </a:ln>
          <a:effectLst/>
        </p:spPr>
        <p:txBody>
          <a:bodyPr rot="0" spcFirstLastPara="0" vertOverflow="overflow" horzOverflow="overflow" vert="horz" wrap="square" lIns="0" tIns="45720" rIns="91440" bIns="0" numCol="1" spcCol="0" rtlCol="0" fromWordArt="0" anchor="b" anchorCtr="0" forceAA="0" compatLnSpc="1">
            <a:prstTxWarp prst="textNoShape">
              <a:avLst/>
            </a:prstTxWarp>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400" b="1" i="0" u="none" strike="noStrike" kern="1200" cap="none" spc="0" normalizeH="0" baseline="0" noProof="0" dirty="0">
                <a:ln>
                  <a:noFill/>
                </a:ln>
                <a:solidFill>
                  <a:schemeClr val="tx1">
                    <a:lumMod val="90000"/>
                    <a:lumOff val="10000"/>
                  </a:schemeClr>
                </a:solidFill>
                <a:effectLst/>
                <a:uLnTx/>
                <a:uFillTx/>
                <a:latin typeface="Arial" panose="020B0604020202020204" pitchFamily="34" charset="0"/>
                <a:ea typeface="+mn-ea"/>
                <a:cs typeface="Arial" panose="020B0604020202020204" pitchFamily="34" charset="0"/>
              </a:rPr>
              <a:t>Cheddar Cheese Processing Costs</a:t>
            </a:r>
          </a:p>
        </p:txBody>
      </p:sp>
      <p:graphicFrame>
        <p:nvGraphicFramePr>
          <p:cNvPr id="7" name="Content Placeholder 6">
            <a:extLst>
              <a:ext uri="{FF2B5EF4-FFF2-40B4-BE49-F238E27FC236}">
                <a16:creationId xmlns:a16="http://schemas.microsoft.com/office/drawing/2014/main" id="{B5A67290-D4FE-1446-A0F1-862E645CC980}"/>
              </a:ext>
            </a:extLst>
          </p:cNvPr>
          <p:cNvGraphicFramePr>
            <a:graphicFrameLocks noGrp="1"/>
          </p:cNvGraphicFramePr>
          <p:nvPr>
            <p:ph sz="quarter" idx="13"/>
            <p:extLst>
              <p:ext uri="{D42A27DB-BD31-4B8C-83A1-F6EECF244321}">
                <p14:modId xmlns:p14="http://schemas.microsoft.com/office/powerpoint/2010/main" val="3552283026"/>
              </p:ext>
            </p:extLst>
          </p:nvPr>
        </p:nvGraphicFramePr>
        <p:xfrm>
          <a:off x="788166" y="1762652"/>
          <a:ext cx="10234668" cy="4268669"/>
        </p:xfrm>
        <a:graphic>
          <a:graphicData uri="http://schemas.openxmlformats.org/drawingml/2006/table">
            <a:tbl>
              <a:tblPr firstRow="1"/>
              <a:tblGrid>
                <a:gridCol w="899167">
                  <a:extLst>
                    <a:ext uri="{9D8B030D-6E8A-4147-A177-3AD203B41FA5}">
                      <a16:colId xmlns:a16="http://schemas.microsoft.com/office/drawing/2014/main" val="1948118995"/>
                    </a:ext>
                  </a:extLst>
                </a:gridCol>
                <a:gridCol w="1163628">
                  <a:extLst>
                    <a:ext uri="{9D8B030D-6E8A-4147-A177-3AD203B41FA5}">
                      <a16:colId xmlns:a16="http://schemas.microsoft.com/office/drawing/2014/main" val="3329685793"/>
                    </a:ext>
                  </a:extLst>
                </a:gridCol>
                <a:gridCol w="1269418">
                  <a:extLst>
                    <a:ext uri="{9D8B030D-6E8A-4147-A177-3AD203B41FA5}">
                      <a16:colId xmlns:a16="http://schemas.microsoft.com/office/drawing/2014/main" val="2332734500"/>
                    </a:ext>
                  </a:extLst>
                </a:gridCol>
                <a:gridCol w="872722">
                  <a:extLst>
                    <a:ext uri="{9D8B030D-6E8A-4147-A177-3AD203B41FA5}">
                      <a16:colId xmlns:a16="http://schemas.microsoft.com/office/drawing/2014/main" val="1336303091"/>
                    </a:ext>
                  </a:extLst>
                </a:gridCol>
                <a:gridCol w="1269418">
                  <a:extLst>
                    <a:ext uri="{9D8B030D-6E8A-4147-A177-3AD203B41FA5}">
                      <a16:colId xmlns:a16="http://schemas.microsoft.com/office/drawing/2014/main" val="2060252490"/>
                    </a:ext>
                  </a:extLst>
                </a:gridCol>
                <a:gridCol w="1190079">
                  <a:extLst>
                    <a:ext uri="{9D8B030D-6E8A-4147-A177-3AD203B41FA5}">
                      <a16:colId xmlns:a16="http://schemas.microsoft.com/office/drawing/2014/main" val="3869583709"/>
                    </a:ext>
                  </a:extLst>
                </a:gridCol>
                <a:gridCol w="1613218">
                  <a:extLst>
                    <a:ext uri="{9D8B030D-6E8A-4147-A177-3AD203B41FA5}">
                      <a16:colId xmlns:a16="http://schemas.microsoft.com/office/drawing/2014/main" val="2472990550"/>
                    </a:ext>
                  </a:extLst>
                </a:gridCol>
                <a:gridCol w="1102753">
                  <a:extLst>
                    <a:ext uri="{9D8B030D-6E8A-4147-A177-3AD203B41FA5}">
                      <a16:colId xmlns:a16="http://schemas.microsoft.com/office/drawing/2014/main" val="1308664462"/>
                    </a:ext>
                  </a:extLst>
                </a:gridCol>
                <a:gridCol w="854265">
                  <a:extLst>
                    <a:ext uri="{9D8B030D-6E8A-4147-A177-3AD203B41FA5}">
                      <a16:colId xmlns:a16="http://schemas.microsoft.com/office/drawing/2014/main" val="2651914427"/>
                    </a:ext>
                  </a:extLst>
                </a:gridCol>
              </a:tblGrid>
              <a:tr h="976829">
                <a:tc>
                  <a:txBody>
                    <a:bodyPr/>
                    <a:lstStyle/>
                    <a:p>
                      <a:br>
                        <a:rPr lang="en-US" sz="1400" dirty="0">
                          <a:effectLst/>
                          <a:latin typeface="Helvetica" pitchFamily="2" charset="0"/>
                        </a:rPr>
                      </a:br>
                      <a:endParaRPr lang="en-US" sz="1400" dirty="0">
                        <a:effectLst/>
                        <a:latin typeface="Helvetica"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0B3B2"/>
                    </a:solidFill>
                  </a:tcPr>
                </a:tc>
                <a:tc>
                  <a:txBody>
                    <a:bodyPr/>
                    <a:lstStyle/>
                    <a:p>
                      <a:pPr algn="ctr"/>
                      <a:r>
                        <a:rPr lang="en-US" sz="1400" b="1">
                          <a:solidFill>
                            <a:srgbClr val="000000"/>
                          </a:solidFill>
                          <a:effectLst/>
                          <a:latin typeface="Helvetica Neue" panose="02000503000000020004" pitchFamily="2" charset="0"/>
                        </a:rPr>
                        <a:t>Product Pounds</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0B3B2"/>
                    </a:solidFill>
                  </a:tcPr>
                </a:tc>
                <a:tc>
                  <a:txBody>
                    <a:bodyPr/>
                    <a:lstStyle/>
                    <a:p>
                      <a:pPr algn="ctr"/>
                      <a:r>
                        <a:rPr lang="en-US" sz="1400" b="1">
                          <a:solidFill>
                            <a:srgbClr val="000000"/>
                          </a:solidFill>
                          <a:effectLst/>
                          <a:latin typeface="Helvetica Neue" panose="02000503000000020004" pitchFamily="2" charset="0"/>
                        </a:rPr>
                        <a:t>Processing Labor</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0B3B2"/>
                    </a:solidFill>
                  </a:tcPr>
                </a:tc>
                <a:tc>
                  <a:txBody>
                    <a:bodyPr/>
                    <a:lstStyle/>
                    <a:p>
                      <a:pPr algn="ctr"/>
                      <a:r>
                        <a:rPr lang="en-US" sz="1400" b="1">
                          <a:solidFill>
                            <a:srgbClr val="000000"/>
                          </a:solidFill>
                          <a:effectLst/>
                          <a:latin typeface="Helvetica Neue" panose="02000503000000020004" pitchFamily="2" charset="0"/>
                        </a:rPr>
                        <a:t>Utilities</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0B3B2"/>
                    </a:solidFill>
                  </a:tcPr>
                </a:tc>
                <a:tc>
                  <a:txBody>
                    <a:bodyPr/>
                    <a:lstStyle/>
                    <a:p>
                      <a:pPr algn="ctr"/>
                      <a:r>
                        <a:rPr lang="en-US" sz="1400" b="1">
                          <a:solidFill>
                            <a:srgbClr val="000000"/>
                          </a:solidFill>
                          <a:effectLst/>
                          <a:latin typeface="Helvetica Neue" panose="02000503000000020004" pitchFamily="2" charset="0"/>
                        </a:rPr>
                        <a:t>Non-Labor or Utilities Processing</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0B3B2"/>
                    </a:solidFill>
                  </a:tcPr>
                </a:tc>
                <a:tc>
                  <a:txBody>
                    <a:bodyPr/>
                    <a:lstStyle/>
                    <a:p>
                      <a:pPr algn="ctr"/>
                      <a:r>
                        <a:rPr lang="en-US" sz="1400" b="1">
                          <a:solidFill>
                            <a:srgbClr val="000000"/>
                          </a:solidFill>
                          <a:effectLst/>
                          <a:latin typeface="Helvetica Neue" panose="02000503000000020004" pitchFamily="2" charset="0"/>
                        </a:rPr>
                        <a:t>Packaging</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0B3B2"/>
                    </a:solidFill>
                  </a:tcPr>
                </a:tc>
                <a:tc>
                  <a:txBody>
                    <a:bodyPr/>
                    <a:lstStyle/>
                    <a:p>
                      <a:pPr algn="ctr"/>
                      <a:r>
                        <a:rPr lang="en-US" sz="1400" b="1">
                          <a:solidFill>
                            <a:srgbClr val="000000"/>
                          </a:solidFill>
                          <a:effectLst/>
                          <a:latin typeface="Helvetica Neue" panose="02000503000000020004" pitchFamily="2" charset="0"/>
                        </a:rPr>
                        <a:t>General and Administrative</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0B3B2"/>
                    </a:solidFill>
                  </a:tcPr>
                </a:tc>
                <a:tc>
                  <a:txBody>
                    <a:bodyPr/>
                    <a:lstStyle/>
                    <a:p>
                      <a:pPr algn="ctr"/>
                      <a:r>
                        <a:rPr lang="en-US" sz="1400" b="1">
                          <a:solidFill>
                            <a:srgbClr val="000000"/>
                          </a:solidFill>
                          <a:effectLst/>
                          <a:latin typeface="Helvetica Neue" panose="02000503000000020004" pitchFamily="2" charset="0"/>
                        </a:rPr>
                        <a:t>Return on Investment</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0B3B2"/>
                    </a:solidFill>
                  </a:tcPr>
                </a:tc>
                <a:tc>
                  <a:txBody>
                    <a:bodyPr/>
                    <a:lstStyle/>
                    <a:p>
                      <a:pPr algn="ctr"/>
                      <a:r>
                        <a:rPr lang="en-US" sz="1400" b="1">
                          <a:solidFill>
                            <a:srgbClr val="000000"/>
                          </a:solidFill>
                          <a:effectLst/>
                          <a:latin typeface="Helvetica Neue" panose="02000503000000020004" pitchFamily="2" charset="0"/>
                        </a:rPr>
                        <a:t>Total Cost</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0B3B2"/>
                    </a:solidFill>
                  </a:tcPr>
                </a:tc>
                <a:extLst>
                  <a:ext uri="{0D108BD9-81ED-4DB2-BD59-A6C34878D82A}">
                    <a16:rowId xmlns:a16="http://schemas.microsoft.com/office/drawing/2014/main" val="1505303612"/>
                  </a:ext>
                </a:extLst>
              </a:tr>
              <a:tr h="929640">
                <a:tc>
                  <a:txBody>
                    <a:bodyPr/>
                    <a:lstStyle/>
                    <a:p>
                      <a:r>
                        <a:rPr lang="en-US" sz="1400" b="1">
                          <a:solidFill>
                            <a:srgbClr val="000000"/>
                          </a:solidFill>
                          <a:effectLst/>
                          <a:latin typeface="Helvetica Neue" panose="02000503000000020004" pitchFamily="2" charset="0"/>
                        </a:rPr>
                        <a:t>Low Cost</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4D4D4"/>
                    </a:solidFill>
                  </a:tcPr>
                </a:tc>
                <a:tc>
                  <a:txBody>
                    <a:bodyPr/>
                    <a:lstStyle/>
                    <a:p>
                      <a:pPr algn="ctr"/>
                      <a:r>
                        <a:rPr lang="en-US" sz="1400">
                          <a:solidFill>
                            <a:srgbClr val="000000"/>
                          </a:solidFill>
                          <a:effectLst/>
                          <a:latin typeface="Helvetica Neue" panose="02000503000000020004" pitchFamily="2" charset="0"/>
                        </a:rPr>
                        <a:t>68,700,515</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Helvetica Neue" panose="02000503000000020004" pitchFamily="2" charset="0"/>
                        </a:rPr>
                        <a:t>$0.0405</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Helvetica Neue" panose="02000503000000020004" pitchFamily="2" charset="0"/>
                        </a:rPr>
                        <a:t>$0.0142</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Helvetica Neue" panose="02000503000000020004" pitchFamily="2" charset="0"/>
                        </a:rPr>
                        <a:t>$0.0627</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Helvetica Neue" panose="02000503000000020004" pitchFamily="2" charset="0"/>
                        </a:rPr>
                        <a:t>$0.0179</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Helvetica Neue" panose="02000503000000020004" pitchFamily="2" charset="0"/>
                        </a:rPr>
                        <a:t>$0.0011</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Helvetica Neue" panose="02000503000000020004" pitchFamily="2" charset="0"/>
                        </a:rPr>
                        <a:t>$0.0089</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Helvetica Neue" panose="02000503000000020004" pitchFamily="2" charset="0"/>
                        </a:rPr>
                        <a:t>$0.1454</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2553364"/>
                  </a:ext>
                </a:extLst>
              </a:tr>
              <a:tr h="929640">
                <a:tc>
                  <a:txBody>
                    <a:bodyPr/>
                    <a:lstStyle/>
                    <a:p>
                      <a:r>
                        <a:rPr lang="en-US" sz="1400" b="1">
                          <a:solidFill>
                            <a:srgbClr val="000000"/>
                          </a:solidFill>
                          <a:effectLst/>
                          <a:latin typeface="Helvetica Neue" panose="02000503000000020004" pitchFamily="2" charset="0"/>
                        </a:rPr>
                        <a:t>High Cost</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4D4D4"/>
                    </a:solidFill>
                  </a:tcPr>
                </a:tc>
                <a:tc>
                  <a:txBody>
                    <a:bodyPr/>
                    <a:lstStyle/>
                    <a:p>
                      <a:pPr algn="ctr"/>
                      <a:r>
                        <a:rPr lang="en-US" sz="1400">
                          <a:solidFill>
                            <a:srgbClr val="000000"/>
                          </a:solidFill>
                          <a:effectLst/>
                          <a:latin typeface="Helvetica Neue" panose="02000503000000020004" pitchFamily="2" charset="0"/>
                        </a:rPr>
                        <a:t>53,401,020</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ctr"/>
                      <a:r>
                        <a:rPr lang="en-US" sz="1400">
                          <a:solidFill>
                            <a:srgbClr val="000000"/>
                          </a:solidFill>
                          <a:effectLst/>
                          <a:latin typeface="Helvetica Neue" panose="02000503000000020004" pitchFamily="2" charset="0"/>
                        </a:rPr>
                        <a:t>$0.0974</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ctr"/>
                      <a:r>
                        <a:rPr lang="en-US" sz="1400">
                          <a:solidFill>
                            <a:srgbClr val="000000"/>
                          </a:solidFill>
                          <a:effectLst/>
                          <a:latin typeface="Helvetica Neue" panose="02000503000000020004" pitchFamily="2" charset="0"/>
                        </a:rPr>
                        <a:t>$0.0266</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ctr"/>
                      <a:r>
                        <a:rPr lang="en-US" sz="1400">
                          <a:solidFill>
                            <a:srgbClr val="000000"/>
                          </a:solidFill>
                          <a:effectLst/>
                          <a:latin typeface="Helvetica Neue" panose="02000503000000020004" pitchFamily="2" charset="0"/>
                        </a:rPr>
                        <a:t>$0.1882</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ctr"/>
                      <a:r>
                        <a:rPr lang="en-US" sz="1400">
                          <a:solidFill>
                            <a:srgbClr val="000000"/>
                          </a:solidFill>
                          <a:effectLst/>
                          <a:latin typeface="Helvetica Neue" panose="02000503000000020004" pitchFamily="2" charset="0"/>
                        </a:rPr>
                        <a:t>$0.0149</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ctr"/>
                      <a:r>
                        <a:rPr lang="en-US" sz="1400">
                          <a:solidFill>
                            <a:srgbClr val="000000"/>
                          </a:solidFill>
                          <a:effectLst/>
                          <a:latin typeface="Helvetica Neue" panose="02000503000000020004" pitchFamily="2" charset="0"/>
                        </a:rPr>
                        <a:t>$0.0324</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ctr"/>
                      <a:r>
                        <a:rPr lang="en-US" sz="1400">
                          <a:solidFill>
                            <a:srgbClr val="000000"/>
                          </a:solidFill>
                          <a:effectLst/>
                          <a:latin typeface="Helvetica Neue" panose="02000503000000020004" pitchFamily="2" charset="0"/>
                        </a:rPr>
                        <a:t>$0.0197</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ctr"/>
                      <a:r>
                        <a:rPr lang="en-US" sz="1400">
                          <a:solidFill>
                            <a:srgbClr val="000000"/>
                          </a:solidFill>
                          <a:effectLst/>
                          <a:latin typeface="Helvetica Neue" panose="02000503000000020004" pitchFamily="2" charset="0"/>
                        </a:rPr>
                        <a:t>$0.3792</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477565025"/>
                  </a:ext>
                </a:extLst>
              </a:tr>
              <a:tr h="929640">
                <a:tc>
                  <a:txBody>
                    <a:bodyPr/>
                    <a:lstStyle/>
                    <a:p>
                      <a:r>
                        <a:rPr lang="en-US" sz="1400" b="1">
                          <a:solidFill>
                            <a:srgbClr val="000000"/>
                          </a:solidFill>
                          <a:effectLst/>
                          <a:latin typeface="Helvetica Neue" panose="02000503000000020004" pitchFamily="2" charset="0"/>
                        </a:rPr>
                        <a:t>All Plants</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4D4D4"/>
                    </a:solidFill>
                  </a:tcPr>
                </a:tc>
                <a:tc>
                  <a:txBody>
                    <a:bodyPr/>
                    <a:lstStyle/>
                    <a:p>
                      <a:pPr algn="ctr"/>
                      <a:r>
                        <a:rPr lang="en-US" sz="1400">
                          <a:solidFill>
                            <a:srgbClr val="000000"/>
                          </a:solidFill>
                          <a:effectLst/>
                          <a:latin typeface="Helvetica Neue" panose="02000503000000020004" pitchFamily="2" charset="0"/>
                        </a:rPr>
                        <a:t>61,050,768</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Helvetica Neue" panose="02000503000000020004" pitchFamily="2" charset="0"/>
                        </a:rPr>
                        <a:t>$0.0654</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Helvetica Neue" panose="02000503000000020004" pitchFamily="2" charset="0"/>
                        </a:rPr>
                        <a:t>$0.0197</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Helvetica Neue" panose="02000503000000020004" pitchFamily="2" charset="0"/>
                        </a:rPr>
                        <a:t>$0.1176</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Helvetica Neue" panose="02000503000000020004" pitchFamily="2" charset="0"/>
                        </a:rPr>
                        <a:t>$0.0166</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Helvetica Neue" panose="02000503000000020004" pitchFamily="2" charset="0"/>
                        </a:rPr>
                        <a:t>$0.0148</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Helvetica Neue" panose="02000503000000020004" pitchFamily="2" charset="0"/>
                        </a:rPr>
                        <a:t>$0.0136</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Helvetica Neue" panose="02000503000000020004" pitchFamily="2" charset="0"/>
                        </a:rPr>
                        <a:t>$0.2476</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2764019"/>
                  </a:ext>
                </a:extLst>
              </a:tr>
              <a:tr h="290956">
                <a:tc>
                  <a:txBody>
                    <a:bodyPr/>
                    <a:lstStyle/>
                    <a:p>
                      <a:pPr algn="r"/>
                      <a:r>
                        <a:rPr lang="en-US" sz="1400" b="1">
                          <a:solidFill>
                            <a:srgbClr val="000000"/>
                          </a:solidFill>
                          <a:effectLst/>
                          <a:latin typeface="Helvetica Neue" panose="02000503000000020004" pitchFamily="2" charset="0"/>
                        </a:rPr>
                        <a:t>N =</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4D4D4"/>
                    </a:solidFill>
                  </a:tcPr>
                </a:tc>
                <a:tc>
                  <a:txBody>
                    <a:bodyPr/>
                    <a:lstStyle/>
                    <a:p>
                      <a:pPr algn="ctr"/>
                      <a:r>
                        <a:rPr lang="en-US" sz="1400">
                          <a:solidFill>
                            <a:srgbClr val="000000"/>
                          </a:solidFill>
                          <a:effectLst/>
                          <a:latin typeface="Helvetica Neue" panose="02000503000000020004" pitchFamily="2" charset="0"/>
                        </a:rPr>
                        <a:t>10</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br>
                        <a:rPr lang="en-US" sz="1400">
                          <a:effectLst/>
                          <a:latin typeface="Helvetica" pitchFamily="2" charset="0"/>
                        </a:rPr>
                      </a:br>
                      <a:endParaRPr lang="en-US" sz="1400">
                        <a:effectLst/>
                        <a:latin typeface="Helvetica"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br>
                        <a:rPr lang="en-US" sz="1400">
                          <a:effectLst/>
                          <a:latin typeface="Helvetica" pitchFamily="2" charset="0"/>
                        </a:rPr>
                      </a:br>
                      <a:endParaRPr lang="en-US" sz="1400">
                        <a:effectLst/>
                        <a:latin typeface="Helvetica"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br>
                        <a:rPr lang="en-US" sz="1400">
                          <a:effectLst/>
                          <a:latin typeface="Helvetica" pitchFamily="2" charset="0"/>
                        </a:rPr>
                      </a:br>
                      <a:endParaRPr lang="en-US" sz="1400">
                        <a:effectLst/>
                        <a:latin typeface="Helvetica"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br>
                        <a:rPr lang="en-US" sz="1400">
                          <a:effectLst/>
                          <a:latin typeface="Helvetica" pitchFamily="2" charset="0"/>
                        </a:rPr>
                      </a:br>
                      <a:endParaRPr lang="en-US" sz="1400">
                        <a:effectLst/>
                        <a:latin typeface="Helvetica"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br>
                        <a:rPr lang="en-US" sz="1400">
                          <a:effectLst/>
                          <a:latin typeface="Helvetica" pitchFamily="2" charset="0"/>
                        </a:rPr>
                      </a:br>
                      <a:endParaRPr lang="en-US" sz="1400">
                        <a:effectLst/>
                        <a:latin typeface="Helvetica"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br>
                        <a:rPr lang="en-US" sz="1400">
                          <a:effectLst/>
                          <a:latin typeface="Helvetica" pitchFamily="2" charset="0"/>
                        </a:rPr>
                      </a:br>
                      <a:endParaRPr lang="en-US" sz="1400">
                        <a:effectLst/>
                        <a:latin typeface="Helvetica"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br>
                        <a:rPr lang="en-US" sz="1400" dirty="0">
                          <a:effectLst/>
                          <a:latin typeface="Helvetica" pitchFamily="2" charset="0"/>
                        </a:rPr>
                      </a:br>
                      <a:endParaRPr lang="en-US" sz="1400" dirty="0">
                        <a:effectLst/>
                        <a:latin typeface="Helvetica"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707641362"/>
                  </a:ext>
                </a:extLst>
              </a:tr>
            </a:tbl>
          </a:graphicData>
        </a:graphic>
      </p:graphicFrame>
      <p:sp>
        <p:nvSpPr>
          <p:cNvPr id="6" name="Text Placeholder 5">
            <a:extLst>
              <a:ext uri="{FF2B5EF4-FFF2-40B4-BE49-F238E27FC236}">
                <a16:creationId xmlns:a16="http://schemas.microsoft.com/office/drawing/2014/main" id="{23918076-9B7D-5A4C-A004-0A9DA537E040}"/>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30703618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DCA2FF8-9794-9C45-B8FF-37534C5D395B}"/>
              </a:ext>
            </a:extLst>
          </p:cNvPr>
          <p:cNvSpPr>
            <a:spLocks noGrp="1"/>
          </p:cNvSpPr>
          <p:nvPr>
            <p:ph type="title" idx="4294967295"/>
          </p:nvPr>
        </p:nvSpPr>
        <p:spPr>
          <a:xfrm>
            <a:off x="457200" y="701675"/>
            <a:ext cx="10896600" cy="517525"/>
          </a:xfrm>
          <a:prstGeom prst="rect">
            <a:avLst/>
          </a:prstGeom>
          <a:noFill/>
          <a:ln>
            <a:noFill/>
            <a:prstDash/>
          </a:ln>
          <a:effectLst/>
        </p:spPr>
        <p:txBody>
          <a:bodyPr rot="0" spcFirstLastPara="0" vertOverflow="overflow" horzOverflow="overflow" vert="horz" wrap="square" lIns="0" tIns="45720" rIns="91440" bIns="0" numCol="1" spcCol="0" rtlCol="0" fromWordArt="0" anchor="b" anchorCtr="0" forceAA="0" compatLnSpc="1">
            <a:prstTxWarp prst="textNoShape">
              <a:avLst/>
            </a:prstTxWarp>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400" b="1" i="0" u="none" strike="noStrike" kern="1200" cap="none" spc="0" normalizeH="0" baseline="0" noProof="0" dirty="0">
                <a:ln>
                  <a:noFill/>
                </a:ln>
                <a:solidFill>
                  <a:schemeClr val="tx1">
                    <a:lumMod val="90000"/>
                    <a:lumOff val="10000"/>
                  </a:schemeClr>
                </a:solidFill>
                <a:effectLst/>
                <a:uLnTx/>
                <a:uFillTx/>
                <a:latin typeface="Arial" panose="020B0604020202020204" pitchFamily="34" charset="0"/>
                <a:ea typeface="+mn-ea"/>
                <a:cs typeface="Arial" panose="020B0604020202020204" pitchFamily="34" charset="0"/>
              </a:rPr>
              <a:t>Cheddar Cheese Processing Costs</a:t>
            </a:r>
          </a:p>
        </p:txBody>
      </p:sp>
      <p:sp>
        <p:nvSpPr>
          <p:cNvPr id="6" name="Text Placeholder 5">
            <a:extLst>
              <a:ext uri="{FF2B5EF4-FFF2-40B4-BE49-F238E27FC236}">
                <a16:creationId xmlns:a16="http://schemas.microsoft.com/office/drawing/2014/main" id="{23918076-9B7D-5A4C-A004-0A9DA537E040}"/>
              </a:ext>
            </a:extLst>
          </p:cNvPr>
          <p:cNvSpPr>
            <a:spLocks noGrp="1"/>
          </p:cNvSpPr>
          <p:nvPr>
            <p:ph type="body" sz="quarter" idx="14"/>
          </p:nvPr>
        </p:nvSpPr>
        <p:spPr/>
        <p:txBody>
          <a:bodyPr/>
          <a:lstStyle/>
          <a:p>
            <a:endParaRPr lang="en-US"/>
          </a:p>
        </p:txBody>
      </p:sp>
      <p:sp>
        <p:nvSpPr>
          <p:cNvPr id="3" name="Content Placeholder 2">
            <a:extLst>
              <a:ext uri="{FF2B5EF4-FFF2-40B4-BE49-F238E27FC236}">
                <a16:creationId xmlns:a16="http://schemas.microsoft.com/office/drawing/2014/main" id="{4D4E4651-4A78-3441-840E-BA91E3C10063}"/>
              </a:ext>
            </a:extLst>
          </p:cNvPr>
          <p:cNvSpPr>
            <a:spLocks noGrp="1"/>
          </p:cNvSpPr>
          <p:nvPr>
            <p:ph sz="quarter" idx="13"/>
          </p:nvPr>
        </p:nvSpPr>
        <p:spPr/>
        <p:txBody>
          <a:bodyPr/>
          <a:lstStyle/>
          <a:p>
            <a:endParaRPr lang="en-US"/>
          </a:p>
        </p:txBody>
      </p:sp>
      <p:pic>
        <p:nvPicPr>
          <p:cNvPr id="5" name="Picture 4" descr="Pie chart showing breakdown of cheddar cheese processing costs">
            <a:extLst>
              <a:ext uri="{FF2B5EF4-FFF2-40B4-BE49-F238E27FC236}">
                <a16:creationId xmlns:a16="http://schemas.microsoft.com/office/drawing/2014/main" id="{F14269D7-8B35-3C4C-AC6C-85B4FC8FA240}"/>
              </a:ext>
            </a:extLst>
          </p:cNvPr>
          <p:cNvPicPr>
            <a:picLocks noChangeAspect="1"/>
          </p:cNvPicPr>
          <p:nvPr/>
        </p:nvPicPr>
        <p:blipFill>
          <a:blip r:embed="rId2"/>
          <a:stretch>
            <a:fillRect/>
          </a:stretch>
        </p:blipFill>
        <p:spPr>
          <a:xfrm>
            <a:off x="1256467" y="1311007"/>
            <a:ext cx="7017633" cy="5223047"/>
          </a:xfrm>
          <a:prstGeom prst="rect">
            <a:avLst/>
          </a:prstGeom>
        </p:spPr>
      </p:pic>
    </p:spTree>
    <p:extLst>
      <p:ext uri="{BB962C8B-B14F-4D97-AF65-F5344CB8AC3E}">
        <p14:creationId xmlns:p14="http://schemas.microsoft.com/office/powerpoint/2010/main" val="36854323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DCA2FF8-9794-9C45-B8FF-37534C5D395B}"/>
              </a:ext>
            </a:extLst>
          </p:cNvPr>
          <p:cNvSpPr>
            <a:spLocks noGrp="1"/>
          </p:cNvSpPr>
          <p:nvPr>
            <p:ph type="title" idx="4294967295"/>
          </p:nvPr>
        </p:nvSpPr>
        <p:spPr>
          <a:xfrm>
            <a:off x="457200" y="701675"/>
            <a:ext cx="10896600" cy="517525"/>
          </a:xfrm>
          <a:prstGeom prst="rect">
            <a:avLst/>
          </a:prstGeom>
          <a:noFill/>
          <a:ln>
            <a:noFill/>
            <a:prstDash/>
          </a:ln>
          <a:effectLst/>
        </p:spPr>
        <p:txBody>
          <a:bodyPr rot="0" spcFirstLastPara="0" vertOverflow="overflow" horzOverflow="overflow" vert="horz" wrap="square" lIns="0" tIns="45720" rIns="91440" bIns="0" numCol="1" spcCol="0" rtlCol="0" fromWordArt="0" anchor="b" anchorCtr="0" forceAA="0" compatLnSpc="1">
            <a:prstTxWarp prst="textNoShape">
              <a:avLst/>
            </a:prstTxWarp>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400" b="1" i="0" u="none" strike="noStrike" kern="1200" cap="none" spc="0" normalizeH="0" baseline="0" noProof="0" dirty="0">
                <a:ln>
                  <a:noFill/>
                </a:ln>
                <a:solidFill>
                  <a:schemeClr val="tx1">
                    <a:lumMod val="90000"/>
                    <a:lumOff val="10000"/>
                  </a:schemeClr>
                </a:solidFill>
                <a:effectLst/>
                <a:uLnTx/>
                <a:uFillTx/>
                <a:latin typeface="Arial" panose="020B0604020202020204" pitchFamily="34" charset="0"/>
                <a:ea typeface="+mn-ea"/>
                <a:cs typeface="Arial" panose="020B0604020202020204" pitchFamily="34" charset="0"/>
              </a:rPr>
              <a:t>Dry Whey Processing Costs</a:t>
            </a:r>
          </a:p>
        </p:txBody>
      </p:sp>
      <p:graphicFrame>
        <p:nvGraphicFramePr>
          <p:cNvPr id="7" name="Content Placeholder 6">
            <a:extLst>
              <a:ext uri="{FF2B5EF4-FFF2-40B4-BE49-F238E27FC236}">
                <a16:creationId xmlns:a16="http://schemas.microsoft.com/office/drawing/2014/main" id="{B5A67290-D4FE-1446-A0F1-862E645CC980}"/>
              </a:ext>
            </a:extLst>
          </p:cNvPr>
          <p:cNvGraphicFramePr>
            <a:graphicFrameLocks noGrp="1"/>
          </p:cNvGraphicFramePr>
          <p:nvPr>
            <p:ph sz="quarter" idx="13"/>
            <p:extLst>
              <p:ext uri="{D42A27DB-BD31-4B8C-83A1-F6EECF244321}">
                <p14:modId xmlns:p14="http://schemas.microsoft.com/office/powerpoint/2010/main" val="2271089883"/>
              </p:ext>
            </p:extLst>
          </p:nvPr>
        </p:nvGraphicFramePr>
        <p:xfrm>
          <a:off x="788166" y="1762652"/>
          <a:ext cx="10234668" cy="4268669"/>
        </p:xfrm>
        <a:graphic>
          <a:graphicData uri="http://schemas.openxmlformats.org/drawingml/2006/table">
            <a:tbl>
              <a:tblPr firstRow="1"/>
              <a:tblGrid>
                <a:gridCol w="899167">
                  <a:extLst>
                    <a:ext uri="{9D8B030D-6E8A-4147-A177-3AD203B41FA5}">
                      <a16:colId xmlns:a16="http://schemas.microsoft.com/office/drawing/2014/main" val="1948118995"/>
                    </a:ext>
                  </a:extLst>
                </a:gridCol>
                <a:gridCol w="1163628">
                  <a:extLst>
                    <a:ext uri="{9D8B030D-6E8A-4147-A177-3AD203B41FA5}">
                      <a16:colId xmlns:a16="http://schemas.microsoft.com/office/drawing/2014/main" val="3329685793"/>
                    </a:ext>
                  </a:extLst>
                </a:gridCol>
                <a:gridCol w="1269418">
                  <a:extLst>
                    <a:ext uri="{9D8B030D-6E8A-4147-A177-3AD203B41FA5}">
                      <a16:colId xmlns:a16="http://schemas.microsoft.com/office/drawing/2014/main" val="2332734500"/>
                    </a:ext>
                  </a:extLst>
                </a:gridCol>
                <a:gridCol w="872722">
                  <a:extLst>
                    <a:ext uri="{9D8B030D-6E8A-4147-A177-3AD203B41FA5}">
                      <a16:colId xmlns:a16="http://schemas.microsoft.com/office/drawing/2014/main" val="1336303091"/>
                    </a:ext>
                  </a:extLst>
                </a:gridCol>
                <a:gridCol w="1269418">
                  <a:extLst>
                    <a:ext uri="{9D8B030D-6E8A-4147-A177-3AD203B41FA5}">
                      <a16:colId xmlns:a16="http://schemas.microsoft.com/office/drawing/2014/main" val="2060252490"/>
                    </a:ext>
                  </a:extLst>
                </a:gridCol>
                <a:gridCol w="1190079">
                  <a:extLst>
                    <a:ext uri="{9D8B030D-6E8A-4147-A177-3AD203B41FA5}">
                      <a16:colId xmlns:a16="http://schemas.microsoft.com/office/drawing/2014/main" val="3869583709"/>
                    </a:ext>
                  </a:extLst>
                </a:gridCol>
                <a:gridCol w="1613218">
                  <a:extLst>
                    <a:ext uri="{9D8B030D-6E8A-4147-A177-3AD203B41FA5}">
                      <a16:colId xmlns:a16="http://schemas.microsoft.com/office/drawing/2014/main" val="2472990550"/>
                    </a:ext>
                  </a:extLst>
                </a:gridCol>
                <a:gridCol w="1201904">
                  <a:extLst>
                    <a:ext uri="{9D8B030D-6E8A-4147-A177-3AD203B41FA5}">
                      <a16:colId xmlns:a16="http://schemas.microsoft.com/office/drawing/2014/main" val="1308664462"/>
                    </a:ext>
                  </a:extLst>
                </a:gridCol>
                <a:gridCol w="755114">
                  <a:extLst>
                    <a:ext uri="{9D8B030D-6E8A-4147-A177-3AD203B41FA5}">
                      <a16:colId xmlns:a16="http://schemas.microsoft.com/office/drawing/2014/main" val="2651914427"/>
                    </a:ext>
                  </a:extLst>
                </a:gridCol>
              </a:tblGrid>
              <a:tr h="976829">
                <a:tc>
                  <a:txBody>
                    <a:bodyPr/>
                    <a:lstStyle/>
                    <a:p>
                      <a:br>
                        <a:rPr lang="en-US" sz="1400" dirty="0">
                          <a:effectLst/>
                          <a:latin typeface="Helvetica" pitchFamily="2" charset="0"/>
                        </a:rPr>
                      </a:br>
                      <a:endParaRPr lang="en-US" sz="1400" dirty="0">
                        <a:effectLst/>
                        <a:latin typeface="Helvetica"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0B3B2"/>
                    </a:solidFill>
                  </a:tcPr>
                </a:tc>
                <a:tc>
                  <a:txBody>
                    <a:bodyPr/>
                    <a:lstStyle/>
                    <a:p>
                      <a:pPr algn="ctr"/>
                      <a:r>
                        <a:rPr lang="en-US" sz="1400" b="1">
                          <a:solidFill>
                            <a:srgbClr val="000000"/>
                          </a:solidFill>
                          <a:effectLst/>
                          <a:latin typeface="Helvetica Neue" panose="02000503000000020004" pitchFamily="2" charset="0"/>
                        </a:rPr>
                        <a:t>Product Pounds</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0B3B2"/>
                    </a:solidFill>
                  </a:tcPr>
                </a:tc>
                <a:tc>
                  <a:txBody>
                    <a:bodyPr/>
                    <a:lstStyle/>
                    <a:p>
                      <a:pPr algn="ctr"/>
                      <a:r>
                        <a:rPr lang="en-US" sz="1400" b="1">
                          <a:solidFill>
                            <a:srgbClr val="000000"/>
                          </a:solidFill>
                          <a:effectLst/>
                          <a:latin typeface="Helvetica Neue" panose="02000503000000020004" pitchFamily="2" charset="0"/>
                        </a:rPr>
                        <a:t>Processing Labor</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0B3B2"/>
                    </a:solidFill>
                  </a:tcPr>
                </a:tc>
                <a:tc>
                  <a:txBody>
                    <a:bodyPr/>
                    <a:lstStyle/>
                    <a:p>
                      <a:pPr algn="ctr"/>
                      <a:r>
                        <a:rPr lang="en-US" sz="1400" b="1">
                          <a:solidFill>
                            <a:srgbClr val="000000"/>
                          </a:solidFill>
                          <a:effectLst/>
                          <a:latin typeface="Helvetica Neue" panose="02000503000000020004" pitchFamily="2" charset="0"/>
                        </a:rPr>
                        <a:t>Utilities</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0B3B2"/>
                    </a:solidFill>
                  </a:tcPr>
                </a:tc>
                <a:tc>
                  <a:txBody>
                    <a:bodyPr/>
                    <a:lstStyle/>
                    <a:p>
                      <a:pPr algn="ctr"/>
                      <a:r>
                        <a:rPr lang="en-US" sz="1400" b="1">
                          <a:solidFill>
                            <a:srgbClr val="000000"/>
                          </a:solidFill>
                          <a:effectLst/>
                          <a:latin typeface="Helvetica Neue" panose="02000503000000020004" pitchFamily="2" charset="0"/>
                        </a:rPr>
                        <a:t>Non-Labor or Utilities Processing</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0B3B2"/>
                    </a:solidFill>
                  </a:tcPr>
                </a:tc>
                <a:tc>
                  <a:txBody>
                    <a:bodyPr/>
                    <a:lstStyle/>
                    <a:p>
                      <a:pPr algn="ctr"/>
                      <a:r>
                        <a:rPr lang="en-US" sz="1400" b="1">
                          <a:solidFill>
                            <a:srgbClr val="000000"/>
                          </a:solidFill>
                          <a:effectLst/>
                          <a:latin typeface="Helvetica Neue" panose="02000503000000020004" pitchFamily="2" charset="0"/>
                        </a:rPr>
                        <a:t>Packaging</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0B3B2"/>
                    </a:solidFill>
                  </a:tcPr>
                </a:tc>
                <a:tc>
                  <a:txBody>
                    <a:bodyPr/>
                    <a:lstStyle/>
                    <a:p>
                      <a:pPr algn="ctr"/>
                      <a:r>
                        <a:rPr lang="en-US" sz="1400" b="1">
                          <a:solidFill>
                            <a:srgbClr val="000000"/>
                          </a:solidFill>
                          <a:effectLst/>
                          <a:latin typeface="Helvetica Neue" panose="02000503000000020004" pitchFamily="2" charset="0"/>
                        </a:rPr>
                        <a:t>General and Administrative</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0B3B2"/>
                    </a:solidFill>
                  </a:tcPr>
                </a:tc>
                <a:tc>
                  <a:txBody>
                    <a:bodyPr/>
                    <a:lstStyle/>
                    <a:p>
                      <a:pPr algn="ctr"/>
                      <a:r>
                        <a:rPr lang="en-US" sz="1400" b="1">
                          <a:solidFill>
                            <a:srgbClr val="000000"/>
                          </a:solidFill>
                          <a:effectLst/>
                          <a:latin typeface="Helvetica Neue" panose="02000503000000020004" pitchFamily="2" charset="0"/>
                        </a:rPr>
                        <a:t>Return on Investment</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0B3B2"/>
                    </a:solidFill>
                  </a:tcPr>
                </a:tc>
                <a:tc>
                  <a:txBody>
                    <a:bodyPr/>
                    <a:lstStyle/>
                    <a:p>
                      <a:pPr algn="ctr"/>
                      <a:r>
                        <a:rPr lang="en-US" sz="1400" b="1">
                          <a:solidFill>
                            <a:srgbClr val="000000"/>
                          </a:solidFill>
                          <a:effectLst/>
                          <a:latin typeface="Helvetica Neue" panose="02000503000000020004" pitchFamily="2" charset="0"/>
                        </a:rPr>
                        <a:t>Total Cost</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0B3B2"/>
                    </a:solidFill>
                  </a:tcPr>
                </a:tc>
                <a:extLst>
                  <a:ext uri="{0D108BD9-81ED-4DB2-BD59-A6C34878D82A}">
                    <a16:rowId xmlns:a16="http://schemas.microsoft.com/office/drawing/2014/main" val="1505303612"/>
                  </a:ext>
                </a:extLst>
              </a:tr>
              <a:tr h="929640">
                <a:tc>
                  <a:txBody>
                    <a:bodyPr/>
                    <a:lstStyle/>
                    <a:p>
                      <a:r>
                        <a:rPr lang="en-US" sz="1400" b="1" dirty="0">
                          <a:solidFill>
                            <a:srgbClr val="000000"/>
                          </a:solidFill>
                          <a:effectLst/>
                          <a:latin typeface="Helvetica Neue" panose="02000503000000020004" pitchFamily="2" charset="0"/>
                        </a:rPr>
                        <a:t>Low Cost</a:t>
                      </a:r>
                      <a:endParaRPr lang="en-US" sz="14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4D4D4"/>
                    </a:solidFill>
                  </a:tcPr>
                </a:tc>
                <a:tc>
                  <a:txBody>
                    <a:bodyPr/>
                    <a:lstStyle/>
                    <a:p>
                      <a:pPr algn="ctr"/>
                      <a:r>
                        <a:rPr lang="en-US" sz="1400">
                          <a:solidFill>
                            <a:srgbClr val="000000"/>
                          </a:solidFill>
                          <a:effectLst/>
                          <a:latin typeface="Helvetica Neue" panose="02000503000000020004" pitchFamily="2" charset="0"/>
                        </a:rPr>
                        <a:t>37,785,800</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Helvetica Neue" panose="02000503000000020004" pitchFamily="2" charset="0"/>
                        </a:rPr>
                        <a:t>$0.0783</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Helvetica Neue" panose="02000503000000020004" pitchFamily="2" charset="0"/>
                        </a:rPr>
                        <a:t>$0.0233</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Helvetica Neue" panose="02000503000000020004" pitchFamily="2" charset="0"/>
                        </a:rPr>
                        <a:t>$0.0526</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Helvetica Neue" panose="02000503000000020004" pitchFamily="2" charset="0"/>
                        </a:rPr>
                        <a:t>$0.0098</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Helvetica Neue" panose="02000503000000020004" pitchFamily="2" charset="0"/>
                        </a:rPr>
                        <a:t>$0.0028</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Helvetica Neue" panose="02000503000000020004" pitchFamily="2" charset="0"/>
                        </a:rPr>
                        <a:t>$0.0227</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Helvetica Neue" panose="02000503000000020004" pitchFamily="2" charset="0"/>
                        </a:rPr>
                        <a:t>$0.1895</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2553364"/>
                  </a:ext>
                </a:extLst>
              </a:tr>
              <a:tr h="929640">
                <a:tc>
                  <a:txBody>
                    <a:bodyPr/>
                    <a:lstStyle/>
                    <a:p>
                      <a:r>
                        <a:rPr lang="en-US" sz="1400" b="1" dirty="0">
                          <a:solidFill>
                            <a:srgbClr val="000000"/>
                          </a:solidFill>
                          <a:effectLst/>
                          <a:latin typeface="Helvetica Neue" panose="02000503000000020004" pitchFamily="2" charset="0"/>
                        </a:rPr>
                        <a:t>High Cost</a:t>
                      </a:r>
                      <a:endParaRPr lang="en-US" sz="14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4D4D4"/>
                    </a:solidFill>
                  </a:tcPr>
                </a:tc>
                <a:tc>
                  <a:txBody>
                    <a:bodyPr/>
                    <a:lstStyle/>
                    <a:p>
                      <a:pPr algn="ctr"/>
                      <a:r>
                        <a:rPr lang="en-US" sz="1400">
                          <a:solidFill>
                            <a:srgbClr val="000000"/>
                          </a:solidFill>
                          <a:effectLst/>
                          <a:latin typeface="Helvetica Neue" panose="02000503000000020004" pitchFamily="2" charset="0"/>
                        </a:rPr>
                        <a:t>33,547,011</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ctr"/>
                      <a:r>
                        <a:rPr lang="en-US" sz="1400">
                          <a:solidFill>
                            <a:srgbClr val="000000"/>
                          </a:solidFill>
                          <a:effectLst/>
                          <a:latin typeface="Helvetica Neue" panose="02000503000000020004" pitchFamily="2" charset="0"/>
                        </a:rPr>
                        <a:t>$0.0987</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ctr"/>
                      <a:r>
                        <a:rPr lang="en-US" sz="1400">
                          <a:solidFill>
                            <a:srgbClr val="000000"/>
                          </a:solidFill>
                          <a:effectLst/>
                          <a:latin typeface="Helvetica Neue" panose="02000503000000020004" pitchFamily="2" charset="0"/>
                        </a:rPr>
                        <a:t>$0.0284</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ctr"/>
                      <a:r>
                        <a:rPr lang="en-US" sz="1400">
                          <a:solidFill>
                            <a:srgbClr val="000000"/>
                          </a:solidFill>
                          <a:effectLst/>
                          <a:latin typeface="Helvetica Neue" panose="02000503000000020004" pitchFamily="2" charset="0"/>
                        </a:rPr>
                        <a:t>$0.1567</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ctr"/>
                      <a:r>
                        <a:rPr lang="en-US" sz="1400">
                          <a:solidFill>
                            <a:srgbClr val="000000"/>
                          </a:solidFill>
                          <a:effectLst/>
                          <a:latin typeface="Helvetica Neue" panose="02000503000000020004" pitchFamily="2" charset="0"/>
                        </a:rPr>
                        <a:t>$0.0139</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ctr"/>
                      <a:r>
                        <a:rPr lang="en-US" sz="1400">
                          <a:solidFill>
                            <a:srgbClr val="000000"/>
                          </a:solidFill>
                          <a:effectLst/>
                          <a:latin typeface="Helvetica Neue" panose="02000503000000020004" pitchFamily="2" charset="0"/>
                        </a:rPr>
                        <a:t>$0.0000</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ctr"/>
                      <a:r>
                        <a:rPr lang="en-US" sz="1400">
                          <a:solidFill>
                            <a:srgbClr val="000000"/>
                          </a:solidFill>
                          <a:effectLst/>
                          <a:latin typeface="Helvetica Neue" panose="02000503000000020004" pitchFamily="2" charset="0"/>
                        </a:rPr>
                        <a:t>$0.0524</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ctr"/>
                      <a:r>
                        <a:rPr lang="en-US" sz="1400">
                          <a:solidFill>
                            <a:srgbClr val="000000"/>
                          </a:solidFill>
                          <a:effectLst/>
                          <a:latin typeface="Helvetica Neue" panose="02000503000000020004" pitchFamily="2" charset="0"/>
                        </a:rPr>
                        <a:t>$0.3502</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477565025"/>
                  </a:ext>
                </a:extLst>
              </a:tr>
              <a:tr h="929640">
                <a:tc>
                  <a:txBody>
                    <a:bodyPr/>
                    <a:lstStyle/>
                    <a:p>
                      <a:r>
                        <a:rPr lang="en-US" sz="1400" b="1" dirty="0">
                          <a:solidFill>
                            <a:srgbClr val="000000"/>
                          </a:solidFill>
                          <a:effectLst/>
                          <a:latin typeface="Helvetica Neue" panose="02000503000000020004" pitchFamily="2" charset="0"/>
                        </a:rPr>
                        <a:t>All Plants</a:t>
                      </a:r>
                      <a:endParaRPr lang="en-US" sz="14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4D4D4"/>
                    </a:solidFill>
                  </a:tcPr>
                </a:tc>
                <a:tc>
                  <a:txBody>
                    <a:bodyPr/>
                    <a:lstStyle/>
                    <a:p>
                      <a:pPr algn="ctr"/>
                      <a:r>
                        <a:rPr lang="en-US" sz="1400">
                          <a:solidFill>
                            <a:srgbClr val="000000"/>
                          </a:solidFill>
                          <a:effectLst/>
                          <a:latin typeface="Helvetica Neue" panose="02000503000000020004" pitchFamily="2" charset="0"/>
                        </a:rPr>
                        <a:t>35,666,405</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Helvetica Neue" panose="02000503000000020004" pitchFamily="2" charset="0"/>
                        </a:rPr>
                        <a:t>$0.0879</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Helvetica Neue" panose="02000503000000020004" pitchFamily="2" charset="0"/>
                        </a:rPr>
                        <a:t>$0.0257</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Helvetica Neue" panose="02000503000000020004" pitchFamily="2" charset="0"/>
                        </a:rPr>
                        <a:t>$0.1016</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Helvetica Neue" panose="02000503000000020004" pitchFamily="2" charset="0"/>
                        </a:rPr>
                        <a:t>$0.0117</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Helvetica Neue" panose="02000503000000020004" pitchFamily="2" charset="0"/>
                        </a:rPr>
                        <a:t>$0.0015</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Helvetica Neue" panose="02000503000000020004" pitchFamily="2" charset="0"/>
                        </a:rPr>
                        <a:t>$0.0366</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a:solidFill>
                            <a:srgbClr val="000000"/>
                          </a:solidFill>
                          <a:effectLst/>
                          <a:latin typeface="Helvetica Neue" panose="02000503000000020004" pitchFamily="2" charset="0"/>
                        </a:rPr>
                        <a:t>$0.2650</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2764019"/>
                  </a:ext>
                </a:extLst>
              </a:tr>
              <a:tr h="290956">
                <a:tc>
                  <a:txBody>
                    <a:bodyPr/>
                    <a:lstStyle/>
                    <a:p>
                      <a:pPr algn="r"/>
                      <a:r>
                        <a:rPr lang="en-US" sz="1400" b="1">
                          <a:solidFill>
                            <a:srgbClr val="000000"/>
                          </a:solidFill>
                          <a:effectLst/>
                          <a:latin typeface="Helvetica Neue" panose="02000503000000020004" pitchFamily="2" charset="0"/>
                        </a:rPr>
                        <a:t>N =</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4D4D4"/>
                    </a:solidFill>
                  </a:tcPr>
                </a:tc>
                <a:tc>
                  <a:txBody>
                    <a:bodyPr/>
                    <a:lstStyle/>
                    <a:p>
                      <a:pPr algn="ctr"/>
                      <a:r>
                        <a:rPr lang="en-US" sz="1400">
                          <a:solidFill>
                            <a:srgbClr val="000000"/>
                          </a:solidFill>
                          <a:effectLst/>
                          <a:latin typeface="Helvetica Neue" panose="02000503000000020004" pitchFamily="2" charset="0"/>
                        </a:rPr>
                        <a:t>8</a:t>
                      </a:r>
                      <a:endParaRPr lang="en-US"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br>
                        <a:rPr lang="en-US" sz="1400">
                          <a:effectLst/>
                          <a:latin typeface="Helvetica" pitchFamily="2" charset="0"/>
                        </a:rPr>
                      </a:br>
                      <a:endParaRPr lang="en-US" sz="1400">
                        <a:effectLst/>
                        <a:latin typeface="Helvetica"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br>
                        <a:rPr lang="en-US" sz="1400">
                          <a:effectLst/>
                          <a:latin typeface="Helvetica" pitchFamily="2" charset="0"/>
                        </a:rPr>
                      </a:br>
                      <a:endParaRPr lang="en-US" sz="1400">
                        <a:effectLst/>
                        <a:latin typeface="Helvetica"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br>
                        <a:rPr lang="en-US" sz="1400">
                          <a:effectLst/>
                          <a:latin typeface="Helvetica" pitchFamily="2" charset="0"/>
                        </a:rPr>
                      </a:br>
                      <a:endParaRPr lang="en-US" sz="1400">
                        <a:effectLst/>
                        <a:latin typeface="Helvetica"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br>
                        <a:rPr lang="en-US" sz="1400">
                          <a:effectLst/>
                          <a:latin typeface="Helvetica" pitchFamily="2" charset="0"/>
                        </a:rPr>
                      </a:br>
                      <a:endParaRPr lang="en-US" sz="1400">
                        <a:effectLst/>
                        <a:latin typeface="Helvetica"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br>
                        <a:rPr lang="en-US" sz="1400">
                          <a:effectLst/>
                          <a:latin typeface="Helvetica" pitchFamily="2" charset="0"/>
                        </a:rPr>
                      </a:br>
                      <a:endParaRPr lang="en-US" sz="1400">
                        <a:effectLst/>
                        <a:latin typeface="Helvetica"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br>
                        <a:rPr lang="en-US" sz="1400">
                          <a:effectLst/>
                          <a:latin typeface="Helvetica" pitchFamily="2" charset="0"/>
                        </a:rPr>
                      </a:br>
                      <a:endParaRPr lang="en-US" sz="1400">
                        <a:effectLst/>
                        <a:latin typeface="Helvetica"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br>
                        <a:rPr lang="en-US" sz="1400" dirty="0">
                          <a:effectLst/>
                          <a:latin typeface="Helvetica" pitchFamily="2" charset="0"/>
                        </a:rPr>
                      </a:br>
                      <a:endParaRPr lang="en-US" sz="1400" dirty="0">
                        <a:effectLst/>
                        <a:latin typeface="Helvetica"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707641362"/>
                  </a:ext>
                </a:extLst>
              </a:tr>
            </a:tbl>
          </a:graphicData>
        </a:graphic>
      </p:graphicFrame>
      <p:sp>
        <p:nvSpPr>
          <p:cNvPr id="6" name="Text Placeholder 5">
            <a:extLst>
              <a:ext uri="{FF2B5EF4-FFF2-40B4-BE49-F238E27FC236}">
                <a16:creationId xmlns:a16="http://schemas.microsoft.com/office/drawing/2014/main" id="{23918076-9B7D-5A4C-A004-0A9DA537E040}"/>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3250906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DCA2FF8-9794-9C45-B8FF-37534C5D395B}"/>
              </a:ext>
            </a:extLst>
          </p:cNvPr>
          <p:cNvSpPr>
            <a:spLocks noGrp="1"/>
          </p:cNvSpPr>
          <p:nvPr>
            <p:ph type="title" idx="4294967295"/>
          </p:nvPr>
        </p:nvSpPr>
        <p:spPr>
          <a:xfrm>
            <a:off x="457200" y="701675"/>
            <a:ext cx="10896600" cy="517525"/>
          </a:xfrm>
          <a:prstGeom prst="rect">
            <a:avLst/>
          </a:prstGeom>
          <a:noFill/>
          <a:ln>
            <a:noFill/>
            <a:prstDash/>
          </a:ln>
          <a:effectLst/>
        </p:spPr>
        <p:txBody>
          <a:bodyPr rot="0" spcFirstLastPara="0" vertOverflow="overflow" horzOverflow="overflow" vert="horz" wrap="square" lIns="0" tIns="45720" rIns="91440" bIns="0" numCol="1" spcCol="0" rtlCol="0" fromWordArt="0" anchor="b" anchorCtr="0" forceAA="0" compatLnSpc="1">
            <a:prstTxWarp prst="textNoShape">
              <a:avLst/>
            </a:prstTxWarp>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400" b="1" i="0" u="none" strike="noStrike" kern="1200" cap="none" spc="0" normalizeH="0" baseline="0" noProof="0" dirty="0">
                <a:ln>
                  <a:noFill/>
                </a:ln>
                <a:solidFill>
                  <a:schemeClr val="tx1">
                    <a:lumMod val="90000"/>
                    <a:lumOff val="10000"/>
                  </a:schemeClr>
                </a:solidFill>
                <a:effectLst/>
                <a:uLnTx/>
                <a:uFillTx/>
                <a:latin typeface="Arial" panose="020B0604020202020204" pitchFamily="34" charset="0"/>
                <a:ea typeface="+mn-ea"/>
                <a:cs typeface="Arial" panose="020B0604020202020204" pitchFamily="34" charset="0"/>
              </a:rPr>
              <a:t>Dry Whey Processing Costs</a:t>
            </a:r>
          </a:p>
        </p:txBody>
      </p:sp>
      <p:sp>
        <p:nvSpPr>
          <p:cNvPr id="6" name="Text Placeholder 5">
            <a:extLst>
              <a:ext uri="{FF2B5EF4-FFF2-40B4-BE49-F238E27FC236}">
                <a16:creationId xmlns:a16="http://schemas.microsoft.com/office/drawing/2014/main" id="{23918076-9B7D-5A4C-A004-0A9DA537E040}"/>
              </a:ext>
            </a:extLst>
          </p:cNvPr>
          <p:cNvSpPr>
            <a:spLocks noGrp="1"/>
          </p:cNvSpPr>
          <p:nvPr>
            <p:ph type="body" sz="quarter" idx="14"/>
          </p:nvPr>
        </p:nvSpPr>
        <p:spPr/>
        <p:txBody>
          <a:bodyPr/>
          <a:lstStyle/>
          <a:p>
            <a:endParaRPr lang="en-US"/>
          </a:p>
        </p:txBody>
      </p:sp>
      <p:sp>
        <p:nvSpPr>
          <p:cNvPr id="3" name="Content Placeholder 2">
            <a:extLst>
              <a:ext uri="{FF2B5EF4-FFF2-40B4-BE49-F238E27FC236}">
                <a16:creationId xmlns:a16="http://schemas.microsoft.com/office/drawing/2014/main" id="{4D4E4651-4A78-3441-840E-BA91E3C10063}"/>
              </a:ext>
            </a:extLst>
          </p:cNvPr>
          <p:cNvSpPr>
            <a:spLocks noGrp="1"/>
          </p:cNvSpPr>
          <p:nvPr>
            <p:ph sz="quarter" idx="13"/>
          </p:nvPr>
        </p:nvSpPr>
        <p:spPr/>
        <p:txBody>
          <a:bodyPr/>
          <a:lstStyle/>
          <a:p>
            <a:endParaRPr lang="en-US"/>
          </a:p>
        </p:txBody>
      </p:sp>
      <p:pic>
        <p:nvPicPr>
          <p:cNvPr id="5" name="Picture 4" descr="Pie chart showing breakdown of dry whey processing costs">
            <a:extLst>
              <a:ext uri="{FF2B5EF4-FFF2-40B4-BE49-F238E27FC236}">
                <a16:creationId xmlns:a16="http://schemas.microsoft.com/office/drawing/2014/main" id="{8D0311B1-5363-4A4A-B575-48307C915D14}"/>
              </a:ext>
            </a:extLst>
          </p:cNvPr>
          <p:cNvPicPr>
            <a:picLocks noChangeAspect="1"/>
          </p:cNvPicPr>
          <p:nvPr/>
        </p:nvPicPr>
        <p:blipFill>
          <a:blip r:embed="rId2"/>
          <a:stretch>
            <a:fillRect/>
          </a:stretch>
        </p:blipFill>
        <p:spPr>
          <a:xfrm>
            <a:off x="1339391" y="1295399"/>
            <a:ext cx="7189508" cy="5238655"/>
          </a:xfrm>
          <a:prstGeom prst="rect">
            <a:avLst/>
          </a:prstGeom>
        </p:spPr>
      </p:pic>
    </p:spTree>
    <p:extLst>
      <p:ext uri="{BB962C8B-B14F-4D97-AF65-F5344CB8AC3E}">
        <p14:creationId xmlns:p14="http://schemas.microsoft.com/office/powerpoint/2010/main" val="21265455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DCA2FF8-9794-9C45-B8FF-37534C5D395B}"/>
              </a:ext>
            </a:extLst>
          </p:cNvPr>
          <p:cNvSpPr>
            <a:spLocks noGrp="1"/>
          </p:cNvSpPr>
          <p:nvPr>
            <p:ph type="title" idx="4294967295"/>
          </p:nvPr>
        </p:nvSpPr>
        <p:spPr>
          <a:xfrm>
            <a:off x="457200" y="701675"/>
            <a:ext cx="10896600" cy="517525"/>
          </a:xfrm>
          <a:prstGeom prst="rect">
            <a:avLst/>
          </a:prstGeom>
          <a:noFill/>
          <a:ln>
            <a:noFill/>
            <a:prstDash/>
          </a:ln>
          <a:effectLst/>
        </p:spPr>
        <p:txBody>
          <a:bodyPr rot="0" spcFirstLastPara="0" vertOverflow="overflow" horzOverflow="overflow" vert="horz" wrap="square" lIns="0" tIns="45720" rIns="91440" bIns="0" numCol="1" spcCol="0" rtlCol="0" fromWordArt="0" anchor="b" anchorCtr="0" forceAA="0" compatLnSpc="1">
            <a:prstTxWarp prst="textNoShape">
              <a:avLst/>
            </a:prstTxWarp>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400" b="1" i="0" u="none" strike="noStrike" kern="1200" cap="none" spc="0" normalizeH="0" baseline="0" noProof="0" dirty="0">
                <a:ln>
                  <a:noFill/>
                </a:ln>
                <a:solidFill>
                  <a:schemeClr val="tx1">
                    <a:lumMod val="90000"/>
                    <a:lumOff val="10000"/>
                  </a:schemeClr>
                </a:solidFill>
                <a:effectLst/>
                <a:uLnTx/>
                <a:uFillTx/>
                <a:latin typeface="Arial" panose="020B0604020202020204" pitchFamily="34" charset="0"/>
                <a:ea typeface="+mn-ea"/>
                <a:cs typeface="Arial" panose="020B0604020202020204" pitchFamily="34" charset="0"/>
              </a:rPr>
              <a:t>Cost Comparisons</a:t>
            </a:r>
          </a:p>
        </p:txBody>
      </p:sp>
      <p:graphicFrame>
        <p:nvGraphicFramePr>
          <p:cNvPr id="7" name="Content Placeholder 6">
            <a:extLst>
              <a:ext uri="{FF2B5EF4-FFF2-40B4-BE49-F238E27FC236}">
                <a16:creationId xmlns:a16="http://schemas.microsoft.com/office/drawing/2014/main" id="{B5A67290-D4FE-1446-A0F1-862E645CC980}"/>
              </a:ext>
            </a:extLst>
          </p:cNvPr>
          <p:cNvGraphicFramePr>
            <a:graphicFrameLocks noGrp="1"/>
          </p:cNvGraphicFramePr>
          <p:nvPr>
            <p:ph sz="quarter" idx="13"/>
            <p:extLst>
              <p:ext uri="{D42A27DB-BD31-4B8C-83A1-F6EECF244321}">
                <p14:modId xmlns:p14="http://schemas.microsoft.com/office/powerpoint/2010/main" val="2892096450"/>
              </p:ext>
            </p:extLst>
          </p:nvPr>
        </p:nvGraphicFramePr>
        <p:xfrm>
          <a:off x="777149" y="2346546"/>
          <a:ext cx="9732942" cy="2486003"/>
        </p:xfrm>
        <a:graphic>
          <a:graphicData uri="http://schemas.openxmlformats.org/drawingml/2006/table">
            <a:tbl>
              <a:tblPr firstRow="1"/>
              <a:tblGrid>
                <a:gridCol w="1598644">
                  <a:extLst>
                    <a:ext uri="{9D8B030D-6E8A-4147-A177-3AD203B41FA5}">
                      <a16:colId xmlns:a16="http://schemas.microsoft.com/office/drawing/2014/main" val="1948118995"/>
                    </a:ext>
                  </a:extLst>
                </a:gridCol>
                <a:gridCol w="2068833">
                  <a:extLst>
                    <a:ext uri="{9D8B030D-6E8A-4147-A177-3AD203B41FA5}">
                      <a16:colId xmlns:a16="http://schemas.microsoft.com/office/drawing/2014/main" val="3329685793"/>
                    </a:ext>
                  </a:extLst>
                </a:gridCol>
                <a:gridCol w="2256919">
                  <a:extLst>
                    <a:ext uri="{9D8B030D-6E8A-4147-A177-3AD203B41FA5}">
                      <a16:colId xmlns:a16="http://schemas.microsoft.com/office/drawing/2014/main" val="2332734500"/>
                    </a:ext>
                  </a:extLst>
                </a:gridCol>
                <a:gridCol w="1551627">
                  <a:extLst>
                    <a:ext uri="{9D8B030D-6E8A-4147-A177-3AD203B41FA5}">
                      <a16:colId xmlns:a16="http://schemas.microsoft.com/office/drawing/2014/main" val="1336303091"/>
                    </a:ext>
                  </a:extLst>
                </a:gridCol>
                <a:gridCol w="2256919">
                  <a:extLst>
                    <a:ext uri="{9D8B030D-6E8A-4147-A177-3AD203B41FA5}">
                      <a16:colId xmlns:a16="http://schemas.microsoft.com/office/drawing/2014/main" val="2060252490"/>
                    </a:ext>
                  </a:extLst>
                </a:gridCol>
              </a:tblGrid>
              <a:tr h="561907">
                <a:tc>
                  <a:txBody>
                    <a:bodyPr/>
                    <a:lstStyle/>
                    <a:p>
                      <a:br>
                        <a:rPr lang="en-US" sz="1400">
                          <a:effectLst/>
                          <a:latin typeface="Helvetica" pitchFamily="2" charset="0"/>
                        </a:rPr>
                      </a:br>
                      <a:endParaRPr lang="en-US" sz="1400" dirty="0">
                        <a:effectLst/>
                        <a:latin typeface="Helvetica" pitchFamily="2" charset="0"/>
                      </a:endParaRP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0B3B2"/>
                    </a:solidFill>
                  </a:tcPr>
                </a:tc>
                <a:tc>
                  <a:txBody>
                    <a:bodyPr/>
                    <a:lstStyle/>
                    <a:p>
                      <a:pPr algn="ctr"/>
                      <a:r>
                        <a:rPr lang="en-US" sz="1400" b="1" dirty="0">
                          <a:solidFill>
                            <a:srgbClr val="000000"/>
                          </a:solidFill>
                          <a:effectLst/>
                          <a:latin typeface="Helvetica Neue" panose="02000503000000020004" pitchFamily="2" charset="0"/>
                        </a:rPr>
                        <a:t>2006 Cost Study</a:t>
                      </a:r>
                      <a:endParaRPr lang="en-US" sz="1400" dirty="0">
                        <a:effectLst/>
                      </a:endParaRP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0B3B2"/>
                    </a:solidFill>
                  </a:tcPr>
                </a:tc>
                <a:tc>
                  <a:txBody>
                    <a:bodyPr/>
                    <a:lstStyle/>
                    <a:p>
                      <a:pPr algn="ctr"/>
                      <a:r>
                        <a:rPr lang="en-US" sz="1400" b="1" dirty="0">
                          <a:solidFill>
                            <a:srgbClr val="000000"/>
                          </a:solidFill>
                          <a:effectLst/>
                          <a:latin typeface="Helvetica Neue" panose="02000503000000020004" pitchFamily="2" charset="0"/>
                        </a:rPr>
                        <a:t>2021 Cost Study</a:t>
                      </a:r>
                      <a:endParaRPr lang="en-US" sz="1400" dirty="0">
                        <a:effectLst/>
                      </a:endParaRP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0B3B2"/>
                    </a:solidFill>
                  </a:tcPr>
                </a:tc>
                <a:tc>
                  <a:txBody>
                    <a:bodyPr/>
                    <a:lstStyle/>
                    <a:p>
                      <a:pPr algn="ctr"/>
                      <a:r>
                        <a:rPr lang="en-US" sz="1400" b="1" dirty="0">
                          <a:solidFill>
                            <a:srgbClr val="000000"/>
                          </a:solidFill>
                          <a:effectLst/>
                          <a:latin typeface="Helvetica Neue" panose="02000503000000020004" pitchFamily="2" charset="0"/>
                        </a:rPr>
                        <a:t>Percent Change</a:t>
                      </a:r>
                      <a:endParaRPr lang="en-US" sz="1400" dirty="0">
                        <a:effectLst/>
                      </a:endParaRP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0B3B2"/>
                    </a:solidFill>
                  </a:tcPr>
                </a:tc>
                <a:tc>
                  <a:txBody>
                    <a:bodyPr/>
                    <a:lstStyle/>
                    <a:p>
                      <a:pPr algn="ctr"/>
                      <a:r>
                        <a:rPr lang="en-US" sz="1400" b="1" dirty="0">
                          <a:solidFill>
                            <a:srgbClr val="000000"/>
                          </a:solidFill>
                          <a:effectLst/>
                          <a:latin typeface="Helvetica Neue" panose="02000503000000020004" pitchFamily="2" charset="0"/>
                        </a:rPr>
                        <a:t>Current Make Allowance</a:t>
                      </a:r>
                      <a:endParaRPr lang="en-US" sz="1400" dirty="0">
                        <a:effectLst/>
                      </a:endParaRP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0B3B2"/>
                    </a:solidFill>
                  </a:tcPr>
                </a:tc>
                <a:extLst>
                  <a:ext uri="{0D108BD9-81ED-4DB2-BD59-A6C34878D82A}">
                    <a16:rowId xmlns:a16="http://schemas.microsoft.com/office/drawing/2014/main" val="1505303612"/>
                  </a:ext>
                </a:extLst>
              </a:tr>
              <a:tr h="517793">
                <a:tc>
                  <a:txBody>
                    <a:bodyPr/>
                    <a:lstStyle/>
                    <a:p>
                      <a:r>
                        <a:rPr lang="en-US" sz="1400" b="1" dirty="0">
                          <a:solidFill>
                            <a:srgbClr val="000000"/>
                          </a:solidFill>
                          <a:effectLst/>
                          <a:latin typeface="Helvetica Neue" panose="02000503000000020004" pitchFamily="2" charset="0"/>
                        </a:rPr>
                        <a:t>Cheese</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4D4D4"/>
                    </a:solidFill>
                  </a:tcPr>
                </a:tc>
                <a:tc>
                  <a:txBody>
                    <a:bodyPr/>
                    <a:lstStyle/>
                    <a:p>
                      <a:pPr algn="ctr"/>
                      <a:r>
                        <a:rPr lang="en-US" sz="1400" dirty="0">
                          <a:solidFill>
                            <a:srgbClr val="000000"/>
                          </a:solidFill>
                          <a:effectLst/>
                          <a:latin typeface="Helvetica Neue" panose="02000503000000020004" pitchFamily="2" charset="0"/>
                        </a:rPr>
                        <a:t>$0.1638</a:t>
                      </a:r>
                      <a:endParaRPr lang="en-US" sz="1400" dirty="0">
                        <a:effectLst/>
                      </a:endParaRP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dirty="0">
                          <a:solidFill>
                            <a:srgbClr val="000000"/>
                          </a:solidFill>
                          <a:effectLst/>
                          <a:latin typeface="Helvetica Neue" panose="02000503000000020004" pitchFamily="2" charset="0"/>
                        </a:rPr>
                        <a:t>$0.2476</a:t>
                      </a:r>
                      <a:endParaRPr lang="en-US" sz="1400" dirty="0">
                        <a:effectLst/>
                      </a:endParaRP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dirty="0">
                          <a:solidFill>
                            <a:srgbClr val="000000"/>
                          </a:solidFill>
                          <a:effectLst/>
                          <a:latin typeface="Helvetica Neue" panose="02000503000000020004" pitchFamily="2" charset="0"/>
                        </a:rPr>
                        <a:t>51%</a:t>
                      </a:r>
                      <a:endParaRPr lang="en-US" sz="1400" dirty="0">
                        <a:effectLst/>
                      </a:endParaRP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dirty="0">
                          <a:solidFill>
                            <a:srgbClr val="000000"/>
                          </a:solidFill>
                          <a:effectLst/>
                          <a:latin typeface="Helvetica Neue" panose="02000503000000020004" pitchFamily="2" charset="0"/>
                        </a:rPr>
                        <a:t>$0.2003</a:t>
                      </a:r>
                      <a:endParaRPr lang="en-US" sz="1400" dirty="0">
                        <a:effectLst/>
                      </a:endParaRP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2553364"/>
                  </a:ext>
                </a:extLst>
              </a:tr>
              <a:tr h="484742">
                <a:tc>
                  <a:txBody>
                    <a:bodyPr/>
                    <a:lstStyle/>
                    <a:p>
                      <a:r>
                        <a:rPr lang="en-US" sz="1400" b="1" dirty="0">
                          <a:solidFill>
                            <a:srgbClr val="000000"/>
                          </a:solidFill>
                          <a:effectLst/>
                          <a:latin typeface="Helvetica Neue" panose="02000503000000020004" pitchFamily="2" charset="0"/>
                        </a:rPr>
                        <a:t>Butter</a:t>
                      </a:r>
                      <a:endParaRPr lang="en-US" sz="1400" dirty="0">
                        <a:effectLst/>
                      </a:endParaRP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4D4D4"/>
                    </a:solidFill>
                  </a:tcPr>
                </a:tc>
                <a:tc>
                  <a:txBody>
                    <a:bodyPr/>
                    <a:lstStyle/>
                    <a:p>
                      <a:pPr algn="ctr"/>
                      <a:r>
                        <a:rPr lang="en-US" sz="1400" dirty="0">
                          <a:solidFill>
                            <a:srgbClr val="000000"/>
                          </a:solidFill>
                          <a:effectLst/>
                          <a:latin typeface="Helvetica Neue" panose="02000503000000020004" pitchFamily="2" charset="0"/>
                        </a:rPr>
                        <a:t>$0.1108</a:t>
                      </a:r>
                      <a:endParaRPr lang="en-US" sz="1400" dirty="0">
                        <a:effectLst/>
                      </a:endParaRP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ctr"/>
                      <a:r>
                        <a:rPr lang="en-US" sz="1400" dirty="0">
                          <a:solidFill>
                            <a:srgbClr val="000000"/>
                          </a:solidFill>
                          <a:effectLst/>
                          <a:latin typeface="Helvetica Neue" panose="02000503000000020004" pitchFamily="2" charset="0"/>
                        </a:rPr>
                        <a:t>$0.1411</a:t>
                      </a:r>
                      <a:endParaRPr lang="en-US" sz="1400" dirty="0">
                        <a:effectLst/>
                      </a:endParaRP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ctr"/>
                      <a:r>
                        <a:rPr lang="en-US" sz="1400" dirty="0">
                          <a:solidFill>
                            <a:srgbClr val="000000"/>
                          </a:solidFill>
                          <a:effectLst/>
                          <a:latin typeface="Helvetica Neue" panose="02000503000000020004" pitchFamily="2" charset="0"/>
                        </a:rPr>
                        <a:t>27%</a:t>
                      </a:r>
                      <a:endParaRPr lang="en-US" sz="1400" dirty="0">
                        <a:effectLst/>
                      </a:endParaRP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ctr"/>
                      <a:r>
                        <a:rPr lang="en-US" sz="1400" dirty="0">
                          <a:solidFill>
                            <a:srgbClr val="000000"/>
                          </a:solidFill>
                          <a:effectLst/>
                          <a:latin typeface="Helvetica Neue" panose="02000503000000020004" pitchFamily="2" charset="0"/>
                        </a:rPr>
                        <a:t>$0.1715</a:t>
                      </a:r>
                      <a:endParaRPr lang="en-US" sz="1400" dirty="0">
                        <a:effectLst/>
                      </a:endParaRP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477565025"/>
                  </a:ext>
                </a:extLst>
              </a:tr>
              <a:tr h="418641">
                <a:tc>
                  <a:txBody>
                    <a:bodyPr/>
                    <a:lstStyle/>
                    <a:p>
                      <a:r>
                        <a:rPr lang="en-US" sz="1400" b="1" dirty="0">
                          <a:solidFill>
                            <a:srgbClr val="000000"/>
                          </a:solidFill>
                          <a:effectLst/>
                          <a:latin typeface="Helvetica Neue" panose="02000503000000020004" pitchFamily="2" charset="0"/>
                        </a:rPr>
                        <a:t>NFDM</a:t>
                      </a:r>
                      <a:endParaRPr lang="en-US" sz="1400" dirty="0">
                        <a:effectLst/>
                      </a:endParaRP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4D4D4"/>
                    </a:solidFill>
                  </a:tcPr>
                </a:tc>
                <a:tc>
                  <a:txBody>
                    <a:bodyPr/>
                    <a:lstStyle/>
                    <a:p>
                      <a:pPr algn="ctr"/>
                      <a:r>
                        <a:rPr lang="en-US" sz="1400" dirty="0">
                          <a:solidFill>
                            <a:srgbClr val="000000"/>
                          </a:solidFill>
                          <a:effectLst/>
                          <a:latin typeface="Helvetica Neue" panose="02000503000000020004" pitchFamily="2" charset="0"/>
                        </a:rPr>
                        <a:t>$0.1410</a:t>
                      </a:r>
                      <a:endParaRPr lang="en-US" sz="1400" dirty="0">
                        <a:effectLst/>
                      </a:endParaRP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dirty="0">
                          <a:solidFill>
                            <a:srgbClr val="000000"/>
                          </a:solidFill>
                          <a:effectLst/>
                          <a:latin typeface="Helvetica Neue" panose="02000503000000020004" pitchFamily="2" charset="0"/>
                        </a:rPr>
                        <a:t>$0.2933</a:t>
                      </a:r>
                      <a:endParaRPr lang="en-US" sz="1400" dirty="0">
                        <a:effectLst/>
                      </a:endParaRP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dirty="0">
                          <a:solidFill>
                            <a:srgbClr val="000000"/>
                          </a:solidFill>
                          <a:effectLst/>
                          <a:latin typeface="Helvetica Neue" panose="02000503000000020004" pitchFamily="2" charset="0"/>
                        </a:rPr>
                        <a:t>108%</a:t>
                      </a:r>
                      <a:endParaRPr lang="en-US" sz="1400" dirty="0">
                        <a:effectLst/>
                      </a:endParaRP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400" dirty="0">
                          <a:solidFill>
                            <a:srgbClr val="000000"/>
                          </a:solidFill>
                          <a:effectLst/>
                          <a:latin typeface="Helvetica Neue" panose="02000503000000020004" pitchFamily="2" charset="0"/>
                        </a:rPr>
                        <a:t>$0.1678</a:t>
                      </a:r>
                      <a:endParaRPr lang="en-US" sz="1400" dirty="0">
                        <a:effectLst/>
                      </a:endParaRP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2764019"/>
                  </a:ext>
                </a:extLst>
              </a:tr>
              <a:tr h="290956">
                <a:tc>
                  <a:txBody>
                    <a:bodyPr/>
                    <a:lstStyle/>
                    <a:p>
                      <a:pPr algn="l"/>
                      <a:r>
                        <a:rPr lang="en-US" sz="1400" b="1" dirty="0">
                          <a:solidFill>
                            <a:srgbClr val="000000"/>
                          </a:solidFill>
                          <a:effectLst/>
                          <a:latin typeface="Helvetica Neue" panose="02000503000000020004" pitchFamily="2" charset="0"/>
                        </a:rPr>
                        <a:t>Dry Whey</a:t>
                      </a:r>
                      <a:endParaRPr lang="en-US" sz="1400" dirty="0">
                        <a:effectLst/>
                      </a:endParaRP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4D4D4"/>
                    </a:solidFill>
                  </a:tcPr>
                </a:tc>
                <a:tc>
                  <a:txBody>
                    <a:bodyPr/>
                    <a:lstStyle/>
                    <a:p>
                      <a:pPr algn="ctr"/>
                      <a:r>
                        <a:rPr lang="en-US" sz="1400" dirty="0">
                          <a:solidFill>
                            <a:srgbClr val="000000"/>
                          </a:solidFill>
                          <a:effectLst/>
                          <a:latin typeface="Helvetica Neue" panose="02000503000000020004" pitchFamily="2" charset="0"/>
                        </a:rPr>
                        <a:t>$0.1941</a:t>
                      </a:r>
                      <a:endParaRPr lang="en-US" sz="1400" dirty="0">
                        <a:effectLst/>
                      </a:endParaRP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ctr"/>
                      <a:r>
                        <a:rPr lang="en-US" sz="1400" dirty="0">
                          <a:effectLst/>
                          <a:latin typeface="Helvetica" pitchFamily="2" charset="0"/>
                        </a:rPr>
                        <a:t>$0.2650</a:t>
                      </a:r>
                      <a:br>
                        <a:rPr lang="en-US" sz="1400" dirty="0">
                          <a:effectLst/>
                          <a:latin typeface="Helvetica" pitchFamily="2" charset="0"/>
                        </a:rPr>
                      </a:br>
                      <a:endParaRPr lang="en-US" sz="1400" dirty="0">
                        <a:effectLst/>
                        <a:latin typeface="Helvetica" pitchFamily="2" charset="0"/>
                      </a:endParaRP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ctr"/>
                      <a:r>
                        <a:rPr lang="en-US" sz="1400" dirty="0">
                          <a:effectLst/>
                          <a:latin typeface="Helvetica" pitchFamily="2" charset="0"/>
                        </a:rPr>
                        <a:t>37%</a:t>
                      </a:r>
                      <a:br>
                        <a:rPr lang="en-US" sz="1400" dirty="0">
                          <a:effectLst/>
                          <a:latin typeface="Helvetica" pitchFamily="2" charset="0"/>
                        </a:rPr>
                      </a:br>
                      <a:endParaRPr lang="en-US" sz="1400" dirty="0">
                        <a:effectLst/>
                        <a:latin typeface="Helvetica" pitchFamily="2" charset="0"/>
                      </a:endParaRP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ctr"/>
                      <a:r>
                        <a:rPr lang="en-US" sz="1400" dirty="0">
                          <a:effectLst/>
                          <a:latin typeface="Helvetica" pitchFamily="2" charset="0"/>
                        </a:rPr>
                        <a:t>$0.1991</a:t>
                      </a:r>
                      <a:br>
                        <a:rPr lang="en-US" sz="1400" dirty="0">
                          <a:effectLst/>
                          <a:latin typeface="Helvetica" pitchFamily="2" charset="0"/>
                        </a:rPr>
                      </a:br>
                      <a:endParaRPr lang="en-US" sz="1400" dirty="0">
                        <a:effectLst/>
                        <a:latin typeface="Helvetica" pitchFamily="2" charset="0"/>
                      </a:endParaRP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707641362"/>
                  </a:ext>
                </a:extLst>
              </a:tr>
            </a:tbl>
          </a:graphicData>
        </a:graphic>
      </p:graphicFrame>
      <p:sp>
        <p:nvSpPr>
          <p:cNvPr id="6" name="Text Placeholder 5">
            <a:extLst>
              <a:ext uri="{FF2B5EF4-FFF2-40B4-BE49-F238E27FC236}">
                <a16:creationId xmlns:a16="http://schemas.microsoft.com/office/drawing/2014/main" id="{23918076-9B7D-5A4C-A004-0A9DA537E040}"/>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9523402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EE8AB7-C2EA-A546-BC8D-E551B3B800D0}"/>
              </a:ext>
            </a:extLst>
          </p:cNvPr>
          <p:cNvSpPr>
            <a:spLocks noGrp="1"/>
          </p:cNvSpPr>
          <p:nvPr>
            <p:ph type="title" idx="4294967295"/>
          </p:nvPr>
        </p:nvSpPr>
        <p:spPr>
          <a:xfrm>
            <a:off x="457200" y="701675"/>
            <a:ext cx="10896600" cy="517525"/>
          </a:xfrm>
          <a:prstGeom prst="rect">
            <a:avLst/>
          </a:prstGeom>
          <a:noFill/>
          <a:ln>
            <a:noFill/>
            <a:prstDash/>
          </a:ln>
          <a:effectLst/>
        </p:spPr>
        <p:txBody>
          <a:bodyPr rot="0" spcFirstLastPara="0" vertOverflow="overflow" horzOverflow="overflow" vert="horz" wrap="square" lIns="0" tIns="45720" rIns="91440" bIns="0" numCol="1" spcCol="0" rtlCol="0" fromWordArt="0" anchor="b" anchorCtr="0" forceAA="0" compatLnSpc="1">
            <a:prstTxWarp prst="textNoShape">
              <a:avLst/>
            </a:prstTxWarp>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400" b="1" i="0" u="none" strike="noStrike" kern="1200" cap="none" spc="0" normalizeH="0" baseline="0" noProof="0" dirty="0">
                <a:ln>
                  <a:noFill/>
                </a:ln>
                <a:solidFill>
                  <a:schemeClr val="tx1">
                    <a:lumMod val="90000"/>
                    <a:lumOff val="10000"/>
                  </a:schemeClr>
                </a:solidFill>
                <a:effectLst/>
                <a:uLnTx/>
                <a:uFillTx/>
                <a:latin typeface="Arial" panose="020B0604020202020204" pitchFamily="34" charset="0"/>
                <a:ea typeface="+mn-ea"/>
                <a:cs typeface="Arial" panose="020B0604020202020204" pitchFamily="34" charset="0"/>
              </a:rPr>
              <a:t>Observations…</a:t>
            </a:r>
          </a:p>
        </p:txBody>
      </p:sp>
      <p:sp>
        <p:nvSpPr>
          <p:cNvPr id="3" name="Content Placeholder 2">
            <a:extLst>
              <a:ext uri="{FF2B5EF4-FFF2-40B4-BE49-F238E27FC236}">
                <a16:creationId xmlns:a16="http://schemas.microsoft.com/office/drawing/2014/main" id="{4528F5AF-D7C7-9541-9491-9C051C0EB7BF}"/>
              </a:ext>
            </a:extLst>
          </p:cNvPr>
          <p:cNvSpPr>
            <a:spLocks noGrp="1"/>
          </p:cNvSpPr>
          <p:nvPr>
            <p:ph sz="quarter" idx="13"/>
          </p:nvPr>
        </p:nvSpPr>
        <p:spPr>
          <a:xfrm>
            <a:off x="1524000" y="1524000"/>
            <a:ext cx="9829800" cy="4566378"/>
          </a:xfrm>
        </p:spPr>
        <p:txBody>
          <a:bodyPr/>
          <a:lstStyle/>
          <a:p>
            <a:r>
              <a:rPr lang="en-US" dirty="0"/>
              <a:t>There was a wider range in processing costs for each product category than I’ve seen in previous studies.</a:t>
            </a:r>
          </a:p>
          <a:p>
            <a:r>
              <a:rPr lang="en-US" dirty="0"/>
              <a:t>Butter costs have held the line better than other products.  Labor showed the biggest increase in this product category.</a:t>
            </a:r>
          </a:p>
          <a:p>
            <a:r>
              <a:rPr lang="en-US" dirty="0"/>
              <a:t>NFDM costs displayed the biggest increase in processing costs where even the low-cost plants have higher costs than the previous average.</a:t>
            </a:r>
          </a:p>
          <a:p>
            <a:r>
              <a:rPr lang="en-US" dirty="0"/>
              <a:t>The lowest cost cheese plants have managed to hold down total processing costs in line with previous study.  Labor costs are even lower suggesting labor-saving automation investments.</a:t>
            </a:r>
          </a:p>
          <a:p>
            <a:r>
              <a:rPr lang="en-US" dirty="0"/>
              <a:t>Dry whey costs </a:t>
            </a:r>
            <a:r>
              <a:rPr lang="en-US"/>
              <a:t>are higher, </a:t>
            </a:r>
            <a:r>
              <a:rPr lang="en-US" dirty="0"/>
              <a:t>particularly in the labor cost category.</a:t>
            </a:r>
          </a:p>
        </p:txBody>
      </p:sp>
      <p:sp>
        <p:nvSpPr>
          <p:cNvPr id="4" name="Text Placeholder 3">
            <a:extLst>
              <a:ext uri="{FF2B5EF4-FFF2-40B4-BE49-F238E27FC236}">
                <a16:creationId xmlns:a16="http://schemas.microsoft.com/office/drawing/2014/main" id="{EEC5A53E-9025-DC40-9A30-ED86CBD6662B}"/>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6778686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C6BCC-DEFC-49DA-98AF-C1E023887A11}"/>
              </a:ext>
            </a:extLst>
          </p:cNvPr>
          <p:cNvSpPr>
            <a:spLocks noGrp="1"/>
          </p:cNvSpPr>
          <p:nvPr>
            <p:ph type="title" idx="4294967295"/>
          </p:nvPr>
        </p:nvSpPr>
        <p:spPr/>
        <p:txBody>
          <a:bodyPr/>
          <a:lstStyle/>
          <a:p>
            <a:r>
              <a:rPr lang="en-US" dirty="0">
                <a:solidFill>
                  <a:schemeClr val="tx1"/>
                </a:solidFill>
              </a:rPr>
              <a:t>End</a:t>
            </a:r>
          </a:p>
        </p:txBody>
      </p:sp>
    </p:spTree>
    <p:extLst>
      <p:ext uri="{BB962C8B-B14F-4D97-AF65-F5344CB8AC3E}">
        <p14:creationId xmlns:p14="http://schemas.microsoft.com/office/powerpoint/2010/main" val="2977772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9CB868-9549-DA43-AE0B-B24AFD9ADA82}"/>
              </a:ext>
            </a:extLst>
          </p:cNvPr>
          <p:cNvSpPr>
            <a:spLocks noGrp="1"/>
          </p:cNvSpPr>
          <p:nvPr>
            <p:ph type="title" idx="4294967295"/>
          </p:nvPr>
        </p:nvSpPr>
        <p:spPr>
          <a:xfrm>
            <a:off x="457200" y="701675"/>
            <a:ext cx="10896600" cy="517525"/>
          </a:xfrm>
          <a:prstGeom prst="rect">
            <a:avLst/>
          </a:prstGeom>
          <a:noFill/>
          <a:ln>
            <a:noFill/>
            <a:prstDash/>
          </a:ln>
          <a:effectLst/>
        </p:spPr>
        <p:txBody>
          <a:bodyPr rot="0" spcFirstLastPara="0" vertOverflow="overflow" horzOverflow="overflow" vert="horz" wrap="square" lIns="0" tIns="45720" rIns="91440" bIns="0" numCol="1" spcCol="0" rtlCol="0" fromWordArt="0" anchor="b" anchorCtr="0" forceAA="0" compatLnSpc="1">
            <a:prstTxWarp prst="textNoShape">
              <a:avLst/>
            </a:prstTxWarp>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400" b="1" i="0" u="none" strike="noStrike" kern="1200" cap="none" spc="0" normalizeH="0" baseline="0" noProof="0" dirty="0">
                <a:ln>
                  <a:noFill/>
                </a:ln>
                <a:solidFill>
                  <a:schemeClr val="tx1">
                    <a:lumMod val="90000"/>
                    <a:lumOff val="10000"/>
                  </a:schemeClr>
                </a:solidFill>
                <a:effectLst/>
                <a:uLnTx/>
                <a:uFillTx/>
                <a:latin typeface="Arial" panose="020B0604020202020204" pitchFamily="34" charset="0"/>
                <a:ea typeface="+mn-ea"/>
                <a:cs typeface="Arial" panose="020B0604020202020204" pitchFamily="34" charset="0"/>
              </a:rPr>
              <a:t>Cost Study Motivation</a:t>
            </a:r>
          </a:p>
        </p:txBody>
      </p:sp>
      <p:sp>
        <p:nvSpPr>
          <p:cNvPr id="3" name="Content Placeholder 2">
            <a:extLst>
              <a:ext uri="{FF2B5EF4-FFF2-40B4-BE49-F238E27FC236}">
                <a16:creationId xmlns:a16="http://schemas.microsoft.com/office/drawing/2014/main" id="{8271CDF9-7E1D-704F-A4C5-FB2E7AEB978C}"/>
              </a:ext>
            </a:extLst>
          </p:cNvPr>
          <p:cNvSpPr>
            <a:spLocks noGrp="1"/>
          </p:cNvSpPr>
          <p:nvPr>
            <p:ph sz="quarter" idx="13"/>
          </p:nvPr>
        </p:nvSpPr>
        <p:spPr>
          <a:xfrm>
            <a:off x="738130" y="1772035"/>
            <a:ext cx="5510270" cy="2518125"/>
          </a:xfrm>
        </p:spPr>
        <p:txBody>
          <a:bodyPr/>
          <a:lstStyle/>
          <a:p>
            <a:r>
              <a:rPr lang="en-US" dirty="0"/>
              <a:t>US Dairy Sector Simulator</a:t>
            </a:r>
          </a:p>
          <a:p>
            <a:pPr lvl="1"/>
            <a:r>
              <a:rPr lang="en-US" dirty="0"/>
              <a:t>Help understand spatial value of milk</a:t>
            </a:r>
          </a:p>
          <a:p>
            <a:pPr lvl="1"/>
            <a:r>
              <a:rPr lang="en-US" dirty="0"/>
              <a:t>Class I differentials</a:t>
            </a:r>
          </a:p>
          <a:p>
            <a:pPr lvl="1"/>
            <a:r>
              <a:rPr lang="en-US" dirty="0"/>
              <a:t>Optimal milk movements</a:t>
            </a:r>
          </a:p>
          <a:p>
            <a:pPr lvl="1"/>
            <a:r>
              <a:rPr lang="en-US" dirty="0"/>
              <a:t>Value of building or closing plants in specific locations</a:t>
            </a:r>
          </a:p>
          <a:p>
            <a:pPr lvl="1"/>
            <a:endParaRPr lang="en-US" dirty="0"/>
          </a:p>
        </p:txBody>
      </p:sp>
      <p:sp>
        <p:nvSpPr>
          <p:cNvPr id="4" name="Text Placeholder 3">
            <a:extLst>
              <a:ext uri="{FF2B5EF4-FFF2-40B4-BE49-F238E27FC236}">
                <a16:creationId xmlns:a16="http://schemas.microsoft.com/office/drawing/2014/main" id="{78BDCBCF-AF53-2749-A04F-47A13CECA5EA}"/>
              </a:ext>
            </a:extLst>
          </p:cNvPr>
          <p:cNvSpPr>
            <a:spLocks noGrp="1"/>
          </p:cNvSpPr>
          <p:nvPr>
            <p:ph type="body" sz="quarter" idx="14"/>
          </p:nvPr>
        </p:nvSpPr>
        <p:spPr/>
        <p:txBody>
          <a:bodyPr/>
          <a:lstStyle/>
          <a:p>
            <a:endParaRPr lang="en-US"/>
          </a:p>
        </p:txBody>
      </p:sp>
      <p:pic>
        <p:nvPicPr>
          <p:cNvPr id="7" name="Picture 6">
            <a:extLst>
              <a:ext uri="{FF2B5EF4-FFF2-40B4-BE49-F238E27FC236}">
                <a16:creationId xmlns:a16="http://schemas.microsoft.com/office/drawing/2014/main" id="{0F2113EC-5CC1-A34B-B1E3-4F1BD393FB3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081708" y="362413"/>
            <a:ext cx="5181954" cy="3244257"/>
          </a:xfrm>
          <a:prstGeom prst="rect">
            <a:avLst/>
          </a:prstGeom>
        </p:spPr>
      </p:pic>
      <p:pic>
        <p:nvPicPr>
          <p:cNvPr id="8" name="Picture 7" descr="Chart&#10;&#10;Description automatically generated with low confidence">
            <a:extLst>
              <a:ext uri="{FF2B5EF4-FFF2-40B4-BE49-F238E27FC236}">
                <a16:creationId xmlns:a16="http://schemas.microsoft.com/office/drawing/2014/main" id="{197F8597-BA1F-FB46-8957-FD65696F33B4}"/>
              </a:ext>
            </a:extLst>
          </p:cNvPr>
          <p:cNvPicPr>
            <a:picLocks noChangeAspect="1"/>
          </p:cNvPicPr>
          <p:nvPr/>
        </p:nvPicPr>
        <p:blipFill>
          <a:blip r:embed="rId3"/>
          <a:stretch>
            <a:fillRect/>
          </a:stretch>
        </p:blipFill>
        <p:spPr>
          <a:xfrm>
            <a:off x="2661825" y="3913996"/>
            <a:ext cx="5070120" cy="2781641"/>
          </a:xfrm>
          <a:prstGeom prst="rect">
            <a:avLst/>
          </a:prstGeom>
        </p:spPr>
      </p:pic>
    </p:spTree>
    <p:extLst>
      <p:ext uri="{BB962C8B-B14F-4D97-AF65-F5344CB8AC3E}">
        <p14:creationId xmlns:p14="http://schemas.microsoft.com/office/powerpoint/2010/main" val="27171496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9CB868-9549-DA43-AE0B-B24AFD9ADA82}"/>
              </a:ext>
            </a:extLst>
          </p:cNvPr>
          <p:cNvSpPr>
            <a:spLocks noGrp="1"/>
          </p:cNvSpPr>
          <p:nvPr>
            <p:ph type="title" idx="4294967295"/>
          </p:nvPr>
        </p:nvSpPr>
        <p:spPr>
          <a:xfrm>
            <a:off x="457200" y="701675"/>
            <a:ext cx="10896600" cy="517525"/>
          </a:xfrm>
          <a:prstGeom prst="rect">
            <a:avLst/>
          </a:prstGeom>
          <a:noFill/>
          <a:ln>
            <a:noFill/>
            <a:prstDash/>
          </a:ln>
          <a:effectLst/>
        </p:spPr>
        <p:txBody>
          <a:bodyPr rot="0" spcFirstLastPara="0" vertOverflow="overflow" horzOverflow="overflow" vert="horz" wrap="square" lIns="0" tIns="45720" rIns="91440" bIns="0" numCol="1" spcCol="0" rtlCol="0" fromWordArt="0" anchor="b" anchorCtr="0" forceAA="0" compatLnSpc="1">
            <a:prstTxWarp prst="textNoShape">
              <a:avLst/>
            </a:prstTxWarp>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400" b="1" i="0" u="none" strike="noStrike" kern="1200" cap="none" spc="0" normalizeH="0" baseline="0" noProof="0" dirty="0">
                <a:ln>
                  <a:noFill/>
                </a:ln>
                <a:solidFill>
                  <a:schemeClr val="tx1">
                    <a:lumMod val="90000"/>
                    <a:lumOff val="10000"/>
                  </a:schemeClr>
                </a:solidFill>
                <a:effectLst/>
                <a:uLnTx/>
                <a:uFillTx/>
                <a:latin typeface="Arial" panose="020B0604020202020204" pitchFamily="34" charset="0"/>
                <a:ea typeface="+mn-ea"/>
                <a:cs typeface="Arial" panose="020B0604020202020204" pitchFamily="34" charset="0"/>
              </a:rPr>
              <a:t>Cost Study Motivation</a:t>
            </a:r>
          </a:p>
        </p:txBody>
      </p:sp>
      <p:sp>
        <p:nvSpPr>
          <p:cNvPr id="3" name="Content Placeholder 2">
            <a:extLst>
              <a:ext uri="{FF2B5EF4-FFF2-40B4-BE49-F238E27FC236}">
                <a16:creationId xmlns:a16="http://schemas.microsoft.com/office/drawing/2014/main" id="{8271CDF9-7E1D-704F-A4C5-FB2E7AEB978C}"/>
              </a:ext>
            </a:extLst>
          </p:cNvPr>
          <p:cNvSpPr>
            <a:spLocks noGrp="1"/>
          </p:cNvSpPr>
          <p:nvPr>
            <p:ph sz="quarter" idx="13"/>
          </p:nvPr>
        </p:nvSpPr>
        <p:spPr>
          <a:xfrm>
            <a:off x="457200" y="2416231"/>
            <a:ext cx="5510270" cy="3203954"/>
          </a:xfrm>
        </p:spPr>
        <p:txBody>
          <a:bodyPr/>
          <a:lstStyle/>
          <a:p>
            <a:r>
              <a:rPr lang="en-US" dirty="0"/>
              <a:t>Plant benchmarks of performance.</a:t>
            </a:r>
          </a:p>
          <a:p>
            <a:endParaRPr lang="en-US" dirty="0"/>
          </a:p>
          <a:p>
            <a:r>
              <a:rPr lang="en-US" dirty="0"/>
              <a:t>Price Discovery</a:t>
            </a:r>
          </a:p>
          <a:p>
            <a:pPr lvl="1"/>
            <a:r>
              <a:rPr lang="en-US" dirty="0"/>
              <a:t>Competitive Pay Price</a:t>
            </a:r>
          </a:p>
          <a:p>
            <a:pPr lvl="1"/>
            <a:r>
              <a:rPr lang="en-US" b="1" dirty="0">
                <a:solidFill>
                  <a:srgbClr val="FF0000"/>
                </a:solidFill>
              </a:rPr>
              <a:t>Product Price Formulas</a:t>
            </a:r>
          </a:p>
          <a:p>
            <a:pPr lvl="1"/>
            <a:r>
              <a:rPr lang="en-US" dirty="0"/>
              <a:t>Administratively Determined</a:t>
            </a:r>
          </a:p>
          <a:p>
            <a:pPr lvl="1"/>
            <a:r>
              <a:rPr lang="en-US" dirty="0"/>
              <a:t>Economic Formulas</a:t>
            </a:r>
          </a:p>
          <a:p>
            <a:pPr lvl="1"/>
            <a:endParaRPr lang="en-US" dirty="0"/>
          </a:p>
        </p:txBody>
      </p:sp>
      <p:sp>
        <p:nvSpPr>
          <p:cNvPr id="4" name="Text Placeholder 3">
            <a:extLst>
              <a:ext uri="{FF2B5EF4-FFF2-40B4-BE49-F238E27FC236}">
                <a16:creationId xmlns:a16="http://schemas.microsoft.com/office/drawing/2014/main" id="{78BDCBCF-AF53-2749-A04F-47A13CECA5EA}"/>
              </a:ext>
            </a:extLst>
          </p:cNvPr>
          <p:cNvSpPr>
            <a:spLocks noGrp="1"/>
          </p:cNvSpPr>
          <p:nvPr>
            <p:ph type="body" sz="quarter" idx="14"/>
          </p:nvPr>
        </p:nvSpPr>
        <p:spPr/>
        <p:txBody>
          <a:bodyPr/>
          <a:lstStyle/>
          <a:p>
            <a:endParaRPr lang="en-US"/>
          </a:p>
        </p:txBody>
      </p:sp>
      <p:pic>
        <p:nvPicPr>
          <p:cNvPr id="6" name="Picture 5" descr="Showing how market price is arrived at from dairy commodity products">
            <a:extLst>
              <a:ext uri="{FF2B5EF4-FFF2-40B4-BE49-F238E27FC236}">
                <a16:creationId xmlns:a16="http://schemas.microsoft.com/office/drawing/2014/main" id="{EF2446DC-9D06-BA41-8CCB-B61F48BA3877}"/>
              </a:ext>
            </a:extLst>
          </p:cNvPr>
          <p:cNvPicPr>
            <a:picLocks noChangeAspect="1"/>
          </p:cNvPicPr>
          <p:nvPr/>
        </p:nvPicPr>
        <p:blipFill>
          <a:blip r:embed="rId2"/>
          <a:stretch>
            <a:fillRect/>
          </a:stretch>
        </p:blipFill>
        <p:spPr>
          <a:xfrm rot="712015">
            <a:off x="4985515" y="617224"/>
            <a:ext cx="6341661" cy="2915069"/>
          </a:xfrm>
          <a:prstGeom prst="rect">
            <a:avLst/>
          </a:prstGeom>
        </p:spPr>
      </p:pic>
      <p:pic>
        <p:nvPicPr>
          <p:cNvPr id="5" name="Picture 4" descr="Butterfat price calculation">
            <a:extLst>
              <a:ext uri="{FF2B5EF4-FFF2-40B4-BE49-F238E27FC236}">
                <a16:creationId xmlns:a16="http://schemas.microsoft.com/office/drawing/2014/main" id="{98929BE3-F797-6F4B-973B-BEB0DEC5B91A}"/>
              </a:ext>
            </a:extLst>
          </p:cNvPr>
          <p:cNvPicPr>
            <a:picLocks noChangeAspect="1"/>
          </p:cNvPicPr>
          <p:nvPr/>
        </p:nvPicPr>
        <p:blipFill>
          <a:blip r:embed="rId3"/>
          <a:stretch>
            <a:fillRect/>
          </a:stretch>
        </p:blipFill>
        <p:spPr>
          <a:xfrm rot="21038300">
            <a:off x="5134258" y="4022980"/>
            <a:ext cx="4541842" cy="2318696"/>
          </a:xfrm>
          <a:prstGeom prst="rect">
            <a:avLst/>
          </a:prstGeom>
        </p:spPr>
      </p:pic>
    </p:spTree>
    <p:extLst>
      <p:ext uri="{BB962C8B-B14F-4D97-AF65-F5344CB8AC3E}">
        <p14:creationId xmlns:p14="http://schemas.microsoft.com/office/powerpoint/2010/main" val="24368063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3E91A9-27BC-E945-A39D-DA92EF9DF2AB}"/>
              </a:ext>
            </a:extLst>
          </p:cNvPr>
          <p:cNvSpPr>
            <a:spLocks noGrp="1"/>
          </p:cNvSpPr>
          <p:nvPr>
            <p:ph type="title" idx="4294967295"/>
          </p:nvPr>
        </p:nvSpPr>
        <p:spPr>
          <a:xfrm>
            <a:off x="457200" y="701675"/>
            <a:ext cx="10896600" cy="517525"/>
          </a:xfrm>
          <a:prstGeom prst="rect">
            <a:avLst/>
          </a:prstGeom>
          <a:noFill/>
          <a:ln>
            <a:noFill/>
            <a:prstDash/>
          </a:ln>
          <a:effectLst/>
        </p:spPr>
        <p:txBody>
          <a:bodyPr rot="0" spcFirstLastPara="0" vertOverflow="overflow" horzOverflow="overflow" vert="horz" wrap="square" lIns="0" tIns="45720" rIns="91440" bIns="0" numCol="1" spcCol="0" rtlCol="0" fromWordArt="0" anchor="b" anchorCtr="0" forceAA="0" compatLnSpc="1">
            <a:prstTxWarp prst="textNoShape">
              <a:avLst/>
            </a:prstTxWarp>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400" b="1" i="0" u="none" strike="noStrike" kern="1200" cap="none" spc="0" normalizeH="0" baseline="0" noProof="0" dirty="0">
                <a:ln>
                  <a:noFill/>
                </a:ln>
                <a:solidFill>
                  <a:schemeClr val="tx1">
                    <a:lumMod val="90000"/>
                    <a:lumOff val="10000"/>
                  </a:schemeClr>
                </a:solidFill>
                <a:effectLst/>
                <a:uLnTx/>
                <a:uFillTx/>
                <a:latin typeface="Arial" panose="020B0604020202020204" pitchFamily="34" charset="0"/>
                <a:ea typeface="+mn-ea"/>
                <a:cs typeface="Arial" panose="020B0604020202020204" pitchFamily="34" charset="0"/>
              </a:rPr>
              <a:t>Plant Selection in Early Studies</a:t>
            </a:r>
          </a:p>
        </p:txBody>
      </p:sp>
      <p:sp>
        <p:nvSpPr>
          <p:cNvPr id="3" name="Content Placeholder 2">
            <a:extLst>
              <a:ext uri="{FF2B5EF4-FFF2-40B4-BE49-F238E27FC236}">
                <a16:creationId xmlns:a16="http://schemas.microsoft.com/office/drawing/2014/main" id="{E915787D-182D-F84D-9109-6C86361E77F2}"/>
              </a:ext>
            </a:extLst>
          </p:cNvPr>
          <p:cNvSpPr>
            <a:spLocks noGrp="1"/>
          </p:cNvSpPr>
          <p:nvPr>
            <p:ph sz="quarter" idx="13"/>
          </p:nvPr>
        </p:nvSpPr>
        <p:spPr>
          <a:xfrm>
            <a:off x="1524000" y="1524000"/>
            <a:ext cx="4724400" cy="4486869"/>
          </a:xfrm>
        </p:spPr>
        <p:txBody>
          <a:bodyPr/>
          <a:lstStyle/>
          <a:p>
            <a:r>
              <a:rPr lang="en-US" dirty="0"/>
              <a:t>Looked for plants with narrow line of products—e.g. just 40 </a:t>
            </a:r>
            <a:r>
              <a:rPr lang="en-US" dirty="0" err="1"/>
              <a:t>lb</a:t>
            </a:r>
            <a:r>
              <a:rPr lang="en-US" dirty="0"/>
              <a:t> blocks of cheddar cheese</a:t>
            </a:r>
          </a:p>
          <a:p>
            <a:pPr lvl="1"/>
            <a:r>
              <a:rPr lang="en-US" dirty="0"/>
              <a:t>Makes cost allocation easier</a:t>
            </a:r>
          </a:p>
          <a:p>
            <a:endParaRPr lang="en-US" dirty="0"/>
          </a:p>
          <a:p>
            <a:r>
              <a:rPr lang="en-US" dirty="0"/>
              <a:t>Looked for “best practice” plants</a:t>
            </a:r>
          </a:p>
          <a:p>
            <a:pPr lvl="1"/>
            <a:r>
              <a:rPr lang="en-US" dirty="0"/>
              <a:t>Want to identify the “frontier” of costs that vary by size</a:t>
            </a:r>
          </a:p>
          <a:p>
            <a:endParaRPr lang="en-US" dirty="0"/>
          </a:p>
          <a:p>
            <a:r>
              <a:rPr lang="en-US" dirty="0"/>
              <a:t>Don’t have that luxury today</a:t>
            </a:r>
          </a:p>
        </p:txBody>
      </p:sp>
      <p:sp>
        <p:nvSpPr>
          <p:cNvPr id="4" name="Text Placeholder 3">
            <a:extLst>
              <a:ext uri="{FF2B5EF4-FFF2-40B4-BE49-F238E27FC236}">
                <a16:creationId xmlns:a16="http://schemas.microsoft.com/office/drawing/2014/main" id="{9FD7FF53-C8C3-3446-89DA-D80B76164E23}"/>
              </a:ext>
            </a:extLst>
          </p:cNvPr>
          <p:cNvSpPr>
            <a:spLocks noGrp="1"/>
          </p:cNvSpPr>
          <p:nvPr>
            <p:ph type="body" sz="quarter" idx="14"/>
          </p:nvPr>
        </p:nvSpPr>
        <p:spPr/>
        <p:txBody>
          <a:bodyPr/>
          <a:lstStyle/>
          <a:p>
            <a:endParaRPr lang="en-US"/>
          </a:p>
        </p:txBody>
      </p:sp>
      <p:pic>
        <p:nvPicPr>
          <p:cNvPr id="6" name="Picture 5">
            <a:extLst>
              <a:ext uri="{FF2B5EF4-FFF2-40B4-BE49-F238E27FC236}">
                <a16:creationId xmlns:a16="http://schemas.microsoft.com/office/drawing/2014/main" id="{42EC8AE5-B714-044A-A759-8A0D151817D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rot="678766">
            <a:off x="6888985" y="424657"/>
            <a:ext cx="4611477" cy="28459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0E197A33-E17A-F148-B1D1-52CFC97C35D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20847419">
            <a:off x="7686485" y="2978114"/>
            <a:ext cx="3531415" cy="38158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433528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9CB868-9549-DA43-AE0B-B24AFD9ADA82}"/>
              </a:ext>
            </a:extLst>
          </p:cNvPr>
          <p:cNvSpPr>
            <a:spLocks noGrp="1"/>
          </p:cNvSpPr>
          <p:nvPr>
            <p:ph type="title" idx="4294967295"/>
          </p:nvPr>
        </p:nvSpPr>
        <p:spPr>
          <a:xfrm>
            <a:off x="457200" y="701675"/>
            <a:ext cx="10896600" cy="517525"/>
          </a:xfrm>
          <a:prstGeom prst="rect">
            <a:avLst/>
          </a:prstGeom>
          <a:noFill/>
          <a:ln>
            <a:noFill/>
            <a:prstDash/>
          </a:ln>
          <a:effectLst/>
        </p:spPr>
        <p:txBody>
          <a:bodyPr rot="0" spcFirstLastPara="0" vertOverflow="overflow" horzOverflow="overflow" vert="horz" wrap="square" lIns="0" tIns="45720" rIns="91440" bIns="0" numCol="1" spcCol="0" rtlCol="0" fromWordArt="0" anchor="b" anchorCtr="0" forceAA="0" compatLnSpc="1">
            <a:prstTxWarp prst="textNoShape">
              <a:avLst/>
            </a:prstTxWarp>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400" b="1" i="0" u="none" strike="noStrike" kern="1200" cap="none" spc="0" normalizeH="0" baseline="0" noProof="0" dirty="0">
                <a:ln>
                  <a:noFill/>
                </a:ln>
                <a:solidFill>
                  <a:schemeClr val="tx1">
                    <a:lumMod val="90000"/>
                    <a:lumOff val="10000"/>
                  </a:schemeClr>
                </a:solidFill>
                <a:effectLst/>
                <a:uLnTx/>
                <a:uFillTx/>
                <a:latin typeface="Arial" panose="020B0604020202020204" pitchFamily="34" charset="0"/>
                <a:ea typeface="+mn-ea"/>
                <a:cs typeface="Arial" panose="020B0604020202020204" pitchFamily="34" charset="0"/>
              </a:rPr>
              <a:t>Background</a:t>
            </a:r>
          </a:p>
        </p:txBody>
      </p:sp>
      <p:sp>
        <p:nvSpPr>
          <p:cNvPr id="3" name="Content Placeholder 2">
            <a:extLst>
              <a:ext uri="{FF2B5EF4-FFF2-40B4-BE49-F238E27FC236}">
                <a16:creationId xmlns:a16="http://schemas.microsoft.com/office/drawing/2014/main" id="{8271CDF9-7E1D-704F-A4C5-FB2E7AEB978C}"/>
              </a:ext>
            </a:extLst>
          </p:cNvPr>
          <p:cNvSpPr>
            <a:spLocks noGrp="1"/>
          </p:cNvSpPr>
          <p:nvPr>
            <p:ph sz="quarter" idx="13"/>
          </p:nvPr>
        </p:nvSpPr>
        <p:spPr>
          <a:xfrm>
            <a:off x="585730" y="1603987"/>
            <a:ext cx="5510270" cy="4930068"/>
          </a:xfrm>
        </p:spPr>
        <p:txBody>
          <a:bodyPr/>
          <a:lstStyle/>
          <a:p>
            <a:r>
              <a:rPr lang="en-US" dirty="0"/>
              <a:t>Last processing cost studies in 2007 &amp; 2006 for FMMO testimony</a:t>
            </a:r>
          </a:p>
          <a:p>
            <a:pPr lvl="1"/>
            <a:endParaRPr lang="en-US" dirty="0"/>
          </a:p>
          <a:p>
            <a:r>
              <a:rPr lang="en-US" dirty="0"/>
              <a:t>The 2006 study looked at:</a:t>
            </a:r>
          </a:p>
          <a:p>
            <a:pPr lvl="1"/>
            <a:r>
              <a:rPr lang="en-US" dirty="0"/>
              <a:t>Cheese, Whey, Butter, and Powder</a:t>
            </a:r>
          </a:p>
          <a:p>
            <a:pPr lvl="1"/>
            <a:endParaRPr lang="en-US" dirty="0"/>
          </a:p>
          <a:p>
            <a:r>
              <a:rPr lang="en-US" dirty="0"/>
              <a:t>The 2007 study looked at a   subset of the 2006 plants to      update unusual cost increases.  </a:t>
            </a:r>
          </a:p>
          <a:p>
            <a:pPr lvl="1"/>
            <a:r>
              <a:rPr lang="en-US" dirty="0"/>
              <a:t>Fewer plants</a:t>
            </a:r>
          </a:p>
          <a:p>
            <a:pPr lvl="1"/>
            <a:r>
              <a:rPr lang="en-US" dirty="0"/>
              <a:t>Less representative</a:t>
            </a:r>
          </a:p>
          <a:p>
            <a:pPr lvl="1"/>
            <a:r>
              <a:rPr lang="en-US" dirty="0"/>
              <a:t>Aim was determine the cost change in same plants from previous study</a:t>
            </a:r>
          </a:p>
        </p:txBody>
      </p:sp>
      <p:sp>
        <p:nvSpPr>
          <p:cNvPr id="4" name="Text Placeholder 3">
            <a:extLst>
              <a:ext uri="{FF2B5EF4-FFF2-40B4-BE49-F238E27FC236}">
                <a16:creationId xmlns:a16="http://schemas.microsoft.com/office/drawing/2014/main" id="{78BDCBCF-AF53-2749-A04F-47A13CECA5EA}"/>
              </a:ext>
            </a:extLst>
          </p:cNvPr>
          <p:cNvSpPr>
            <a:spLocks noGrp="1"/>
          </p:cNvSpPr>
          <p:nvPr>
            <p:ph type="body" sz="quarter" idx="14"/>
          </p:nvPr>
        </p:nvSpPr>
        <p:spPr/>
        <p:txBody>
          <a:bodyPr/>
          <a:lstStyle/>
          <a:p>
            <a:endParaRPr lang="en-US"/>
          </a:p>
        </p:txBody>
      </p:sp>
      <p:pic>
        <p:nvPicPr>
          <p:cNvPr id="5" name="Picture 4">
            <a:extLst>
              <a:ext uri="{FF2B5EF4-FFF2-40B4-BE49-F238E27FC236}">
                <a16:creationId xmlns:a16="http://schemas.microsoft.com/office/drawing/2014/main" id="{828E3516-2D46-3548-97B1-AFACA40E2EB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rot="1033643">
            <a:off x="5972978" y="1282672"/>
            <a:ext cx="5647780" cy="3338903"/>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D43F680D-DF39-EF44-B2E5-C1E9BA694F7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20930646">
            <a:off x="5837459" y="2915896"/>
            <a:ext cx="5211935" cy="365566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672623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C10CB4-98A3-E846-B285-028B464DE656}"/>
              </a:ext>
            </a:extLst>
          </p:cNvPr>
          <p:cNvSpPr>
            <a:spLocks noGrp="1"/>
          </p:cNvSpPr>
          <p:nvPr>
            <p:ph type="title" idx="4294967295"/>
          </p:nvPr>
        </p:nvSpPr>
        <p:spPr>
          <a:xfrm>
            <a:off x="457200" y="701675"/>
            <a:ext cx="10896600" cy="517525"/>
          </a:xfrm>
          <a:prstGeom prst="rect">
            <a:avLst/>
          </a:prstGeom>
          <a:noFill/>
          <a:ln>
            <a:noFill/>
            <a:prstDash/>
          </a:ln>
          <a:effectLst/>
        </p:spPr>
        <p:txBody>
          <a:bodyPr rot="0" spcFirstLastPara="0" vertOverflow="overflow" horzOverflow="overflow" vert="horz" wrap="square" lIns="0" tIns="45720" rIns="91440" bIns="0" numCol="1" spcCol="0" rtlCol="0" fromWordArt="0" anchor="b" anchorCtr="0" forceAA="0" compatLnSpc="1">
            <a:prstTxWarp prst="textNoShape">
              <a:avLst/>
            </a:prstTxWarp>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400" b="1" i="0" u="none" strike="noStrike" kern="1200" cap="none" spc="0" normalizeH="0" baseline="0" noProof="0" dirty="0">
                <a:ln>
                  <a:noFill/>
                </a:ln>
                <a:solidFill>
                  <a:schemeClr val="tx1">
                    <a:lumMod val="90000"/>
                    <a:lumOff val="10000"/>
                  </a:schemeClr>
                </a:solidFill>
                <a:effectLst/>
                <a:uLnTx/>
                <a:uFillTx/>
                <a:latin typeface="Arial" panose="020B0604020202020204" pitchFamily="34" charset="0"/>
                <a:ea typeface="+mn-ea"/>
                <a:cs typeface="Arial" panose="020B0604020202020204" pitchFamily="34" charset="0"/>
              </a:rPr>
              <a:t>Plant Choice in 2006</a:t>
            </a:r>
          </a:p>
        </p:txBody>
      </p:sp>
      <p:sp>
        <p:nvSpPr>
          <p:cNvPr id="3" name="Content Placeholder 2">
            <a:extLst>
              <a:ext uri="{FF2B5EF4-FFF2-40B4-BE49-F238E27FC236}">
                <a16:creationId xmlns:a16="http://schemas.microsoft.com/office/drawing/2014/main" id="{DEAEDE6E-D74F-EF44-A2ED-2BF39BE9EA29}"/>
              </a:ext>
            </a:extLst>
          </p:cNvPr>
          <p:cNvSpPr>
            <a:spLocks noGrp="1"/>
          </p:cNvSpPr>
          <p:nvPr>
            <p:ph sz="quarter" idx="13"/>
          </p:nvPr>
        </p:nvSpPr>
        <p:spPr>
          <a:xfrm>
            <a:off x="457200" y="1578233"/>
            <a:ext cx="3734790" cy="4289379"/>
          </a:xfrm>
        </p:spPr>
        <p:txBody>
          <a:bodyPr/>
          <a:lstStyle/>
          <a:p>
            <a:r>
              <a:rPr lang="en-US" dirty="0"/>
              <a:t>Initial plants taken from  USDA C3 list.</a:t>
            </a:r>
          </a:p>
          <a:p>
            <a:r>
              <a:rPr lang="en-US" dirty="0"/>
              <a:t>Random draw from 3 geographic regions and  across size categories</a:t>
            </a:r>
          </a:p>
          <a:p>
            <a:r>
              <a:rPr lang="en-US" dirty="0"/>
              <a:t>Always voluntary  participation</a:t>
            </a:r>
          </a:p>
          <a:p>
            <a:pPr lvl="1"/>
            <a:r>
              <a:rPr lang="en-US" dirty="0"/>
              <a:t>16 Cheddar cheese</a:t>
            </a:r>
          </a:p>
          <a:p>
            <a:pPr lvl="1"/>
            <a:r>
              <a:rPr lang="en-US" dirty="0"/>
              <a:t>12 Dry Whey</a:t>
            </a:r>
          </a:p>
          <a:p>
            <a:pPr lvl="1"/>
            <a:r>
              <a:rPr lang="en-US" dirty="0"/>
              <a:t>8 Nonfat Dry Milk</a:t>
            </a:r>
          </a:p>
          <a:p>
            <a:pPr lvl="1"/>
            <a:r>
              <a:rPr lang="en-US" dirty="0"/>
              <a:t>4 Butter</a:t>
            </a:r>
          </a:p>
        </p:txBody>
      </p:sp>
      <p:pic>
        <p:nvPicPr>
          <p:cNvPr id="6" name="Picture 5" descr="U.S. map showing locations of plants surveyed in 2006">
            <a:extLst>
              <a:ext uri="{FF2B5EF4-FFF2-40B4-BE49-F238E27FC236}">
                <a16:creationId xmlns:a16="http://schemas.microsoft.com/office/drawing/2014/main" id="{5BFA8260-D2CA-2B4C-ABBF-F78695BFA327}"/>
              </a:ext>
            </a:extLst>
          </p:cNvPr>
          <p:cNvPicPr>
            <a:picLocks noChangeAspect="1"/>
          </p:cNvPicPr>
          <p:nvPr/>
        </p:nvPicPr>
        <p:blipFill>
          <a:blip r:embed="rId2"/>
          <a:stretch>
            <a:fillRect/>
          </a:stretch>
        </p:blipFill>
        <p:spPr>
          <a:xfrm>
            <a:off x="4191990" y="1340027"/>
            <a:ext cx="7414186" cy="5040217"/>
          </a:xfrm>
          <a:prstGeom prst="rect">
            <a:avLst/>
          </a:prstGeom>
        </p:spPr>
      </p:pic>
      <p:sp>
        <p:nvSpPr>
          <p:cNvPr id="4" name="Text Placeholder 3">
            <a:extLst>
              <a:ext uri="{FF2B5EF4-FFF2-40B4-BE49-F238E27FC236}">
                <a16:creationId xmlns:a16="http://schemas.microsoft.com/office/drawing/2014/main" id="{3F615BA4-A48F-9B4F-B251-72DD1387C2F8}"/>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37702625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C10CB4-98A3-E846-B285-028B464DE656}"/>
              </a:ext>
            </a:extLst>
          </p:cNvPr>
          <p:cNvSpPr>
            <a:spLocks noGrp="1"/>
          </p:cNvSpPr>
          <p:nvPr>
            <p:ph type="title" idx="4294967295"/>
          </p:nvPr>
        </p:nvSpPr>
        <p:spPr>
          <a:xfrm>
            <a:off x="457200" y="701675"/>
            <a:ext cx="10896600" cy="517525"/>
          </a:xfrm>
          <a:prstGeom prst="rect">
            <a:avLst/>
          </a:prstGeom>
          <a:noFill/>
          <a:ln>
            <a:noFill/>
            <a:prstDash/>
          </a:ln>
          <a:effectLst/>
        </p:spPr>
        <p:txBody>
          <a:bodyPr rot="0" spcFirstLastPara="0" vertOverflow="overflow" horzOverflow="overflow" vert="horz" wrap="square" lIns="0" tIns="45720" rIns="91440" bIns="0" numCol="1" spcCol="0" rtlCol="0" fromWordArt="0" anchor="b" anchorCtr="0" forceAA="0" compatLnSpc="1">
            <a:prstTxWarp prst="textNoShape">
              <a:avLst/>
            </a:prstTxWarp>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400" b="1" i="0" u="none" strike="noStrike" kern="1200" cap="none" spc="0" normalizeH="0" baseline="0" noProof="0" dirty="0">
                <a:ln>
                  <a:noFill/>
                </a:ln>
                <a:solidFill>
                  <a:schemeClr val="tx1">
                    <a:lumMod val="90000"/>
                    <a:lumOff val="10000"/>
                  </a:schemeClr>
                </a:solidFill>
                <a:effectLst/>
                <a:uLnTx/>
                <a:uFillTx/>
                <a:latin typeface="Arial" panose="020B0604020202020204" pitchFamily="34" charset="0"/>
                <a:ea typeface="+mn-ea"/>
                <a:cs typeface="Arial" panose="020B0604020202020204" pitchFamily="34" charset="0"/>
              </a:rPr>
              <a:t>Plant Choice in 2007</a:t>
            </a:r>
          </a:p>
        </p:txBody>
      </p:sp>
      <p:sp>
        <p:nvSpPr>
          <p:cNvPr id="3" name="Content Placeholder 2">
            <a:extLst>
              <a:ext uri="{FF2B5EF4-FFF2-40B4-BE49-F238E27FC236}">
                <a16:creationId xmlns:a16="http://schemas.microsoft.com/office/drawing/2014/main" id="{DEAEDE6E-D74F-EF44-A2ED-2BF39BE9EA29}"/>
              </a:ext>
            </a:extLst>
          </p:cNvPr>
          <p:cNvSpPr>
            <a:spLocks noGrp="1"/>
          </p:cNvSpPr>
          <p:nvPr>
            <p:ph sz="quarter" idx="13"/>
          </p:nvPr>
        </p:nvSpPr>
        <p:spPr>
          <a:xfrm>
            <a:off x="356260" y="1578233"/>
            <a:ext cx="3883231" cy="4777718"/>
          </a:xfrm>
        </p:spPr>
        <p:txBody>
          <a:bodyPr/>
          <a:lstStyle/>
          <a:p>
            <a:r>
              <a:rPr lang="en-US" dirty="0"/>
              <a:t>Different objective</a:t>
            </a:r>
          </a:p>
          <a:p>
            <a:r>
              <a:rPr lang="en-US" dirty="0"/>
              <a:t>Look at </a:t>
            </a:r>
            <a:r>
              <a:rPr lang="en-US" b="1" i="1" dirty="0"/>
              <a:t>changes</a:t>
            </a:r>
            <a:r>
              <a:rPr lang="en-US" dirty="0"/>
              <a:t> in cost of processing</a:t>
            </a:r>
          </a:p>
          <a:p>
            <a:r>
              <a:rPr lang="en-US" dirty="0"/>
              <a:t>Survey plants who participated in previous  year’s study</a:t>
            </a:r>
          </a:p>
          <a:p>
            <a:r>
              <a:rPr lang="en-US" dirty="0"/>
              <a:t>Always voluntary  participation</a:t>
            </a:r>
          </a:p>
          <a:p>
            <a:pPr lvl="1"/>
            <a:r>
              <a:rPr lang="en-US" dirty="0"/>
              <a:t>11 Cheese</a:t>
            </a:r>
          </a:p>
          <a:p>
            <a:pPr lvl="1"/>
            <a:r>
              <a:rPr lang="en-US" dirty="0"/>
              <a:t>7 Dry Whey</a:t>
            </a:r>
          </a:p>
          <a:p>
            <a:pPr lvl="1"/>
            <a:r>
              <a:rPr lang="en-US" dirty="0"/>
              <a:t>7 Nonfat Dry Milk</a:t>
            </a:r>
          </a:p>
          <a:p>
            <a:pPr lvl="1"/>
            <a:r>
              <a:rPr lang="en-US" dirty="0"/>
              <a:t>4 Butter</a:t>
            </a:r>
          </a:p>
        </p:txBody>
      </p:sp>
      <p:sp>
        <p:nvSpPr>
          <p:cNvPr id="4" name="Text Placeholder 3">
            <a:extLst>
              <a:ext uri="{FF2B5EF4-FFF2-40B4-BE49-F238E27FC236}">
                <a16:creationId xmlns:a16="http://schemas.microsoft.com/office/drawing/2014/main" id="{3F615BA4-A48F-9B4F-B251-72DD1387C2F8}"/>
              </a:ext>
            </a:extLst>
          </p:cNvPr>
          <p:cNvSpPr>
            <a:spLocks noGrp="1"/>
          </p:cNvSpPr>
          <p:nvPr>
            <p:ph type="body" sz="quarter" idx="14"/>
          </p:nvPr>
        </p:nvSpPr>
        <p:spPr/>
        <p:txBody>
          <a:bodyPr/>
          <a:lstStyle/>
          <a:p>
            <a:endParaRPr lang="en-US"/>
          </a:p>
        </p:txBody>
      </p:sp>
      <p:pic>
        <p:nvPicPr>
          <p:cNvPr id="6" name="Picture 5" descr="U.S. map showing locations of plants surveyed in 2007">
            <a:extLst>
              <a:ext uri="{FF2B5EF4-FFF2-40B4-BE49-F238E27FC236}">
                <a16:creationId xmlns:a16="http://schemas.microsoft.com/office/drawing/2014/main" id="{5BFA8260-D2CA-2B4C-ABBF-F78695BFA327}"/>
              </a:ext>
            </a:extLst>
          </p:cNvPr>
          <p:cNvPicPr>
            <a:picLocks noChangeAspect="1"/>
          </p:cNvPicPr>
          <p:nvPr/>
        </p:nvPicPr>
        <p:blipFill>
          <a:blip r:embed="rId2"/>
          <a:stretch>
            <a:fillRect/>
          </a:stretch>
        </p:blipFill>
        <p:spPr>
          <a:xfrm>
            <a:off x="3976491" y="1340027"/>
            <a:ext cx="7629686" cy="5040217"/>
          </a:xfrm>
          <a:prstGeom prst="rect">
            <a:avLst/>
          </a:prstGeom>
        </p:spPr>
      </p:pic>
    </p:spTree>
    <p:extLst>
      <p:ext uri="{BB962C8B-B14F-4D97-AF65-F5344CB8AC3E}">
        <p14:creationId xmlns:p14="http://schemas.microsoft.com/office/powerpoint/2010/main" val="30623093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C10CB4-98A3-E846-B285-028B464DE656}"/>
              </a:ext>
            </a:extLst>
          </p:cNvPr>
          <p:cNvSpPr>
            <a:spLocks noGrp="1"/>
          </p:cNvSpPr>
          <p:nvPr>
            <p:ph type="title" idx="4294967295"/>
          </p:nvPr>
        </p:nvSpPr>
        <p:spPr>
          <a:xfrm>
            <a:off x="457200" y="701675"/>
            <a:ext cx="10896600" cy="517525"/>
          </a:xfrm>
          <a:prstGeom prst="rect">
            <a:avLst/>
          </a:prstGeom>
          <a:noFill/>
          <a:ln>
            <a:noFill/>
            <a:prstDash/>
          </a:ln>
          <a:effectLst/>
        </p:spPr>
        <p:txBody>
          <a:bodyPr rot="0" spcFirstLastPara="0" vertOverflow="overflow" horzOverflow="overflow" vert="horz" wrap="square" lIns="0" tIns="45720" rIns="91440" bIns="0" numCol="1" spcCol="0" rtlCol="0" fromWordArt="0" anchor="b" anchorCtr="0" forceAA="0" compatLnSpc="1">
            <a:prstTxWarp prst="textNoShape">
              <a:avLst/>
            </a:prstTxWarp>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400" b="1" i="0" u="none" strike="noStrike" kern="1200" cap="none" spc="0" normalizeH="0" baseline="0" noProof="0" dirty="0">
                <a:ln>
                  <a:noFill/>
                </a:ln>
                <a:solidFill>
                  <a:schemeClr val="tx1">
                    <a:lumMod val="90000"/>
                    <a:lumOff val="10000"/>
                  </a:schemeClr>
                </a:solidFill>
                <a:effectLst/>
                <a:uLnTx/>
                <a:uFillTx/>
                <a:latin typeface="Arial" panose="020B0604020202020204" pitchFamily="34" charset="0"/>
                <a:ea typeface="+mn-ea"/>
                <a:cs typeface="Arial" panose="020B0604020202020204" pitchFamily="34" charset="0"/>
              </a:rPr>
              <a:t>Plant Choice in 2021</a:t>
            </a:r>
          </a:p>
        </p:txBody>
      </p:sp>
      <p:sp>
        <p:nvSpPr>
          <p:cNvPr id="3" name="Content Placeholder 2">
            <a:extLst>
              <a:ext uri="{FF2B5EF4-FFF2-40B4-BE49-F238E27FC236}">
                <a16:creationId xmlns:a16="http://schemas.microsoft.com/office/drawing/2014/main" id="{DEAEDE6E-D74F-EF44-A2ED-2BF39BE9EA29}"/>
              </a:ext>
            </a:extLst>
          </p:cNvPr>
          <p:cNvSpPr>
            <a:spLocks noGrp="1"/>
          </p:cNvSpPr>
          <p:nvPr>
            <p:ph sz="quarter" idx="13"/>
          </p:nvPr>
        </p:nvSpPr>
        <p:spPr>
          <a:xfrm>
            <a:off x="1524000" y="1524000"/>
            <a:ext cx="4724400" cy="2637645"/>
          </a:xfrm>
        </p:spPr>
        <p:txBody>
          <a:bodyPr/>
          <a:lstStyle/>
          <a:p>
            <a:r>
              <a:rPr lang="en-US" dirty="0"/>
              <a:t>Different objective…again</a:t>
            </a:r>
          </a:p>
          <a:p>
            <a:r>
              <a:rPr lang="en-US" dirty="0"/>
              <a:t>Look at plants who manufacture product qualifying for the NDPSR</a:t>
            </a:r>
          </a:p>
          <a:p>
            <a:r>
              <a:rPr lang="en-US" dirty="0"/>
              <a:t>153 possible plants</a:t>
            </a:r>
          </a:p>
          <a:p>
            <a:endParaRPr lang="en-US" dirty="0"/>
          </a:p>
        </p:txBody>
      </p:sp>
      <p:sp>
        <p:nvSpPr>
          <p:cNvPr id="9" name="Content Placeholder 8">
            <a:extLst>
              <a:ext uri="{FF2B5EF4-FFF2-40B4-BE49-F238E27FC236}">
                <a16:creationId xmlns:a16="http://schemas.microsoft.com/office/drawing/2014/main" id="{F8CFE9C8-C515-6943-ADF5-779ED5EED7BC}"/>
              </a:ext>
            </a:extLst>
          </p:cNvPr>
          <p:cNvSpPr>
            <a:spLocks noGrp="1"/>
          </p:cNvSpPr>
          <p:nvPr>
            <p:ph sz="quarter" idx="15"/>
          </p:nvPr>
        </p:nvSpPr>
        <p:spPr>
          <a:xfrm>
            <a:off x="6852489" y="1524000"/>
            <a:ext cx="4869455" cy="4490460"/>
          </a:xfrm>
        </p:spPr>
        <p:txBody>
          <a:bodyPr/>
          <a:lstStyle/>
          <a:p>
            <a:r>
              <a:rPr lang="en-US" dirty="0"/>
              <a:t>Always voluntary  participation</a:t>
            </a:r>
          </a:p>
          <a:p>
            <a:pPr lvl="1"/>
            <a:r>
              <a:rPr lang="en-US" dirty="0"/>
              <a:t>10 Cheddar Cheese</a:t>
            </a:r>
          </a:p>
          <a:p>
            <a:pPr lvl="1"/>
            <a:r>
              <a:rPr lang="en-US" dirty="0"/>
              <a:t>8 Dry Whey</a:t>
            </a:r>
          </a:p>
          <a:p>
            <a:pPr lvl="1"/>
            <a:r>
              <a:rPr lang="en-US" dirty="0"/>
              <a:t>29 (27) Nonfat Dry Milk</a:t>
            </a:r>
          </a:p>
          <a:p>
            <a:pPr lvl="1"/>
            <a:r>
              <a:rPr lang="en-US" dirty="0"/>
              <a:t>14 (12) Butter</a:t>
            </a:r>
          </a:p>
          <a:p>
            <a:pPr lvl="1"/>
            <a:endParaRPr lang="en-US" dirty="0"/>
          </a:p>
          <a:p>
            <a:pPr lvl="1"/>
            <a:r>
              <a:rPr lang="en-US" dirty="0"/>
              <a:t>8 from northeastern states</a:t>
            </a:r>
          </a:p>
          <a:p>
            <a:pPr lvl="1"/>
            <a:r>
              <a:rPr lang="en-US" dirty="0"/>
              <a:t>25 from midwestern states</a:t>
            </a:r>
          </a:p>
          <a:p>
            <a:pPr lvl="1"/>
            <a:r>
              <a:rPr lang="en-US" dirty="0"/>
              <a:t>24 from western states</a:t>
            </a:r>
          </a:p>
          <a:p>
            <a:pPr lvl="1"/>
            <a:endParaRPr lang="en-US" dirty="0"/>
          </a:p>
          <a:p>
            <a:pPr lvl="1"/>
            <a:r>
              <a:rPr lang="en-US" dirty="0"/>
              <a:t>About 80% cooperatively owned</a:t>
            </a:r>
          </a:p>
          <a:p>
            <a:endParaRPr lang="en-US" dirty="0"/>
          </a:p>
        </p:txBody>
      </p:sp>
      <p:pic>
        <p:nvPicPr>
          <p:cNvPr id="10" name="Picture 9" descr="Number of plants surveyed in 2021 by product">
            <a:extLst>
              <a:ext uri="{FF2B5EF4-FFF2-40B4-BE49-F238E27FC236}">
                <a16:creationId xmlns:a16="http://schemas.microsoft.com/office/drawing/2014/main" id="{03C21884-ED3F-734C-8973-B0D454C509CE}"/>
              </a:ext>
            </a:extLst>
          </p:cNvPr>
          <p:cNvPicPr>
            <a:picLocks noChangeAspect="1"/>
          </p:cNvPicPr>
          <p:nvPr/>
        </p:nvPicPr>
        <p:blipFill>
          <a:blip r:embed="rId2"/>
          <a:stretch>
            <a:fillRect/>
          </a:stretch>
        </p:blipFill>
        <p:spPr>
          <a:xfrm>
            <a:off x="207255" y="4034556"/>
            <a:ext cx="6819900" cy="2222500"/>
          </a:xfrm>
          <a:prstGeom prst="rect">
            <a:avLst/>
          </a:prstGeom>
        </p:spPr>
      </p:pic>
      <p:sp>
        <p:nvSpPr>
          <p:cNvPr id="8" name="Text Placeholder 7">
            <a:extLst>
              <a:ext uri="{FF2B5EF4-FFF2-40B4-BE49-F238E27FC236}">
                <a16:creationId xmlns:a16="http://schemas.microsoft.com/office/drawing/2014/main" id="{B054B1DF-1C06-ED4B-8639-F08C9D224F56}"/>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122845235"/>
      </p:ext>
    </p:extLst>
  </p:cSld>
  <p:clrMapOvr>
    <a:masterClrMapping/>
  </p:clrMapOvr>
</p:sld>
</file>

<file path=ppt/theme/theme1.xml><?xml version="1.0" encoding="utf-8"?>
<a:theme xmlns:a="http://schemas.openxmlformats.org/drawingml/2006/main" name="Office Theme">
  <a:themeElements>
    <a:clrScheme name="UW-Madison 2">
      <a:dk1>
        <a:srgbClr val="202020"/>
      </a:dk1>
      <a:lt1>
        <a:srgbClr val="FFFFFF"/>
      </a:lt1>
      <a:dk2>
        <a:srgbClr val="101010"/>
      </a:dk2>
      <a:lt2>
        <a:srgbClr val="DADFE1"/>
      </a:lt2>
      <a:accent1>
        <a:srgbClr val="C5050C"/>
      </a:accent1>
      <a:accent2>
        <a:srgbClr val="8DD3CE"/>
      </a:accent2>
      <a:accent3>
        <a:srgbClr val="FCCB51"/>
      </a:accent3>
      <a:accent4>
        <a:srgbClr val="ADADAD"/>
      </a:accent4>
      <a:accent5>
        <a:srgbClr val="006992"/>
      </a:accent5>
      <a:accent6>
        <a:srgbClr val="432E4F"/>
      </a:accent6>
      <a:hlink>
        <a:srgbClr val="0479A8"/>
      </a:hlink>
      <a:folHlink>
        <a:srgbClr val="0479A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7163A752-FB43-1149-B959-AEE914A4D504}" vid="{1CA8AD0C-E1CD-8642-AD6D-9CA63AAC707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6975</TotalTime>
  <Words>1457</Words>
  <Application>Microsoft Office PowerPoint</Application>
  <PresentationFormat>Widescreen</PresentationFormat>
  <Paragraphs>385</Paragraphs>
  <Slides>27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Helvetica</vt:lpstr>
      <vt:lpstr>Helvetica Neue</vt:lpstr>
      <vt:lpstr>Office Theme</vt:lpstr>
      <vt:lpstr>Cost of Processing Study–2021</vt:lpstr>
      <vt:lpstr>Background</vt:lpstr>
      <vt:lpstr>Cost Study Motivation</vt:lpstr>
      <vt:lpstr>Cost Study Motivation</vt:lpstr>
      <vt:lpstr>Plant Selection in Early Studies</vt:lpstr>
      <vt:lpstr>Background</vt:lpstr>
      <vt:lpstr>Plant Choice in 2006</vt:lpstr>
      <vt:lpstr>Plant Choice in 2007</vt:lpstr>
      <vt:lpstr>Plant Choice in 2021</vt:lpstr>
      <vt:lpstr>Confidentially Maintained at the Highest Level</vt:lpstr>
      <vt:lpstr>Data Collection</vt:lpstr>
      <vt:lpstr>Data Collection</vt:lpstr>
      <vt:lpstr>Allocated Costs</vt:lpstr>
      <vt:lpstr>Degree of Product Transformation </vt:lpstr>
      <vt:lpstr>What Costs are Included or Excluded</vt:lpstr>
      <vt:lpstr>What Costs are in the Categories?</vt:lpstr>
      <vt:lpstr>Nonfat Dry Milk Processing Costs</vt:lpstr>
      <vt:lpstr>Nonfat Dry Milk Processing Costs</vt:lpstr>
      <vt:lpstr>Butter Processing Costs</vt:lpstr>
      <vt:lpstr>Butter Processing Costs</vt:lpstr>
      <vt:lpstr>Cheddar Cheese Processing Costs</vt:lpstr>
      <vt:lpstr>Cheddar Cheese Processing Costs</vt:lpstr>
      <vt:lpstr>Dry Whey Processing Costs</vt:lpstr>
      <vt:lpstr>Dry Whey Processing Costs</vt:lpstr>
      <vt:lpstr>Cost Comparisons</vt:lpstr>
      <vt:lpstr>Observations…</vt:lpstr>
      <vt:lpstr>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Stephenson</dc:creator>
  <cp:lastModifiedBy>Brown, MaryD - AMS</cp:lastModifiedBy>
  <cp:revision>41</cp:revision>
  <cp:lastPrinted>2022-01-04T18:03:04Z</cp:lastPrinted>
  <dcterms:created xsi:type="dcterms:W3CDTF">2021-12-13T15:53:19Z</dcterms:created>
  <dcterms:modified xsi:type="dcterms:W3CDTF">2022-02-25T15:55:45Z</dcterms:modified>
</cp:coreProperties>
</file>