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75" r:id="rId2"/>
    <p:sldId id="308" r:id="rId3"/>
    <p:sldId id="309" r:id="rId4"/>
    <p:sldId id="291" r:id="rId5"/>
    <p:sldId id="281" r:id="rId6"/>
    <p:sldId id="283" r:id="rId7"/>
    <p:sldId id="284" r:id="rId8"/>
    <p:sldId id="282" r:id="rId9"/>
    <p:sldId id="276" r:id="rId10"/>
    <p:sldId id="285" r:id="rId11"/>
    <p:sldId id="280" r:id="rId12"/>
    <p:sldId id="286" r:id="rId13"/>
    <p:sldId id="287" r:id="rId14"/>
    <p:sldId id="289" r:id="rId15"/>
    <p:sldId id="312" r:id="rId16"/>
    <p:sldId id="292" r:id="rId17"/>
    <p:sldId id="293" r:id="rId18"/>
    <p:sldId id="294" r:id="rId19"/>
    <p:sldId id="295" r:id="rId20"/>
    <p:sldId id="298" r:id="rId21"/>
    <p:sldId id="299" r:id="rId22"/>
    <p:sldId id="300" r:id="rId23"/>
    <p:sldId id="301" r:id="rId24"/>
    <p:sldId id="302" r:id="rId25"/>
    <p:sldId id="303" r:id="rId26"/>
    <p:sldId id="304" r:id="rId27"/>
    <p:sldId id="305" r:id="rId28"/>
    <p:sldId id="306" r:id="rId29"/>
    <p:sldId id="307" r:id="rId30"/>
    <p:sldId id="313" r:id="rId31"/>
    <p:sldId id="311" r:id="rId32"/>
  </p:sldIdLst>
  <p:sldSz cx="12192000" cy="6858000"/>
  <p:notesSz cx="9290050" cy="7004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C0B"/>
    <a:srgbClr val="0426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B53564-91A1-48A7-8073-DA761598951B}" v="3" dt="2023-05-16T14:10:08.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34422" autoAdjust="0"/>
  </p:normalViewPr>
  <p:slideViewPr>
    <p:cSldViewPr snapToGrid="0" showGuides="1">
      <p:cViewPr varScale="1">
        <p:scale>
          <a:sx n="23" d="100"/>
          <a:sy n="23" d="100"/>
        </p:scale>
        <p:origin x="2196" y="16"/>
      </p:cViewPr>
      <p:guideLst>
        <p:guide orient="horz" pos="2160"/>
        <p:guide pos="3840"/>
      </p:guideLst>
    </p:cSldViewPr>
  </p:slideViewPr>
  <p:outlineViewPr>
    <p:cViewPr>
      <p:scale>
        <a:sx n="33" d="100"/>
        <a:sy n="33" d="100"/>
      </p:scale>
      <p:origin x="0" y="-9416"/>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4" d="100"/>
          <a:sy n="84" d="100"/>
        </p:scale>
        <p:origin x="319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CD82D9-CDA9-478B-ADD3-161A99637170}"/>
              </a:ext>
            </a:extLst>
          </p:cNvPr>
          <p:cNvSpPr>
            <a:spLocks noGrp="1"/>
          </p:cNvSpPr>
          <p:nvPr>
            <p:ph type="hdr" sz="quarter"/>
          </p:nvPr>
        </p:nvSpPr>
        <p:spPr>
          <a:xfrm>
            <a:off x="0" y="0"/>
            <a:ext cx="4025688" cy="351419"/>
          </a:xfrm>
          <a:prstGeom prst="rect">
            <a:avLst/>
          </a:prstGeom>
        </p:spPr>
        <p:txBody>
          <a:bodyPr vert="horz" lIns="93104" tIns="46552" rIns="93104" bIns="46552" rtlCol="0"/>
          <a:lstStyle>
            <a:lvl1pPr algn="l">
              <a:defRPr sz="1200"/>
            </a:lvl1pPr>
          </a:lstStyle>
          <a:p>
            <a:endParaRPr lang="en-US"/>
          </a:p>
        </p:txBody>
      </p:sp>
      <p:sp>
        <p:nvSpPr>
          <p:cNvPr id="3" name="Date Placeholder 2">
            <a:extLst>
              <a:ext uri="{FF2B5EF4-FFF2-40B4-BE49-F238E27FC236}">
                <a16:creationId xmlns:a16="http://schemas.microsoft.com/office/drawing/2014/main" id="{6F5B9CE0-F703-4ED1-AA2E-A8EBA6C95E04}"/>
              </a:ext>
            </a:extLst>
          </p:cNvPr>
          <p:cNvSpPr>
            <a:spLocks noGrp="1"/>
          </p:cNvSpPr>
          <p:nvPr>
            <p:ph type="dt" sz="quarter" idx="1"/>
          </p:nvPr>
        </p:nvSpPr>
        <p:spPr>
          <a:xfrm>
            <a:off x="5262212" y="0"/>
            <a:ext cx="4025688" cy="351419"/>
          </a:xfrm>
          <a:prstGeom prst="rect">
            <a:avLst/>
          </a:prstGeom>
        </p:spPr>
        <p:txBody>
          <a:bodyPr vert="horz" lIns="93104" tIns="46552" rIns="93104" bIns="46552" rtlCol="0"/>
          <a:lstStyle>
            <a:lvl1pPr algn="r">
              <a:defRPr sz="1200"/>
            </a:lvl1pPr>
          </a:lstStyle>
          <a:p>
            <a:fld id="{FF3566C6-4D94-4F9E-9972-CDA42D84F724}" type="datetimeFigureOut">
              <a:rPr lang="en-US" smtClean="0"/>
              <a:t>5/30/2023</a:t>
            </a:fld>
            <a:endParaRPr lang="en-US"/>
          </a:p>
        </p:txBody>
      </p:sp>
      <p:sp>
        <p:nvSpPr>
          <p:cNvPr id="4" name="Footer Placeholder 3">
            <a:extLst>
              <a:ext uri="{FF2B5EF4-FFF2-40B4-BE49-F238E27FC236}">
                <a16:creationId xmlns:a16="http://schemas.microsoft.com/office/drawing/2014/main" id="{2B0826F9-C663-456B-8182-B6C604DC7321}"/>
              </a:ext>
            </a:extLst>
          </p:cNvPr>
          <p:cNvSpPr>
            <a:spLocks noGrp="1"/>
          </p:cNvSpPr>
          <p:nvPr>
            <p:ph type="ftr" sz="quarter" idx="2"/>
          </p:nvPr>
        </p:nvSpPr>
        <p:spPr>
          <a:xfrm>
            <a:off x="0" y="6652632"/>
            <a:ext cx="4025688" cy="351418"/>
          </a:xfrm>
          <a:prstGeom prst="rect">
            <a:avLst/>
          </a:prstGeom>
        </p:spPr>
        <p:txBody>
          <a:bodyPr vert="horz" lIns="93104" tIns="46552" rIns="93104" bIns="4655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981235-87D9-43B7-B1E4-731495ECFF6C}"/>
              </a:ext>
            </a:extLst>
          </p:cNvPr>
          <p:cNvSpPr>
            <a:spLocks noGrp="1"/>
          </p:cNvSpPr>
          <p:nvPr>
            <p:ph type="sldNum" sz="quarter" idx="3"/>
          </p:nvPr>
        </p:nvSpPr>
        <p:spPr>
          <a:xfrm>
            <a:off x="5262212" y="6652632"/>
            <a:ext cx="4025688" cy="351418"/>
          </a:xfrm>
          <a:prstGeom prst="rect">
            <a:avLst/>
          </a:prstGeom>
        </p:spPr>
        <p:txBody>
          <a:bodyPr vert="horz" lIns="93104" tIns="46552" rIns="93104" bIns="46552" rtlCol="0" anchor="b"/>
          <a:lstStyle>
            <a:lvl1pPr algn="r">
              <a:defRPr sz="1200"/>
            </a:lvl1pPr>
          </a:lstStyle>
          <a:p>
            <a:fld id="{38C86CEF-BC69-4D92-B981-7884EE5D0305}" type="slidenum">
              <a:rPr lang="en-US" smtClean="0"/>
              <a:t>‹#›</a:t>
            </a:fld>
            <a:endParaRPr lang="en-US"/>
          </a:p>
        </p:txBody>
      </p:sp>
    </p:spTree>
    <p:extLst>
      <p:ext uri="{BB962C8B-B14F-4D97-AF65-F5344CB8AC3E}">
        <p14:creationId xmlns:p14="http://schemas.microsoft.com/office/powerpoint/2010/main" val="15290468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5688" cy="351419"/>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5262212" y="0"/>
            <a:ext cx="4025688" cy="351419"/>
          </a:xfrm>
          <a:prstGeom prst="rect">
            <a:avLst/>
          </a:prstGeom>
        </p:spPr>
        <p:txBody>
          <a:bodyPr vert="horz" lIns="93104" tIns="46552" rIns="93104" bIns="46552" rtlCol="0"/>
          <a:lstStyle>
            <a:lvl1pPr algn="r">
              <a:defRPr sz="1200"/>
            </a:lvl1pPr>
          </a:lstStyle>
          <a:p>
            <a:fld id="{D9178F0A-2F02-4D9B-B24D-064637B393C6}" type="datetimeFigureOut">
              <a:rPr lang="en-US" smtClean="0"/>
              <a:t>5/30/2023</a:t>
            </a:fld>
            <a:endParaRPr lang="en-US"/>
          </a:p>
        </p:txBody>
      </p:sp>
      <p:sp>
        <p:nvSpPr>
          <p:cNvPr id="4" name="Slide Image Placeholder 3"/>
          <p:cNvSpPr>
            <a:spLocks noGrp="1" noRot="1" noChangeAspect="1"/>
          </p:cNvSpPr>
          <p:nvPr>
            <p:ph type="sldImg" idx="2"/>
          </p:nvPr>
        </p:nvSpPr>
        <p:spPr>
          <a:xfrm>
            <a:off x="2544763" y="876300"/>
            <a:ext cx="4200525" cy="2363788"/>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929005" y="3370699"/>
            <a:ext cx="7432040" cy="2757845"/>
          </a:xfrm>
          <a:prstGeom prst="rect">
            <a:avLst/>
          </a:prstGeom>
        </p:spPr>
        <p:txBody>
          <a:bodyPr vert="horz" lIns="93104" tIns="46552" rIns="93104" bIns="4655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2632"/>
            <a:ext cx="4025688" cy="351418"/>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5262212" y="6652632"/>
            <a:ext cx="4025688" cy="351418"/>
          </a:xfrm>
          <a:prstGeom prst="rect">
            <a:avLst/>
          </a:prstGeom>
        </p:spPr>
        <p:txBody>
          <a:bodyPr vert="horz" lIns="93104" tIns="46552" rIns="93104" bIns="46552" rtlCol="0" anchor="b"/>
          <a:lstStyle>
            <a:lvl1pPr algn="r">
              <a:defRPr sz="1200"/>
            </a:lvl1pPr>
          </a:lstStyle>
          <a:p>
            <a:fld id="{90A3D439-C120-4C9F-A3D8-1F1C42A27276}" type="slidenum">
              <a:rPr lang="en-US" smtClean="0"/>
              <a:t>‹#›</a:t>
            </a:fld>
            <a:endParaRPr lang="en-US"/>
          </a:p>
        </p:txBody>
      </p:sp>
    </p:spTree>
    <p:extLst>
      <p:ext uri="{BB962C8B-B14F-4D97-AF65-F5344CB8AC3E}">
        <p14:creationId xmlns:p14="http://schemas.microsoft.com/office/powerpoint/2010/main" val="338140603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ba.gov/document/support-table-size-standard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ba.gov/document/support-table-size-standard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a:t>1</a:t>
            </a:r>
            <a:r>
              <a:rPr lang="en-US" u="sng" dirty="0"/>
              <a:t>:</a:t>
            </a:r>
          </a:p>
          <a:p>
            <a:pPr defTabSz="931042">
              <a:defRPr/>
            </a:pPr>
            <a:r>
              <a:rPr lang="en-US" b="1" u="sng" dirty="0"/>
              <a:t> </a:t>
            </a:r>
          </a:p>
          <a:p>
            <a:pPr defTabSz="931042">
              <a:defRPr/>
            </a:pPr>
            <a:r>
              <a:rPr lang="es-ES" dirty="0"/>
              <a:t>Buenos días! Mi nombre es Diana Dau David y soy una de las dos especialistas </a:t>
            </a:r>
            <a:r>
              <a:rPr lang="es-ES" sz="1800" kern="1200" dirty="0">
                <a:effectLst/>
                <a:latin typeface="Calibri" panose="020F0502020204030204" pitchFamily="34" charset="0"/>
                <a:ea typeface="Times New Roman" panose="02020603050405020304" pitchFamily="18" charset="0"/>
                <a:cs typeface="Times New Roman" panose="02020603050405020304" pitchFamily="18" charset="0"/>
              </a:rPr>
              <a:t>del </a:t>
            </a:r>
            <a:r>
              <a:rPr lang="es-CO" sz="1800" b="1" kern="1200" dirty="0">
                <a:effectLst/>
                <a:latin typeface="Calibri" panose="020F0502020204030204" pitchFamily="34" charset="0"/>
                <a:ea typeface="Times New Roman" panose="02020603050405020304" pitchFamily="18" charset="0"/>
                <a:cs typeface="Times New Roman" panose="02020603050405020304" pitchFamily="18" charset="0"/>
              </a:rPr>
              <a:t>Commodity </a:t>
            </a:r>
            <a:r>
              <a:rPr lang="es-CO" sz="1800" b="1" kern="1200" dirty="0" err="1">
                <a:effectLst/>
                <a:latin typeface="Calibri" panose="020F0502020204030204" pitchFamily="34" charset="0"/>
                <a:ea typeface="Times New Roman" panose="02020603050405020304" pitchFamily="18" charset="0"/>
                <a:cs typeface="Times New Roman" panose="02020603050405020304" pitchFamily="18" charset="0"/>
              </a:rPr>
              <a:t>Procurement</a:t>
            </a:r>
            <a:r>
              <a:rPr lang="es-CO" sz="1800" b="1"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s-CO" sz="1800" b="1" kern="1200" dirty="0" err="1">
                <a:effectLst/>
                <a:latin typeface="Calibri" panose="020F0502020204030204" pitchFamily="34" charset="0"/>
                <a:ea typeface="Times New Roman" panose="02020603050405020304" pitchFamily="18" charset="0"/>
                <a:cs typeface="Times New Roman" panose="02020603050405020304" pitchFamily="18" charset="0"/>
              </a:rPr>
              <a:t>Program</a:t>
            </a:r>
            <a:r>
              <a:rPr lang="es-CO" sz="1800" kern="1200" dirty="0">
                <a:effectLst/>
                <a:latin typeface="Calibri" panose="020F0502020204030204" pitchFamily="34" charset="0"/>
                <a:ea typeface="Times New Roman" panose="02020603050405020304" pitchFamily="18" charset="0"/>
                <a:cs typeface="Times New Roman" panose="02020603050405020304" pitchFamily="18" charset="0"/>
              </a:rPr>
              <a:t> o el</a:t>
            </a:r>
            <a:r>
              <a:rPr lang="es-ES" sz="1800" b="1"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s-CO" sz="1800" kern="1200" dirty="0">
                <a:effectLst/>
                <a:latin typeface="Calibri" panose="020F0502020204030204" pitchFamily="34" charset="0"/>
                <a:ea typeface="Times New Roman" panose="02020603050405020304" pitchFamily="18" charset="0"/>
                <a:cs typeface="Times New Roman" panose="02020603050405020304" pitchFamily="18" charset="0"/>
              </a:rPr>
              <a:t>programa de</a:t>
            </a:r>
            <a:r>
              <a:rPr lang="es-CO" sz="1800" b="1"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s-CO" sz="1800" kern="1200" dirty="0">
                <a:effectLst/>
                <a:latin typeface="Calibri" panose="020F0502020204030204" pitchFamily="34" charset="0"/>
                <a:ea typeface="Times New Roman" panose="02020603050405020304" pitchFamily="18" charset="0"/>
                <a:cs typeface="Times New Roman" panose="02020603050405020304" pitchFamily="18" charset="0"/>
              </a:rPr>
              <a:t>Adquisición de Productos Básicos Agropecuarios</a:t>
            </a:r>
            <a:r>
              <a:rPr lang="es-CO" sz="1800" b="1"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s-CO" sz="1800" kern="1200" dirty="0">
                <a:effectLst/>
                <a:latin typeface="Calibri" panose="020F0502020204030204" pitchFamily="34" charset="0"/>
                <a:ea typeface="Times New Roman" panose="02020603050405020304" pitchFamily="18" charset="0"/>
                <a:cs typeface="Times New Roman" panose="02020603050405020304" pitchFamily="18" charset="0"/>
              </a:rPr>
              <a:t>del</a:t>
            </a:r>
            <a:r>
              <a:rPr lang="es-ES" sz="1800" kern="1200" dirty="0">
                <a:effectLst/>
                <a:latin typeface="Calibri" panose="020F0502020204030204" pitchFamily="34" charset="0"/>
                <a:ea typeface="Times New Roman" panose="02020603050405020304" pitchFamily="18" charset="0"/>
                <a:cs typeface="Times New Roman" panose="02020603050405020304" pitchFamily="18" charset="0"/>
              </a:rPr>
              <a:t> Departamento de Agricultura de los Estados Unidos, conocido en inglés como </a:t>
            </a:r>
            <a:r>
              <a:rPr lang="es-ES" sz="1800" b="1" kern="1200" dirty="0">
                <a:effectLst/>
                <a:latin typeface="Calibri" panose="020F0502020204030204" pitchFamily="34" charset="0"/>
                <a:ea typeface="Times New Roman" panose="02020603050405020304" pitchFamily="18" charset="0"/>
                <a:cs typeface="Times New Roman" panose="02020603050405020304" pitchFamily="18" charset="0"/>
              </a:rPr>
              <a:t>USDA</a:t>
            </a:r>
            <a:r>
              <a:rPr lang="es-ES" sz="1800" kern="1200" dirty="0">
                <a:effectLst/>
                <a:latin typeface="Calibri" panose="020F0502020204030204" pitchFamily="34" charset="0"/>
                <a:ea typeface="Times New Roman" panose="02020603050405020304" pitchFamily="18" charset="0"/>
                <a:cs typeface="Times New Roman" panose="02020603050405020304" pitchFamily="18" charset="0"/>
              </a:rPr>
              <a:t>. </a:t>
            </a:r>
          </a:p>
          <a:p>
            <a:pPr defTabSz="931042">
              <a:defRPr/>
            </a:pPr>
            <a:endParaRPr lang="es-ES" sz="1800" i="1"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defTabSz="931042">
              <a:defRPr/>
            </a:pPr>
            <a:r>
              <a:rPr lang="es-CO" sz="1800" i="0" kern="1200" dirty="0">
                <a:effectLst/>
                <a:latin typeface="Calibri" panose="020F0502020204030204" pitchFamily="34" charset="0"/>
                <a:ea typeface="Times New Roman" panose="02020603050405020304" pitchFamily="18" charset="0"/>
                <a:cs typeface="Times New Roman" panose="02020603050405020304" pitchFamily="18" charset="0"/>
              </a:rPr>
              <a:t>Este programa de </a:t>
            </a:r>
            <a:r>
              <a:rPr lang="es-CO" sz="1800" b="0" i="0" kern="1200" dirty="0">
                <a:effectLst/>
                <a:latin typeface="Calibri" panose="020F0502020204030204" pitchFamily="34" charset="0"/>
                <a:ea typeface="Times New Roman" panose="02020603050405020304" pitchFamily="18" charset="0"/>
                <a:cs typeface="Times New Roman" panose="02020603050405020304" pitchFamily="18" charset="0"/>
              </a:rPr>
              <a:t>Adquisición de Productos Básicos Agropecuarios</a:t>
            </a:r>
            <a:r>
              <a:rPr lang="es-CO" sz="1800" i="0" kern="1200" dirty="0">
                <a:effectLst/>
                <a:latin typeface="Calibri" panose="020F0502020204030204" pitchFamily="34" charset="0"/>
                <a:ea typeface="Times New Roman" panose="02020603050405020304" pitchFamily="18" charset="0"/>
                <a:cs typeface="Times New Roman" panose="02020603050405020304" pitchFamily="18" charset="0"/>
              </a:rPr>
              <a:t> forma parte de</a:t>
            </a:r>
            <a:r>
              <a:rPr lang="es-CO" sz="1800" b="1" i="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s-CO" sz="1800" i="0" kern="1200" dirty="0">
                <a:effectLst/>
                <a:latin typeface="Calibri" panose="020F0502020204030204" pitchFamily="34" charset="0"/>
                <a:ea typeface="Times New Roman" panose="02020603050405020304" pitchFamily="18" charset="0"/>
                <a:cs typeface="Times New Roman" panose="02020603050405020304" pitchFamily="18" charset="0"/>
              </a:rPr>
              <a:t>los</a:t>
            </a:r>
            <a:r>
              <a:rPr lang="es-CO" sz="1800" b="1" i="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s-CO" sz="1800" b="0" i="0" kern="1200" dirty="0">
                <a:effectLst/>
                <a:latin typeface="Calibri" panose="020F0502020204030204" pitchFamily="34" charset="0"/>
                <a:ea typeface="Times New Roman" panose="02020603050405020304" pitchFamily="18" charset="0"/>
                <a:cs typeface="Times New Roman" panose="02020603050405020304" pitchFamily="18" charset="0"/>
              </a:rPr>
              <a:t>Servicios de Mercadeo de Productos Agrarios </a:t>
            </a:r>
            <a:r>
              <a:rPr lang="es-CO" sz="1800" i="0" kern="1200" dirty="0">
                <a:effectLst/>
                <a:latin typeface="Calibri" panose="020F0502020204030204" pitchFamily="34" charset="0"/>
                <a:ea typeface="Times New Roman" panose="02020603050405020304" pitchFamily="18" charset="0"/>
                <a:cs typeface="Times New Roman" panose="02020603050405020304" pitchFamily="18" charset="0"/>
              </a:rPr>
              <a:t>del</a:t>
            </a:r>
            <a:r>
              <a:rPr lang="es-ES" sz="1800" i="0" kern="1200" dirty="0">
                <a:effectLst/>
                <a:latin typeface="Calibri" panose="020F0502020204030204" pitchFamily="34" charset="0"/>
                <a:ea typeface="Times New Roman" panose="02020603050405020304" pitchFamily="18" charset="0"/>
                <a:cs typeface="Times New Roman" panose="02020603050405020304" pitchFamily="18" charset="0"/>
              </a:rPr>
              <a:t> Departamento de Agricultura de los Estados Unidos, o </a:t>
            </a:r>
            <a:r>
              <a:rPr lang="es-ES" sz="1800" b="1" i="0" kern="1200" dirty="0">
                <a:effectLst/>
                <a:latin typeface="Calibri" panose="020F0502020204030204" pitchFamily="34" charset="0"/>
                <a:ea typeface="Times New Roman" panose="02020603050405020304" pitchFamily="18" charset="0"/>
                <a:cs typeface="Times New Roman" panose="02020603050405020304" pitchFamily="18" charset="0"/>
              </a:rPr>
              <a:t>USDA</a:t>
            </a:r>
            <a:r>
              <a:rPr lang="es-ES" sz="1800" i="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i="0" dirty="0">
              <a:effectLst/>
              <a:latin typeface="Times New Roman" panose="02020603050405020304" pitchFamily="18" charset="0"/>
              <a:ea typeface="Times New Roman" panose="02020603050405020304" pitchFamily="18" charset="0"/>
            </a:endParaRPr>
          </a:p>
          <a:p>
            <a:pPr marL="0" marR="0" lvl="0" indent="0" algn="l" defTabSz="931042"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defTabSz="931042">
              <a:defRPr/>
            </a:pPr>
            <a:r>
              <a:rPr lang="es-ES" dirty="0"/>
              <a:t>Nuestro propósito es ayudar a proveedores nuevos y a pequeñas empresas hacer contratos con </a:t>
            </a:r>
            <a:r>
              <a:rPr lang="es-ES" b="0" dirty="0"/>
              <a:t>el</a:t>
            </a:r>
            <a:r>
              <a:rPr lang="es-ES" b="1" dirty="0"/>
              <a:t> </a:t>
            </a:r>
            <a:r>
              <a:rPr lang="es-ES" b="0" dirty="0"/>
              <a:t>Departamento de Agricultura</a:t>
            </a:r>
            <a:r>
              <a:rPr lang="es-ES" dirty="0"/>
              <a:t> . </a:t>
            </a:r>
          </a:p>
          <a:p>
            <a:pPr defTabSz="931042">
              <a:defRPr/>
            </a:pPr>
            <a:endParaRPr lang="en-US" b="1" dirty="0"/>
          </a:p>
          <a:p>
            <a:pPr defTabSz="931042">
              <a:defRPr/>
            </a:pPr>
            <a:r>
              <a:rPr lang="es-ES" dirty="0"/>
              <a:t>En la presentación de hoy me voy a enfocar en cómo pueden llegar a ser proveedores aprobados para el Programa de Alimentos del Departamento de Agricultura de los Estados Unidos o el </a:t>
            </a:r>
            <a:r>
              <a:rPr lang="es-ES" b="1" dirty="0"/>
              <a:t>USDA Foods </a:t>
            </a:r>
            <a:r>
              <a:rPr lang="es-ES" b="1" dirty="0" err="1"/>
              <a:t>Program</a:t>
            </a:r>
            <a:r>
              <a:rPr lang="es-ES" b="0" dirty="0"/>
              <a:t> en ingl</a:t>
            </a:r>
            <a:r>
              <a:rPr lang="es-ES" sz="1200" kern="1200" dirty="0">
                <a:effectLst/>
                <a:latin typeface="Calibri" panose="020F0502020204030204" pitchFamily="34" charset="0"/>
                <a:ea typeface="Times New Roman" panose="02020603050405020304" pitchFamily="18" charset="0"/>
                <a:cs typeface="Times New Roman" panose="02020603050405020304" pitchFamily="18" charset="0"/>
              </a:rPr>
              <a:t>é</a:t>
            </a:r>
            <a:r>
              <a:rPr lang="es-ES" b="0" dirty="0"/>
              <a:t>s.</a:t>
            </a:r>
            <a:r>
              <a:rPr lang="es-ES" b="1" dirty="0"/>
              <a:t>     </a:t>
            </a:r>
            <a:endParaRPr lang="es-ES" b="0" dirty="0"/>
          </a:p>
          <a:p>
            <a:pPr marL="0" marR="0" lvl="0" indent="0" algn="l" defTabSz="931042" rtl="0" eaLnBrk="1" fontAlgn="auto" latinLnBrk="0" hangingPunct="1">
              <a:lnSpc>
                <a:spcPct val="100000"/>
              </a:lnSpc>
              <a:spcBef>
                <a:spcPts val="0"/>
              </a:spcBef>
              <a:spcAft>
                <a:spcPts val="0"/>
              </a:spcAft>
              <a:buClrTx/>
              <a:buSzTx/>
              <a:buFontTx/>
              <a:buNone/>
              <a:tabLst/>
              <a:defRPr/>
            </a:pPr>
            <a:r>
              <a:rPr lang="en-US" b="1" dirty="0"/>
              <a:t>  </a:t>
            </a:r>
          </a:p>
          <a:p>
            <a:pPr defTabSz="931042">
              <a:defRPr/>
            </a:pPr>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1</a:t>
            </a:fld>
            <a:endParaRPr lang="en-US"/>
          </a:p>
        </p:txBody>
      </p:sp>
    </p:spTree>
    <p:extLst>
      <p:ext uri="{BB962C8B-B14F-4D97-AF65-F5344CB8AC3E}">
        <p14:creationId xmlns:p14="http://schemas.microsoft.com/office/powerpoint/2010/main" val="4096153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10:</a:t>
            </a:r>
          </a:p>
          <a:p>
            <a:pPr defTabSz="931042">
              <a:defRPr/>
            </a:pPr>
            <a:endParaRPr lang="en-US" b="0" u="sng" dirty="0"/>
          </a:p>
          <a:p>
            <a:pPr defTabSz="931042">
              <a:defRPr/>
            </a:pPr>
            <a:r>
              <a:rPr lang="es-ES" b="0" dirty="0"/>
              <a:t>Como parte de la </a:t>
            </a:r>
            <a:r>
              <a:rPr lang="es-ES" sz="1200" b="0" dirty="0"/>
              <a:t>Aplicación Administrativa,</a:t>
            </a:r>
            <a:r>
              <a:rPr lang="es-ES" b="0" dirty="0"/>
              <a:t> también </a:t>
            </a:r>
            <a:r>
              <a:rPr lang="es-ES" dirty="0"/>
              <a:t>debe incluir una carta de la empresa en la que confirme la capacidad para llevar a cabo sus compromisos, nos hable de su negocio y de los productos que está interesado en vender al </a:t>
            </a:r>
            <a:r>
              <a:rPr lang="es-ES" b="0" dirty="0"/>
              <a:t>Departamento de Agricultura</a:t>
            </a:r>
            <a:r>
              <a:rPr lang="es-ES" dirty="0"/>
              <a:t>. Su carta debe incluir una breve historia de la empresa, mención de un historial satisfactorio de integridad, ética empresarial y enumerar el código del producto (suministrado por nuestro equipo), el tamaño del envase y su capacidad de producción todo incluido en esa carta. </a:t>
            </a:r>
            <a:r>
              <a:rPr lang="es-ES" b="0" i="0" u="none" dirty="0"/>
              <a:t>El </a:t>
            </a:r>
            <a:r>
              <a:rPr lang="es-ES" b="0" i="0" u="none" dirty="0">
                <a:highlight>
                  <a:srgbClr val="FFFF00"/>
                </a:highlight>
              </a:rPr>
              <a:t>producto </a:t>
            </a:r>
            <a:r>
              <a:rPr lang="es-ES" i="0" dirty="0"/>
              <a:t>y el código correspondiente </a:t>
            </a:r>
            <a:r>
              <a:rPr lang="es-ES" b="0" dirty="0"/>
              <a:t>también</a:t>
            </a:r>
            <a:r>
              <a:rPr lang="es-ES" i="0" dirty="0"/>
              <a:t> se encuentran en la </a:t>
            </a:r>
            <a:r>
              <a:rPr lang="es-ES" sz="1800" i="0" dirty="0">
                <a:effectLst/>
                <a:latin typeface="Calibri" panose="020F0502020204030204" pitchFamily="34" charset="0"/>
                <a:ea typeface="Calibri" panose="020F0502020204030204" pitchFamily="34" charset="0"/>
                <a:cs typeface="Times New Roman" panose="02020603050405020304" pitchFamily="18" charset="0"/>
              </a:rPr>
              <a:t>página </a:t>
            </a:r>
            <a:r>
              <a:rPr lang="es-ES" i="0" dirty="0"/>
              <a:t>web de nuestro programa de </a:t>
            </a:r>
            <a:r>
              <a:rPr lang="es-CO" sz="1200" b="0" i="0" kern="1200" dirty="0">
                <a:effectLst/>
                <a:latin typeface="Calibri" panose="020F0502020204030204" pitchFamily="34" charset="0"/>
                <a:ea typeface="Times New Roman" panose="02020603050405020304" pitchFamily="18" charset="0"/>
                <a:cs typeface="Times New Roman" panose="02020603050405020304" pitchFamily="18" charset="0"/>
              </a:rPr>
              <a:t>Adquisición de Productos Básicos Agropecuarios</a:t>
            </a:r>
            <a:r>
              <a:rPr lang="es-CO" sz="1200" i="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i="0" dirty="0"/>
              <a:t>en la </a:t>
            </a:r>
            <a:r>
              <a:rPr lang="es-ES" i="0" dirty="0"/>
              <a:t>sección</a:t>
            </a:r>
            <a:r>
              <a:rPr lang="en-US" i="0" dirty="0"/>
              <a:t> de </a:t>
            </a:r>
            <a:r>
              <a:rPr lang="es-ES" i="0" dirty="0"/>
              <a:t>Programas de Adquisición: Adjudicaciones y Convocatorias (o en ingles </a:t>
            </a:r>
            <a:r>
              <a:rPr lang="en-US" b="1" i="0" dirty="0"/>
              <a:t>Purchase Programs: Awards and Solicitations)</a:t>
            </a:r>
            <a:r>
              <a:rPr lang="es-ES" i="0" dirty="0"/>
              <a:t>.</a:t>
            </a:r>
            <a:r>
              <a:rPr lang="es-ES" i="1" dirty="0"/>
              <a:t> </a:t>
            </a:r>
            <a:r>
              <a:rPr lang="es-ES" dirty="0"/>
              <a:t>La carta debe estar firmada y debe llevar el membrete de la empresa. Si lo desea, podemos facilitarle por correo electrónico un ejemplo de una carta.</a:t>
            </a:r>
          </a:p>
          <a:p>
            <a:endParaRPr lang="es-ES" dirty="0"/>
          </a:p>
          <a:p>
            <a:r>
              <a:rPr lang="es-ES" dirty="0"/>
              <a:t>Adicionalmente, también necesitaremos tres cartas de </a:t>
            </a:r>
            <a:r>
              <a:rPr lang="es-ES" b="0" dirty="0">
                <a:latin typeface="+mn-lt"/>
              </a:rPr>
              <a:t>recomendación</a:t>
            </a:r>
            <a:r>
              <a:rPr lang="es-ES" dirty="0"/>
              <a:t> de clientes satisfechos con el membrete de la empresa, firmadas y con un número de teléfono y una dirección para poder verificarlos. También debe incluir una mención de lo satisfecho que quedó su cliente con los productos o servicios que usted le vendió. Si lo desea, </a:t>
            </a:r>
            <a:r>
              <a:rPr lang="es-ES" b="0" dirty="0"/>
              <a:t>también </a:t>
            </a:r>
            <a:r>
              <a:rPr lang="es-ES" dirty="0"/>
              <a:t>podemos facilitarle por correo electrónico un ejemplo de una carta de referencia.</a:t>
            </a:r>
          </a:p>
          <a:p>
            <a:endParaRPr lang="es-ES" dirty="0"/>
          </a:p>
          <a:p>
            <a:r>
              <a:rPr lang="es-ES" dirty="0"/>
              <a:t>En cuanto a la parte financiera, el Oficial de Contrataciones extraerá un Informe de Evaluación de Responsabilidad del Contratista o </a:t>
            </a:r>
            <a:r>
              <a:rPr lang="es-ES" b="1" dirty="0"/>
              <a:t>CRA </a:t>
            </a:r>
            <a:r>
              <a:rPr lang="es-ES" b="1" dirty="0" err="1"/>
              <a:t>Report</a:t>
            </a:r>
            <a:r>
              <a:rPr lang="es-ES" dirty="0"/>
              <a:t> de </a:t>
            </a:r>
            <a:r>
              <a:rPr lang="es-ES" b="1" dirty="0" err="1"/>
              <a:t>FedDataCheck</a:t>
            </a:r>
            <a:r>
              <a:rPr lang="es-ES" b="1" dirty="0"/>
              <a:t> </a:t>
            </a:r>
            <a:r>
              <a:rPr lang="es-ES" b="0" dirty="0"/>
              <a:t>en</a:t>
            </a:r>
            <a:r>
              <a:rPr lang="es-ES" b="1" dirty="0"/>
              <a:t> SAM. </a:t>
            </a:r>
            <a:r>
              <a:rPr lang="es-ES" b="0" u="sng" dirty="0"/>
              <a:t>Por lo cual es importantísimo que estén activo en </a:t>
            </a:r>
            <a:r>
              <a:rPr lang="es-ES" b="1" u="sng" dirty="0"/>
              <a:t>SAM</a:t>
            </a:r>
            <a:r>
              <a:rPr lang="es-ES" b="0" u="sng" dirty="0"/>
              <a:t>, se registren correctamente y obtengan un </a:t>
            </a:r>
            <a:r>
              <a:rPr lang="es-ES" i="0" u="sng" dirty="0"/>
              <a:t>Identificador Único de Entidad o</a:t>
            </a:r>
            <a:r>
              <a:rPr lang="es-ES" b="0" i="0" u="sng" dirty="0"/>
              <a:t> </a:t>
            </a:r>
            <a:r>
              <a:rPr lang="en-US" b="1" i="0" u="sng" dirty="0">
                <a:solidFill>
                  <a:srgbClr val="FF0000"/>
                </a:solidFill>
                <a:highlight>
                  <a:srgbClr val="FFFF00"/>
                </a:highlight>
              </a:rPr>
              <a:t>Unique Entity Identifier</a:t>
            </a:r>
            <a:r>
              <a:rPr lang="en-US" i="0" u="sng" dirty="0">
                <a:solidFill>
                  <a:srgbClr val="FF0000"/>
                </a:solidFill>
                <a:highlight>
                  <a:srgbClr val="FFFF00"/>
                </a:highlight>
              </a:rPr>
              <a:t>, o </a:t>
            </a:r>
            <a:r>
              <a:rPr lang="es-PR" sz="1800" i="0" u="sng" dirty="0">
                <a:effectLst/>
                <a:latin typeface="Calibri" panose="020F0502020204030204" pitchFamily="34" charset="0"/>
                <a:ea typeface="Calibri" panose="020F0502020204030204" pitchFamily="34" charset="0"/>
                <a:cs typeface="Times New Roman" panose="02020603050405020304" pitchFamily="18" charset="0"/>
              </a:rPr>
              <a:t>más comúnmente</a:t>
            </a:r>
            <a:r>
              <a:rPr lang="en-US" i="0" u="sng" dirty="0">
                <a:solidFill>
                  <a:srgbClr val="FF0000"/>
                </a:solidFill>
                <a:highlight>
                  <a:srgbClr val="FFFF00"/>
                </a:highlight>
              </a:rPr>
              <a:t> </a:t>
            </a:r>
            <a:r>
              <a:rPr lang="en-US" i="0" u="sng" dirty="0" err="1">
                <a:solidFill>
                  <a:srgbClr val="FF0000"/>
                </a:solidFill>
                <a:highlight>
                  <a:srgbClr val="FFFF00"/>
                </a:highlight>
              </a:rPr>
              <a:t>conocido</a:t>
            </a:r>
            <a:r>
              <a:rPr lang="en-US" i="0" u="sng" dirty="0">
                <a:solidFill>
                  <a:srgbClr val="FF0000"/>
                </a:solidFill>
                <a:highlight>
                  <a:srgbClr val="FFFF00"/>
                </a:highlight>
              </a:rPr>
              <a:t> </a:t>
            </a:r>
            <a:r>
              <a:rPr lang="en-US" i="0" u="sng" dirty="0" err="1">
                <a:solidFill>
                  <a:srgbClr val="FF0000"/>
                </a:solidFill>
                <a:highlight>
                  <a:srgbClr val="FFFF00"/>
                </a:highlight>
              </a:rPr>
              <a:t>como</a:t>
            </a:r>
            <a:r>
              <a:rPr lang="en-US" i="0" u="sng" dirty="0">
                <a:solidFill>
                  <a:srgbClr val="FF0000"/>
                </a:solidFill>
                <a:highlight>
                  <a:srgbClr val="FFFF00"/>
                </a:highlight>
              </a:rPr>
              <a:t> </a:t>
            </a:r>
            <a:r>
              <a:rPr lang="en-US" b="1" i="0" u="sng" dirty="0">
                <a:solidFill>
                  <a:srgbClr val="FF0000"/>
                </a:solidFill>
                <a:highlight>
                  <a:srgbClr val="FFFF00"/>
                </a:highlight>
              </a:rPr>
              <a:t>UEI.</a:t>
            </a:r>
            <a:endParaRPr lang="es-ES" b="1" i="0" u="sng" dirty="0">
              <a:solidFill>
                <a:srgbClr val="FF0000"/>
              </a:solidFill>
              <a:highlight>
                <a:srgbClr val="FFFF00"/>
              </a:highlight>
            </a:endParaRPr>
          </a:p>
          <a:p>
            <a:endParaRPr lang="es-ES" dirty="0"/>
          </a:p>
          <a:p>
            <a:r>
              <a:rPr lang="es-ES" dirty="0"/>
              <a:t>Es importante saber </a:t>
            </a:r>
            <a:r>
              <a:rPr lang="es-ES" b="0" dirty="0"/>
              <a:t>también </a:t>
            </a:r>
            <a:r>
              <a:rPr lang="es-ES" dirty="0"/>
              <a:t>que exigimos el nombre legal de la empresa en </a:t>
            </a:r>
            <a:r>
              <a:rPr lang="es-ES" i="1" dirty="0"/>
              <a:t>todos</a:t>
            </a:r>
            <a:r>
              <a:rPr lang="es-ES" dirty="0"/>
              <a:t> los documentos. El nombre legal de su empresa debe coincidir con el nombre de la empresa registrada en su estado. Y puede verificar el nombre de su empresa visitando la </a:t>
            </a:r>
            <a:r>
              <a:rPr lang="es-ES" sz="1800" dirty="0">
                <a:effectLst/>
                <a:latin typeface="Calibri" panose="020F0502020204030204" pitchFamily="34" charset="0"/>
                <a:ea typeface="Calibri" panose="020F0502020204030204" pitchFamily="34" charset="0"/>
                <a:cs typeface="Times New Roman" panose="02020603050405020304" pitchFamily="18" charset="0"/>
              </a:rPr>
              <a:t>página </a:t>
            </a:r>
            <a:r>
              <a:rPr lang="es-ES" dirty="0"/>
              <a:t>web de su Secretario de Estado. </a:t>
            </a:r>
          </a:p>
          <a:p>
            <a:endParaRPr lang="en-U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10</a:t>
            </a:fld>
            <a:endParaRPr lang="en-US"/>
          </a:p>
        </p:txBody>
      </p:sp>
    </p:spTree>
    <p:extLst>
      <p:ext uri="{BB962C8B-B14F-4D97-AF65-F5344CB8AC3E}">
        <p14:creationId xmlns:p14="http://schemas.microsoft.com/office/powerpoint/2010/main" val="2937882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11:</a:t>
            </a:r>
          </a:p>
          <a:p>
            <a:pPr defTabSz="931042">
              <a:defRPr/>
            </a:pPr>
            <a:endParaRPr lang="en-US" u="sng" dirty="0"/>
          </a:p>
          <a:p>
            <a:r>
              <a:rPr lang="es-ES" dirty="0"/>
              <a:t>Ahora, si usted no es el fabricante del producto, le pediremos dos cartas adicionales.</a:t>
            </a:r>
          </a:p>
          <a:p>
            <a:r>
              <a:rPr lang="es-ES" dirty="0"/>
              <a:t> </a:t>
            </a:r>
          </a:p>
          <a:p>
            <a:r>
              <a:rPr lang="es-ES" dirty="0"/>
              <a:t>Los no fabricantes que utilicen otros fabricantes deben presentar una carta del suministrador del producto </a:t>
            </a:r>
            <a:r>
              <a:rPr lang="es-ES" i="0" u="none" dirty="0"/>
              <a:t>la cual es una carta en</a:t>
            </a:r>
            <a:r>
              <a:rPr lang="es-ES" i="1" u="none" dirty="0"/>
              <a:t> </a:t>
            </a:r>
            <a:r>
              <a:rPr lang="es-ES" dirty="0"/>
              <a:t>la que declara que está dispuesto a suministrar un producto que cumpla las especificaciones de la mercancía. La carta debe llevar el membrete del suministrador e incluir el código del producto y la descripción del producto. La carta debe estar firmada tanto por usted, el no fabricante, como por su suministrador.</a:t>
            </a:r>
          </a:p>
          <a:p>
            <a:endParaRPr lang="en-US" dirty="0"/>
          </a:p>
          <a:p>
            <a:r>
              <a:rPr lang="es-ES" dirty="0"/>
              <a:t>Los no fabricantes también tendrán que presentar una carta con el acuerdo de la propuesta de </a:t>
            </a:r>
            <a:r>
              <a:rPr lang="es-ES" dirty="0">
                <a:solidFill>
                  <a:srgbClr val="2A5C0B"/>
                </a:solidFill>
              </a:rPr>
              <a:t>Reclamación y Resolución de Conflictos</a:t>
            </a:r>
            <a:r>
              <a:rPr lang="es-ES" dirty="0"/>
              <a:t>. Se trata de un acuerdo entre usted y su suministrador para que, en caso de que ocurra algo con el producto, por ejemplo, si necesitamos una sustitución o un reembolso, la propuesta indicará lo que ambas partes han acordado hacer para resolver el problema.</a:t>
            </a:r>
            <a:endParaRPr lang="en-U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11</a:t>
            </a:fld>
            <a:endParaRPr lang="en-US"/>
          </a:p>
        </p:txBody>
      </p:sp>
    </p:spTree>
    <p:extLst>
      <p:ext uri="{BB962C8B-B14F-4D97-AF65-F5344CB8AC3E}">
        <p14:creationId xmlns:p14="http://schemas.microsoft.com/office/powerpoint/2010/main" val="2524387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12:</a:t>
            </a:r>
          </a:p>
          <a:p>
            <a:pPr defTabSz="931042">
              <a:defRPr/>
            </a:pPr>
            <a:endParaRPr lang="en-US" u="sng" dirty="0"/>
          </a:p>
          <a:p>
            <a:r>
              <a:rPr lang="es-ES" dirty="0"/>
              <a:t>Una vez que haya revisado la información y completado cada uno de los requisitos, por favor envíe la documentación completa de la aplicación administrativa a nuestro correo electrónico: NewVendor@usda.gov. Nosotros tramitamos todas las solicitudes de nuevos proveedores y trabajamos con el responsable de la contratación en la revisión de las </a:t>
            </a:r>
            <a:r>
              <a:rPr lang="es-ES" b="0" i="0" u="none" dirty="0"/>
              <a:t>capacidades</a:t>
            </a:r>
            <a:r>
              <a:rPr lang="es-ES" dirty="0"/>
              <a:t> de cada proveedor.</a:t>
            </a:r>
            <a:endParaRPr lang="en-US" dirty="0"/>
          </a:p>
          <a:p>
            <a:endParaRPr lang="en-US" dirty="0"/>
          </a:p>
          <a:p>
            <a:pPr defTabSz="931042">
              <a:defRPr/>
            </a:pPr>
            <a:r>
              <a:rPr lang="es-ES" dirty="0"/>
              <a:t>Después de que la aplicación administrativa se haya enviado al Oficial de Contrataciones </a:t>
            </a:r>
            <a:r>
              <a:rPr lang="es-ES" kern="0" dirty="0">
                <a:solidFill>
                  <a:srgbClr val="2A5C0B"/>
                </a:solidFill>
                <a:latin typeface="Calibri"/>
                <a:sym typeface="Helvetica Light"/>
              </a:rPr>
              <a:t>encargado de aprobar el contrato</a:t>
            </a:r>
            <a:r>
              <a:rPr lang="es-ES" dirty="0"/>
              <a:t>, éste sacará un informe </a:t>
            </a:r>
            <a:r>
              <a:rPr lang="es-ES" b="1" dirty="0"/>
              <a:t>CRA</a:t>
            </a:r>
            <a:r>
              <a:rPr lang="es-ES" dirty="0"/>
              <a:t> de </a:t>
            </a:r>
            <a:r>
              <a:rPr lang="es-ES" b="1" dirty="0" err="1"/>
              <a:t>FedDataCheck</a:t>
            </a:r>
            <a:r>
              <a:rPr lang="es-ES" dirty="0"/>
              <a:t> en </a:t>
            </a:r>
            <a:r>
              <a:rPr lang="es-ES" b="1" dirty="0"/>
              <a:t>Sam.gov </a:t>
            </a:r>
            <a:r>
              <a:rPr lang="es-ES" dirty="0"/>
              <a:t>para determinar la responsabilidad financiera del contratista.</a:t>
            </a:r>
          </a:p>
          <a:p>
            <a:pPr defTabSz="931042">
              <a:defRPr/>
            </a:pPr>
            <a:endParaRPr lang="es-ES" dirty="0"/>
          </a:p>
          <a:p>
            <a:pPr defTabSz="931042">
              <a:defRPr/>
            </a:pPr>
            <a:r>
              <a:rPr lang="es-ES" dirty="0"/>
              <a:t>Si falta algún documento o algo está incompleto, le informaremos enviándole un correo electrónico o por teléfono. Así que asegúrese de que sus datos estén actualizados y al día.</a:t>
            </a:r>
            <a:endParaRPr lang="en-US" dirty="0"/>
          </a:p>
          <a:p>
            <a:pPr defTabSz="931042">
              <a:defRPr/>
            </a:pPr>
            <a:endParaRPr lang="en-US" b="1" u="sng" dirty="0"/>
          </a:p>
        </p:txBody>
      </p:sp>
      <p:sp>
        <p:nvSpPr>
          <p:cNvPr id="4" name="Slide Number Placeholder 3"/>
          <p:cNvSpPr>
            <a:spLocks noGrp="1"/>
          </p:cNvSpPr>
          <p:nvPr>
            <p:ph type="sldNum" sz="quarter" idx="5"/>
          </p:nvPr>
        </p:nvSpPr>
        <p:spPr/>
        <p:txBody>
          <a:bodyPr/>
          <a:lstStyle/>
          <a:p>
            <a:fld id="{90A3D439-C120-4C9F-A3D8-1F1C42A27276}" type="slidenum">
              <a:rPr lang="en-US" smtClean="0"/>
              <a:t>12</a:t>
            </a:fld>
            <a:endParaRPr lang="en-US"/>
          </a:p>
        </p:txBody>
      </p:sp>
    </p:spTree>
    <p:extLst>
      <p:ext uri="{BB962C8B-B14F-4D97-AF65-F5344CB8AC3E}">
        <p14:creationId xmlns:p14="http://schemas.microsoft.com/office/powerpoint/2010/main" val="3523411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13:</a:t>
            </a:r>
          </a:p>
          <a:p>
            <a:pPr defTabSz="931042">
              <a:defRPr/>
            </a:pPr>
            <a:endParaRPr lang="en-US" u="sng" dirty="0"/>
          </a:p>
          <a:p>
            <a:pPr defTabSz="931042">
              <a:defRPr/>
            </a:pPr>
            <a:r>
              <a:rPr lang="es-ES" dirty="0"/>
              <a:t>Una vez que haya presentado su documentación para la parte </a:t>
            </a:r>
            <a:r>
              <a:rPr lang="es-ES" u="none" dirty="0"/>
              <a:t>administrativa, sigue la parte técnica. Así que </a:t>
            </a:r>
            <a:r>
              <a:rPr lang="es-ES" dirty="0"/>
              <a:t>recibirá un correo electrónico del Oficial Superior de Contratación. En dicho correo se le informará de que su documentación está siendo revisada y de que ahora deberá cumplir con los requisitos técnicos de su producto. Este correo electrónico incluirá los contactos de Auditoría e Inspección, los cuales también se encuentran en la Lista de Requisitos para nuevos proveedores.</a:t>
            </a:r>
          </a:p>
          <a:p>
            <a:pPr defTabSz="931042">
              <a:defRPr/>
            </a:pPr>
            <a:endParaRPr lang="es-ES" dirty="0"/>
          </a:p>
          <a:p>
            <a:pPr defTabSz="931042">
              <a:defRPr/>
            </a:pPr>
            <a:r>
              <a:rPr lang="es-ES" dirty="0"/>
              <a:t>Tenga en cuenta que es responsabilidad del proveedor ponerse en contacto con el programa correspondiente para programar auditorías o inspecciones, y todos los requisitos deben cumplirse ANTES de la apertura de las ofertas.</a:t>
            </a:r>
          </a:p>
          <a:p>
            <a:pPr defTabSz="931042">
              <a:defRPr/>
            </a:pPr>
            <a:endParaRPr lang="en-US" u="sng"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13</a:t>
            </a:fld>
            <a:endParaRPr lang="en-US"/>
          </a:p>
        </p:txBody>
      </p:sp>
    </p:spTree>
    <p:extLst>
      <p:ext uri="{BB962C8B-B14F-4D97-AF65-F5344CB8AC3E}">
        <p14:creationId xmlns:p14="http://schemas.microsoft.com/office/powerpoint/2010/main" val="2781978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14 :</a:t>
            </a:r>
          </a:p>
          <a:p>
            <a:pPr defTabSz="931042">
              <a:defRPr/>
            </a:pPr>
            <a:endParaRPr lang="en-US" u="sng" dirty="0"/>
          </a:p>
          <a:p>
            <a:r>
              <a:rPr lang="es-ES" dirty="0"/>
              <a:t>Una vez que haya completado tanto los requisitos administrativos como los técnicos, recibirá un correo electrónico adicional de nuestro Oficial Superior de Contratación indicándole que ya es un proveedor aprobado.</a:t>
            </a:r>
          </a:p>
          <a:p>
            <a:endParaRPr lang="es-ES" dirty="0"/>
          </a:p>
          <a:p>
            <a:r>
              <a:rPr lang="es-ES" dirty="0"/>
              <a:t>Luego, el equipo de </a:t>
            </a:r>
            <a:r>
              <a:rPr lang="es-ES" b="1" dirty="0"/>
              <a:t>WBSCM</a:t>
            </a:r>
            <a:r>
              <a:rPr lang="es-ES" dirty="0"/>
              <a:t> subirá su formulario al sistema de </a:t>
            </a:r>
            <a:r>
              <a:rPr lang="es-ES" b="1" dirty="0"/>
              <a:t>WBSCM</a:t>
            </a:r>
            <a:r>
              <a:rPr lang="es-ES" dirty="0"/>
              <a:t>. Recuerde que este es nuestro sistema de pedidos y adquisiciones. Una vez hecho esto, recibirá </a:t>
            </a:r>
            <a:r>
              <a:rPr lang="es-ES" u="sng" dirty="0"/>
              <a:t>otro</a:t>
            </a:r>
            <a:r>
              <a:rPr lang="es-ES" dirty="0"/>
              <a:t> correo electrónico, esta vez del servicio de asistencia de </a:t>
            </a:r>
            <a:r>
              <a:rPr lang="es-ES" b="1" dirty="0"/>
              <a:t>WBSCM</a:t>
            </a:r>
            <a:r>
              <a:rPr lang="es-ES" dirty="0"/>
              <a:t>, en el que se le pedirá que complete y envíe información adicional. </a:t>
            </a:r>
          </a:p>
          <a:p>
            <a:endParaRPr lang="es-ES" dirty="0"/>
          </a:p>
          <a:p>
            <a:r>
              <a:rPr lang="es-ES" dirty="0"/>
              <a:t>POR FAVOR, LEA ESTE CORREO ELECTRÓNICO </a:t>
            </a:r>
            <a:r>
              <a:rPr lang="es-ES" u="sng" dirty="0"/>
              <a:t>detenidamente</a:t>
            </a:r>
            <a:r>
              <a:rPr lang="es-ES" dirty="0"/>
              <a:t>. Es su clave de acceso a nuestro sistema y, si la información solicitada por nuestro equipo de </a:t>
            </a:r>
            <a:r>
              <a:rPr lang="es-ES" b="1" dirty="0"/>
              <a:t>WBSCM</a:t>
            </a:r>
            <a:r>
              <a:rPr lang="es-ES" dirty="0"/>
              <a:t> no se envía a tiempo, podría retrasarse su proceso para poder realizar ofertas.</a:t>
            </a:r>
          </a:p>
          <a:p>
            <a:endParaRPr lang="es-ES" dirty="0"/>
          </a:p>
          <a:p>
            <a:r>
              <a:rPr lang="es-ES" dirty="0"/>
              <a:t>Si tiene alguna pregunta sobre </a:t>
            </a:r>
            <a:r>
              <a:rPr lang="es-ES" b="1" dirty="0"/>
              <a:t>WBSCM</a:t>
            </a:r>
            <a:r>
              <a:rPr lang="es-ES" dirty="0"/>
              <a:t> o necesita ayuda, no dude en ponerse en contacto con el </a:t>
            </a:r>
            <a:r>
              <a:rPr lang="es-ES" b="1" dirty="0" err="1"/>
              <a:t>HelpDesk</a:t>
            </a:r>
            <a:r>
              <a:rPr lang="es-ES" dirty="0"/>
              <a:t> o </a:t>
            </a:r>
            <a:r>
              <a:rPr lang="en-US" kern="0" dirty="0">
                <a:solidFill>
                  <a:srgbClr val="2A5C0B"/>
                </a:solidFill>
                <a:sym typeface="Helvetica Light"/>
              </a:rPr>
              <a:t>Centro de </a:t>
            </a:r>
            <a:r>
              <a:rPr lang="en-US" kern="0" dirty="0" err="1">
                <a:solidFill>
                  <a:srgbClr val="2A5C0B"/>
                </a:solidFill>
                <a:sym typeface="Helvetica Light"/>
              </a:rPr>
              <a:t>asistencia</a:t>
            </a:r>
            <a:r>
              <a:rPr lang="en-US" kern="0" dirty="0">
                <a:solidFill>
                  <a:srgbClr val="2A5C0B"/>
                </a:solidFill>
                <a:sym typeface="Helvetica Light"/>
              </a:rPr>
              <a:t> </a:t>
            </a:r>
            <a:r>
              <a:rPr lang="es-ES" dirty="0"/>
              <a:t>de </a:t>
            </a:r>
            <a:r>
              <a:rPr lang="es-ES" b="1" dirty="0"/>
              <a:t>WBSCM</a:t>
            </a:r>
            <a:r>
              <a:rPr lang="es-ES" dirty="0"/>
              <a:t>, enviando un correo electrónico a </a:t>
            </a:r>
            <a:r>
              <a:rPr lang="es-ES" b="1" dirty="0"/>
              <a:t>WBSCMAMSHelpDesk</a:t>
            </a:r>
            <a:r>
              <a:rPr lang="es-ES" dirty="0"/>
              <a:t>@usda.gov.</a:t>
            </a:r>
          </a:p>
          <a:p>
            <a:endParaRPr lang="es-ES" i="1" dirty="0"/>
          </a:p>
          <a:p>
            <a:r>
              <a:rPr lang="es-ES" i="0" dirty="0"/>
              <a:t>En el email tan útil que le envía el equipo de </a:t>
            </a:r>
            <a:r>
              <a:rPr lang="es-ES" b="1" i="0" dirty="0"/>
              <a:t>WBSCM</a:t>
            </a:r>
            <a:r>
              <a:rPr lang="es-ES" i="0" dirty="0"/>
              <a:t> hay una descripción de cómo suscribirse a "</a:t>
            </a:r>
            <a:r>
              <a:rPr lang="es-ES" b="1" i="0" dirty="0" err="1"/>
              <a:t>GovDelivery</a:t>
            </a:r>
            <a:r>
              <a:rPr lang="es-ES" i="0" dirty="0"/>
              <a:t>".</a:t>
            </a:r>
            <a:r>
              <a:rPr lang="es-ES" b="1" i="0" dirty="0"/>
              <a:t> </a:t>
            </a:r>
            <a:r>
              <a:rPr lang="es-ES" b="1" i="0" dirty="0" err="1"/>
              <a:t>GovDelivery</a:t>
            </a:r>
            <a:r>
              <a:rPr lang="es-ES" b="1" i="0" dirty="0"/>
              <a:t> </a:t>
            </a:r>
            <a:r>
              <a:rPr lang="es-ES" i="0" dirty="0"/>
              <a:t>es nuestra lista de correos electrónicos, y al suscribirse a las actualizaciones por correo electrónico, recibirá información sobre convocatorias, cualquier cambio en las especificaciones que hayamos realizado, etc. Es la mejor manera de estar al día con nuestros contratos.</a:t>
            </a:r>
          </a:p>
          <a:p>
            <a:endParaRPr lang="es-ES" dirty="0"/>
          </a:p>
          <a:p>
            <a:r>
              <a:rPr lang="es-ES" dirty="0"/>
              <a:t>Si tiene preguntas más técnicas o sobre el propio contrato, diríjase al especialista en contratación correspondiente, que encontrará en el anuncio de licitación.</a:t>
            </a:r>
          </a:p>
          <a:p>
            <a:endParaRPr lang="es-ES" i="1" dirty="0"/>
          </a:p>
          <a:p>
            <a:endParaRPr lang="en-U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14</a:t>
            </a:fld>
            <a:endParaRPr lang="en-US"/>
          </a:p>
        </p:txBody>
      </p:sp>
    </p:spTree>
    <p:extLst>
      <p:ext uri="{BB962C8B-B14F-4D97-AF65-F5344CB8AC3E}">
        <p14:creationId xmlns:p14="http://schemas.microsoft.com/office/powerpoint/2010/main" val="1985378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15: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Ahora que hemos repasado el proceso actualizado para nuevos proveedores, hablemos sobre algunas preguntas que suelen surgir </a:t>
            </a:r>
            <a:r>
              <a:rPr lang="en-US" dirty="0" err="1"/>
              <a:t>acerca</a:t>
            </a:r>
            <a:r>
              <a:rPr lang="en-US" dirty="0"/>
              <a:t> de c</a:t>
            </a:r>
            <a:r>
              <a:rPr kumimoji="0" lang="es-ES" sz="1200" b="0" i="0" u="none" strike="noStrike" kern="1200" cap="none" spc="0" normalizeH="0" baseline="0" noProof="0" dirty="0" err="1">
                <a:ln>
                  <a:noFill/>
                </a:ln>
                <a:solidFill>
                  <a:schemeClr val="tx1"/>
                </a:solidFill>
                <a:effectLst/>
                <a:uLnTx/>
                <a:uFillTx/>
                <a:cs typeface="+mj-cs"/>
              </a:rPr>
              <a:t>ó</a:t>
            </a:r>
            <a:r>
              <a:rPr lang="en-US" dirty="0" err="1"/>
              <a:t>mo</a:t>
            </a:r>
            <a:r>
              <a:rPr lang="en-US" dirty="0"/>
              <a:t> </a:t>
            </a:r>
            <a:r>
              <a:rPr lang="en-US" dirty="0" err="1"/>
              <a:t>llegar</a:t>
            </a:r>
            <a:r>
              <a:rPr lang="en-US" dirty="0"/>
              <a:t> a ser un nuevo </a:t>
            </a:r>
            <a:r>
              <a:rPr lang="en-US" dirty="0" err="1"/>
              <a:t>proveedor</a:t>
            </a:r>
            <a:r>
              <a:rPr lang="en-US" dirty="0"/>
              <a:t> </a:t>
            </a:r>
            <a:r>
              <a:rPr lang="en-US" dirty="0" err="1"/>
              <a:t>certificado</a:t>
            </a:r>
            <a:r>
              <a:rPr lang="en-US" dirty="0"/>
              <a:t> del </a:t>
            </a:r>
            <a:r>
              <a:rPr lang="en-US" dirty="0" err="1"/>
              <a:t>Departamento</a:t>
            </a:r>
            <a:r>
              <a:rPr lang="en-US" dirty="0"/>
              <a:t> de Agricultura de </a:t>
            </a:r>
            <a:r>
              <a:rPr lang="en-US" dirty="0" err="1"/>
              <a:t>los</a:t>
            </a:r>
            <a:r>
              <a:rPr lang="en-US" dirty="0"/>
              <a:t> </a:t>
            </a:r>
            <a:r>
              <a:rPr lang="en-US" dirty="0" err="1"/>
              <a:t>Estados</a:t>
            </a:r>
            <a:r>
              <a:rPr lang="en-US" dirty="0"/>
              <a:t> Unidos.</a:t>
            </a:r>
          </a:p>
        </p:txBody>
      </p:sp>
      <p:sp>
        <p:nvSpPr>
          <p:cNvPr id="4" name="Slide Number Placeholder 3"/>
          <p:cNvSpPr>
            <a:spLocks noGrp="1"/>
          </p:cNvSpPr>
          <p:nvPr>
            <p:ph type="sldNum" sz="quarter" idx="5"/>
          </p:nvPr>
        </p:nvSpPr>
        <p:spPr/>
        <p:txBody>
          <a:bodyPr/>
          <a:lstStyle/>
          <a:p>
            <a:fld id="{90A3D439-C120-4C9F-A3D8-1F1C42A27276}" type="slidenum">
              <a:rPr lang="en-US" smtClean="0"/>
              <a:t>15</a:t>
            </a:fld>
            <a:endParaRPr lang="en-US"/>
          </a:p>
        </p:txBody>
      </p:sp>
    </p:spTree>
    <p:extLst>
      <p:ext uri="{BB962C8B-B14F-4D97-AF65-F5344CB8AC3E}">
        <p14:creationId xmlns:p14="http://schemas.microsoft.com/office/powerpoint/2010/main" val="64014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16: </a:t>
            </a:r>
          </a:p>
          <a:p>
            <a:pPr defTabSz="931042">
              <a:defRPr/>
            </a:pPr>
            <a:endParaRPr lang="en-US" u="sng" dirty="0"/>
          </a:p>
          <a:p>
            <a:pPr marL="0" indent="0">
              <a:buNone/>
            </a:pPr>
            <a:r>
              <a:rPr lang="es-ES" dirty="0"/>
              <a:t>P: Soy proveedor del paquete de productos frescos del Programa de Ayuda Alimenticia de Emergencia (</a:t>
            </a:r>
            <a:r>
              <a:rPr lang="en-US" b="1" dirty="0"/>
              <a:t>The Emergency Food Assistance Program (TEFAP) Fresh Produce Package</a:t>
            </a:r>
            <a:r>
              <a:rPr lang="en-US" dirty="0"/>
              <a:t>)</a:t>
            </a:r>
            <a:r>
              <a:rPr lang="es-ES" dirty="0"/>
              <a:t>. </a:t>
            </a:r>
          </a:p>
          <a:p>
            <a:pPr marL="0" indent="0">
              <a:buNone/>
            </a:pPr>
            <a:r>
              <a:rPr lang="es-ES" dirty="0"/>
              <a:t>¿Puedo participar en la contratación de otros productos?</a:t>
            </a:r>
            <a:r>
              <a:rPr lang="en-US" dirty="0"/>
              <a:t> </a:t>
            </a:r>
          </a:p>
          <a:p>
            <a:endParaRPr lang="es-ES" dirty="0"/>
          </a:p>
          <a:p>
            <a:r>
              <a:rPr lang="es-ES" dirty="0"/>
              <a:t>¡Muy buena pregunta! En primer lugar para ofrecer un poco de información sobre el </a:t>
            </a:r>
            <a:r>
              <a:rPr lang="es-ES" b="1" dirty="0"/>
              <a:t>TEFAP </a:t>
            </a:r>
            <a:r>
              <a:rPr lang="es-ES" b="1" dirty="0" err="1"/>
              <a:t>Fresh</a:t>
            </a:r>
            <a:r>
              <a:rPr lang="es-ES" b="1" dirty="0"/>
              <a:t> Produce </a:t>
            </a:r>
            <a:r>
              <a:rPr lang="es-ES" b="1" dirty="0" err="1"/>
              <a:t>Package</a:t>
            </a:r>
            <a:r>
              <a:rPr lang="es-ES" b="1" dirty="0"/>
              <a:t> </a:t>
            </a:r>
            <a:r>
              <a:rPr lang="es-ES" b="0" dirty="0"/>
              <a:t>o el</a:t>
            </a:r>
            <a:r>
              <a:rPr lang="es-ES" b="1" dirty="0"/>
              <a:t> </a:t>
            </a:r>
            <a:r>
              <a:rPr lang="es-ES" dirty="0"/>
              <a:t>Paquete de Productos Frescos de </a:t>
            </a:r>
            <a:r>
              <a:rPr lang="es-ES" b="1" dirty="0"/>
              <a:t>TEFAP</a:t>
            </a:r>
            <a:r>
              <a:rPr lang="es-ES" dirty="0"/>
              <a:t>, este fue creado en el 2021 y distribuye cajas de frutas y verduras frescas a los beneficiarios en el programa de </a:t>
            </a:r>
            <a:r>
              <a:rPr lang="es-ES" b="1" dirty="0"/>
              <a:t>TEFAP</a:t>
            </a:r>
            <a:r>
              <a:rPr lang="es-ES" dirty="0"/>
              <a:t>. Hay diferentes requisitos para el </a:t>
            </a:r>
            <a:r>
              <a:rPr lang="es-ES" b="1" dirty="0"/>
              <a:t>TEFAP</a:t>
            </a:r>
            <a:r>
              <a:rPr lang="es-ES" dirty="0"/>
              <a:t> que para nuestro Programa de Alimentos del USDA o en ingles el </a:t>
            </a:r>
            <a:r>
              <a:rPr lang="en-US" b="1" dirty="0"/>
              <a:t>USDA Foods Program</a:t>
            </a:r>
            <a:r>
              <a:rPr lang="es-ES" dirty="0"/>
              <a:t>. Por lo tanto, si usted fue aprobado para el </a:t>
            </a:r>
            <a:r>
              <a:rPr lang="es-ES" b="1" dirty="0"/>
              <a:t>TEFAP</a:t>
            </a:r>
            <a:r>
              <a:rPr lang="es-ES" dirty="0"/>
              <a:t>, tendrá que aplicar por separado para nuestro Programa de Alimentos del USDA. Para hacerlo, envíe un correo electrónico a la dirección para nuevos proveedores cuyo enlace es </a:t>
            </a:r>
            <a:r>
              <a:rPr lang="es-ES" b="1" dirty="0"/>
              <a:t>NewVendor</a:t>
            </a:r>
            <a:r>
              <a:rPr lang="es-ES" dirty="0"/>
              <a:t>@usda.gov.</a:t>
            </a:r>
          </a:p>
          <a:p>
            <a:endParaRPr lang="es-ES" dirty="0"/>
          </a:p>
          <a:p>
            <a:r>
              <a:rPr lang="es-ES" dirty="0"/>
              <a:t>Si usted está interesado en participar en el Paquete de Productos Frescos </a:t>
            </a:r>
            <a:r>
              <a:rPr lang="es-ES" b="1" dirty="0"/>
              <a:t>TEFAP</a:t>
            </a:r>
            <a:r>
              <a:rPr lang="es-ES" dirty="0"/>
              <a:t>, tenemos una cuenta de correo electrónico separada para ese programa, </a:t>
            </a:r>
            <a:r>
              <a:rPr lang="es-ES" b="1" dirty="0"/>
              <a:t>TEFAPFreshProduce</a:t>
            </a:r>
            <a:r>
              <a:rPr lang="es-ES" dirty="0"/>
              <a:t>@usda.gov.</a:t>
            </a:r>
          </a:p>
          <a:p>
            <a:endParaRPr lang="en-U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16</a:t>
            </a:fld>
            <a:endParaRPr lang="en-US"/>
          </a:p>
        </p:txBody>
      </p:sp>
    </p:spTree>
    <p:extLst>
      <p:ext uri="{BB962C8B-B14F-4D97-AF65-F5344CB8AC3E}">
        <p14:creationId xmlns:p14="http://schemas.microsoft.com/office/powerpoint/2010/main" val="3588730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17:</a:t>
            </a:r>
          </a:p>
          <a:p>
            <a:pPr defTabSz="931042">
              <a:defRPr/>
            </a:pPr>
            <a:endParaRPr lang="en-US" u="sng" dirty="0"/>
          </a:p>
          <a:p>
            <a:pPr marL="0" indent="0">
              <a:buNone/>
            </a:pPr>
            <a:r>
              <a:rPr lang="es-ES" dirty="0"/>
              <a:t>P: ¿Qué margen de ganancias debe tener una empresa para poder obtener la certificación?</a:t>
            </a:r>
          </a:p>
          <a:p>
            <a:pPr marL="0" indent="0">
              <a:buNone/>
            </a:pPr>
            <a:endParaRPr lang="en-US" dirty="0"/>
          </a:p>
          <a:p>
            <a:pPr marL="0" marR="0" lvl="0" indent="0" algn="l" defTabSz="931042" rtl="0" eaLnBrk="1" fontAlgn="auto" latinLnBrk="0" hangingPunct="1">
              <a:lnSpc>
                <a:spcPct val="100000"/>
              </a:lnSpc>
              <a:spcBef>
                <a:spcPts val="0"/>
              </a:spcBef>
              <a:spcAft>
                <a:spcPts val="0"/>
              </a:spcAft>
              <a:buClrTx/>
              <a:buSzTx/>
              <a:buFontTx/>
              <a:buNone/>
              <a:tabLst/>
              <a:defRPr/>
            </a:pPr>
            <a:r>
              <a:rPr lang="es-ES" dirty="0"/>
              <a:t>No existe un margen de ganancias que una empresa deba alcanzar para ser considerada como proveedor nuevo.</a:t>
            </a:r>
          </a:p>
          <a:p>
            <a:pPr marL="0" marR="0" lvl="0" indent="0" algn="l" defTabSz="931042" rtl="0" eaLnBrk="1" fontAlgn="auto" latinLnBrk="0" hangingPunct="1">
              <a:lnSpc>
                <a:spcPct val="100000"/>
              </a:lnSpc>
              <a:spcBef>
                <a:spcPts val="0"/>
              </a:spcBef>
              <a:spcAft>
                <a:spcPts val="0"/>
              </a:spcAft>
              <a:buClrTx/>
              <a:buSzTx/>
              <a:buFontTx/>
              <a:buNone/>
              <a:tabLst/>
              <a:defRPr/>
            </a:pPr>
            <a:endParaRPr lang="es-ES" dirty="0"/>
          </a:p>
          <a:p>
            <a:pPr marL="0" marR="0" lvl="0" indent="0" algn="l" defTabSz="931042" rtl="0" eaLnBrk="1" fontAlgn="auto" latinLnBrk="0" hangingPunct="1">
              <a:lnSpc>
                <a:spcPct val="100000"/>
              </a:lnSpc>
              <a:spcBef>
                <a:spcPts val="0"/>
              </a:spcBef>
              <a:spcAft>
                <a:spcPts val="0"/>
              </a:spcAft>
              <a:buClrTx/>
              <a:buSzTx/>
              <a:buFontTx/>
              <a:buNone/>
              <a:tabLst/>
              <a:defRPr/>
            </a:pPr>
            <a:r>
              <a:rPr lang="es-ES" dirty="0"/>
              <a:t>Sin embargo, para saber si puede competir en el mercado con su producto, usted puede conocer mejor los valores monetarios de los contratos, las ofertas de los competidores y el volumen de producto que esperamos que su empresa suministre. </a:t>
            </a:r>
          </a:p>
          <a:p>
            <a:pPr marL="0" marR="0" lvl="0" indent="0" algn="l" defTabSz="931042" rtl="0" eaLnBrk="1" fontAlgn="auto" latinLnBrk="0" hangingPunct="1">
              <a:lnSpc>
                <a:spcPct val="100000"/>
              </a:lnSpc>
              <a:spcBef>
                <a:spcPts val="0"/>
              </a:spcBef>
              <a:spcAft>
                <a:spcPts val="0"/>
              </a:spcAft>
              <a:buClrTx/>
              <a:buSzTx/>
              <a:buFontTx/>
              <a:buNone/>
              <a:tabLst/>
              <a:defRPr/>
            </a:pPr>
            <a:endParaRPr lang="es-ES" dirty="0"/>
          </a:p>
          <a:p>
            <a:pPr marL="0" marR="0" lvl="0" indent="0" algn="l" defTabSz="931042" rtl="0" eaLnBrk="1" fontAlgn="auto" latinLnBrk="0" hangingPunct="1">
              <a:lnSpc>
                <a:spcPct val="100000"/>
              </a:lnSpc>
              <a:spcBef>
                <a:spcPts val="0"/>
              </a:spcBef>
              <a:spcAft>
                <a:spcPts val="0"/>
              </a:spcAft>
              <a:buClrTx/>
              <a:buSzTx/>
              <a:buFontTx/>
              <a:buNone/>
              <a:tabLst/>
              <a:defRPr/>
            </a:pPr>
            <a:r>
              <a:rPr lang="es-ES" dirty="0"/>
              <a:t>Le sugerimos encarecidamente que revise la página web de nuestros Programas de Compras: Convocatorias y Adjudicaciones (</a:t>
            </a:r>
            <a:r>
              <a:rPr lang="en-US" b="1" dirty="0"/>
              <a:t>Purchase Programs: Solicitations and Awards). </a:t>
            </a:r>
            <a:r>
              <a:rPr lang="en-US" b="0" dirty="0"/>
              <a:t>Ahi </a:t>
            </a:r>
            <a:r>
              <a:rPr lang="en-US" b="0" dirty="0" err="1"/>
              <a:t>selecciona</a:t>
            </a:r>
            <a:r>
              <a:rPr lang="en-US" b="0" dirty="0"/>
              <a:t> la </a:t>
            </a:r>
            <a:r>
              <a:rPr lang="en-US" b="0" dirty="0" err="1"/>
              <a:t>cateogoria</a:t>
            </a:r>
            <a:r>
              <a:rPr lang="en-US" b="0" dirty="0"/>
              <a:t> de </a:t>
            </a:r>
            <a:r>
              <a:rPr lang="en-US" b="0" dirty="0" err="1"/>
              <a:t>su</a:t>
            </a:r>
            <a:r>
              <a:rPr lang="en-US" b="0" dirty="0"/>
              <a:t> producto</a:t>
            </a:r>
            <a:r>
              <a:rPr lang="es-ES" b="0" dirty="0"/>
              <a:t> y al hacerlo tiene la opción de revisar las L</a:t>
            </a:r>
            <a:r>
              <a:rPr lang="es-ES" dirty="0"/>
              <a:t>icitaciones (“</a:t>
            </a:r>
            <a:r>
              <a:rPr lang="en-US" b="1" dirty="0"/>
              <a:t>Bid Invitations”)</a:t>
            </a:r>
            <a:r>
              <a:rPr lang="es-ES" dirty="0"/>
              <a:t>, las Adjudicaciones (“</a:t>
            </a:r>
            <a:r>
              <a:rPr lang="en-US" b="1" dirty="0"/>
              <a:t>Bid Awards”) </a:t>
            </a:r>
            <a:r>
              <a:rPr lang="es-ES" dirty="0"/>
              <a:t>y las Descripciones de Adjudicación de Compras (“</a:t>
            </a:r>
            <a:r>
              <a:rPr lang="en-US" b="1" dirty="0"/>
              <a:t>Purchase Award Descriptions”)</a:t>
            </a:r>
            <a:r>
              <a:rPr lang="es-ES" dirty="0"/>
              <a:t> en los Informes de los </a:t>
            </a:r>
            <a:r>
              <a:rPr lang="es-ES" b="0" dirty="0"/>
              <a:t>Contratos de Adquisición Adjudicados </a:t>
            </a:r>
            <a:r>
              <a:rPr lang="es-ES" b="1" dirty="0"/>
              <a:t>(“</a:t>
            </a:r>
            <a:r>
              <a:rPr lang="en-US" b="1" dirty="0"/>
              <a:t>Procurement Contract Award</a:t>
            </a:r>
            <a:r>
              <a:rPr lang="es-ES" b="1" dirty="0"/>
              <a:t>”)</a:t>
            </a:r>
            <a:r>
              <a:rPr lang="es-ES" b="0" dirty="0"/>
              <a:t> de cada producto.</a:t>
            </a:r>
          </a:p>
          <a:p>
            <a:pPr defTabSz="931042">
              <a:defRPr/>
            </a:pPr>
            <a:endParaRPr lang="es-ES" dirty="0"/>
          </a:p>
          <a:p>
            <a:pPr defTabSz="931042">
              <a:defRPr/>
            </a:pPr>
            <a:r>
              <a:rPr lang="es-ES" dirty="0"/>
              <a:t>Los </a:t>
            </a:r>
            <a:r>
              <a:rPr lang="es-ES" u="sng" dirty="0"/>
              <a:t>anuncios de licitación</a:t>
            </a:r>
            <a:r>
              <a:rPr lang="es-ES" dirty="0"/>
              <a:t> le darán información sobre la duración de la licitación, si hay una reserva o </a:t>
            </a:r>
            <a:r>
              <a:rPr lang="es-ES" b="1" dirty="0"/>
              <a:t>“</a:t>
            </a:r>
            <a:r>
              <a:rPr lang="en-US" b="1" dirty="0"/>
              <a:t>set aside”</a:t>
            </a:r>
            <a:r>
              <a:rPr lang="es-ES" dirty="0"/>
              <a:t> solo para pequeñas empresas, las cantidades, los lugares de entrega y los plazos de entrega.</a:t>
            </a:r>
          </a:p>
          <a:p>
            <a:pPr defTabSz="931042">
              <a:defRPr/>
            </a:pPr>
            <a:endParaRPr lang="es-ES" dirty="0"/>
          </a:p>
          <a:p>
            <a:pPr defTabSz="931042">
              <a:defRPr/>
            </a:pPr>
            <a:r>
              <a:rPr lang="es-ES" dirty="0"/>
              <a:t>Las </a:t>
            </a:r>
            <a:r>
              <a:rPr lang="es-ES" u="sng" dirty="0"/>
              <a:t>adjudicaciones</a:t>
            </a:r>
            <a:r>
              <a:rPr lang="es-ES" dirty="0"/>
              <a:t> muestran los tres primeros licitadores y el valor de sus ofertas.</a:t>
            </a:r>
          </a:p>
          <a:p>
            <a:pPr defTabSz="931042">
              <a:defRPr/>
            </a:pPr>
            <a:endParaRPr lang="es-ES" dirty="0"/>
          </a:p>
          <a:p>
            <a:pPr defTabSz="931042">
              <a:defRPr/>
            </a:pPr>
            <a:r>
              <a:rPr lang="es-ES" dirty="0"/>
              <a:t>El informe de los </a:t>
            </a:r>
            <a:r>
              <a:rPr lang="es-ES" b="0" dirty="0"/>
              <a:t>Contratos de Adquisición Adjudicados o </a:t>
            </a:r>
            <a:r>
              <a:rPr lang="es-ES" b="1" dirty="0"/>
              <a:t>“PCA”</a:t>
            </a:r>
            <a:r>
              <a:rPr lang="es-ES" b="0" dirty="0"/>
              <a:t>, en inglés, </a:t>
            </a:r>
            <a:r>
              <a:rPr lang="es-ES" dirty="0"/>
              <a:t>detalla los contratos adjudicados.</a:t>
            </a:r>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17</a:t>
            </a:fld>
            <a:endParaRPr lang="en-US"/>
          </a:p>
        </p:txBody>
      </p:sp>
    </p:spTree>
    <p:extLst>
      <p:ext uri="{BB962C8B-B14F-4D97-AF65-F5344CB8AC3E}">
        <p14:creationId xmlns:p14="http://schemas.microsoft.com/office/powerpoint/2010/main" val="3714771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18:</a:t>
            </a:r>
          </a:p>
          <a:p>
            <a:pPr defTabSz="931042">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 Nuestra empresa está registrada pero esa persona ya no está. ¿Cómo puedo cambiar nuestro contacto sin conocer las credenciales?</a:t>
            </a:r>
            <a:endParaRPr lang="en-US" dirty="0"/>
          </a:p>
          <a:p>
            <a:endParaRPr lang="es-ES" b="0" dirty="0"/>
          </a:p>
          <a:p>
            <a:r>
              <a:rPr lang="es-ES" b="0" dirty="0"/>
              <a:t>Si su empresa sigue activa en nuestro </a:t>
            </a:r>
            <a:r>
              <a:rPr lang="es-ES" dirty="0"/>
              <a:t>sistema de pedidos y adquisiciones de </a:t>
            </a:r>
            <a:r>
              <a:rPr lang="es-ES" b="1" dirty="0"/>
              <a:t>WBSCM</a:t>
            </a:r>
            <a:r>
              <a:rPr lang="es-ES" dirty="0"/>
              <a:t>, </a:t>
            </a:r>
            <a:r>
              <a:rPr lang="es-ES" b="0" dirty="0"/>
              <a:t>es decir, si su empresa entra anualmente en el sistema de </a:t>
            </a:r>
            <a:r>
              <a:rPr lang="es-ES" b="1" dirty="0"/>
              <a:t>WBSCM</a:t>
            </a:r>
            <a:r>
              <a:rPr lang="es-ES" b="0" dirty="0"/>
              <a:t> y presenta ofertas, lo único que tiene que hacer es ponerse en contacto con el servicio de asistencia de </a:t>
            </a:r>
            <a:r>
              <a:rPr lang="es-ES" b="1" dirty="0"/>
              <a:t>WBSCM</a:t>
            </a:r>
            <a:r>
              <a:rPr lang="es-ES" b="0" dirty="0"/>
              <a:t> enviando un correo a WBSCMAMSHelpDesk@usda.gov y explicar que la persona encargada de la cuenta de la empresa ya no pertenece a la misma y que será necesario establecer nuevos usuarios.</a:t>
            </a:r>
          </a:p>
          <a:p>
            <a:endParaRPr lang="es-ES" b="0" dirty="0"/>
          </a:p>
          <a:p>
            <a:r>
              <a:rPr lang="es-ES" b="0" dirty="0"/>
              <a:t>Si han pasado tres años o más desde que su empresa ha hecho negocios con </a:t>
            </a:r>
            <a:r>
              <a:rPr lang="es-ES" b="1" dirty="0"/>
              <a:t>USDA</a:t>
            </a:r>
            <a:r>
              <a:rPr lang="es-ES" b="0" dirty="0"/>
              <a:t> y necesita acceso a </a:t>
            </a:r>
            <a:r>
              <a:rPr lang="es-ES" b="1" dirty="0"/>
              <a:t>WBSCM</a:t>
            </a:r>
            <a:r>
              <a:rPr lang="es-ES" b="0" dirty="0"/>
              <a:t>, entonces tendrá que proporcionarnos una prueba de que su cuenta de </a:t>
            </a:r>
            <a:r>
              <a:rPr lang="es-ES" b="1" dirty="0"/>
              <a:t>SAM</a:t>
            </a:r>
            <a:r>
              <a:rPr lang="es-ES" b="0" dirty="0"/>
              <a:t> fue actualizada, un nuevo formulario de registro de proveedores de </a:t>
            </a:r>
            <a:r>
              <a:rPr lang="es-ES" b="1" dirty="0"/>
              <a:t>WBSCM</a:t>
            </a:r>
            <a:r>
              <a:rPr lang="es-ES" b="0" dirty="0"/>
              <a:t>, y estar al día con los requisitos técnicos (auditorías/inspecciones). Posteriormente, nuestro equipo solicitará a </a:t>
            </a:r>
            <a:r>
              <a:rPr lang="es-ES" b="1" dirty="0"/>
              <a:t>WBSCM</a:t>
            </a:r>
            <a:r>
              <a:rPr lang="es-ES" b="0" dirty="0"/>
              <a:t> que el nuevo usuario y la empresa vuelvan a estar activos.</a:t>
            </a:r>
          </a:p>
          <a:p>
            <a:endParaRPr lang="es-ES" b="0" dirty="0"/>
          </a:p>
          <a:p>
            <a:r>
              <a:rPr lang="es-ES" b="0" dirty="0"/>
              <a:t>Si el problema de registro está relacionado con </a:t>
            </a:r>
            <a:r>
              <a:rPr lang="es-ES" b="1" dirty="0"/>
              <a:t>SAM</a:t>
            </a:r>
            <a:r>
              <a:rPr lang="es-ES" b="0" dirty="0"/>
              <a:t> y la persona que tenía acceso a </a:t>
            </a:r>
            <a:r>
              <a:rPr lang="es-ES" b="1" dirty="0"/>
              <a:t>SAM</a:t>
            </a:r>
            <a:r>
              <a:rPr lang="es-ES" b="0" dirty="0"/>
              <a:t> ya no forma parte de la empresa, deberá ponerse en contacto con el Servicio de asistencia de </a:t>
            </a:r>
            <a:r>
              <a:rPr lang="es-ES" b="1" dirty="0"/>
              <a:t>SAM</a:t>
            </a:r>
            <a:r>
              <a:rPr lang="es-ES" b="0" dirty="0"/>
              <a:t> para obtener ayuda, llamando al 1-866-606-8220, y seleccionando la opción 1.</a:t>
            </a:r>
          </a:p>
          <a:p>
            <a:endParaRPr lang="en-US" b="0"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18</a:t>
            </a:fld>
            <a:endParaRPr lang="en-US"/>
          </a:p>
        </p:txBody>
      </p:sp>
    </p:spTree>
    <p:extLst>
      <p:ext uri="{BB962C8B-B14F-4D97-AF65-F5344CB8AC3E}">
        <p14:creationId xmlns:p14="http://schemas.microsoft.com/office/powerpoint/2010/main" val="208773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19:</a:t>
            </a:r>
          </a:p>
          <a:p>
            <a:pPr defTabSz="931042">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 ¿Con qué rapidez podemos inscribirnos? ¿Podemos inscribirnos y presentar ofertas esta </a:t>
            </a:r>
            <a:r>
              <a:rPr lang="es-ES" u="sng" dirty="0"/>
              <a:t>temporada</a:t>
            </a:r>
            <a:r>
              <a:rPr lang="es-ES" dirty="0"/>
              <a:t>?</a:t>
            </a:r>
            <a:endParaRPr lang="en-US" dirty="0"/>
          </a:p>
          <a:p>
            <a:endParaRPr lang="es-ES" dirty="0"/>
          </a:p>
          <a:p>
            <a:r>
              <a:rPr lang="es-ES" dirty="0"/>
              <a:t>Solemos recibir preguntas sobre la rapidez con la que una empresa puede ser autorizada o apta para presentar ofertas. Pues bien, depende de varios factores. En primer lugar, depende de usted como vendedor. Es esencial que siga las instrucciones y la orientación que nuestro equipo le proporciona en los correos electrónicos que le enviamos, y que sea proactivo a la hora de programar sus auditorías e inspecciones. Recuerde que el proceso de proveedor consta de dos pasos.</a:t>
            </a:r>
          </a:p>
          <a:p>
            <a:endParaRPr lang="es-ES" dirty="0"/>
          </a:p>
          <a:p>
            <a:r>
              <a:rPr lang="es-ES" dirty="0"/>
              <a:t>En primer lugar, recibirá un correo electrónico del Oficial de Contratación en el que se le informará de que han revisado su documentación de la parte administrativa y de que ya puede pasar al paso #2.</a:t>
            </a:r>
          </a:p>
          <a:p>
            <a:endParaRPr lang="es-ES" dirty="0"/>
          </a:p>
          <a:p>
            <a:r>
              <a:rPr lang="es-ES" dirty="0"/>
              <a:t>El segundo paso consiste en completar los requisitos técnicos. En ese correo electrónico del Oficial de Contratación encontrará la información de las personas con las que debe ponerse en contacto para programar las auditorías e inspecciones. Por lo tanto, es importante que se tome el tiempo necesario para leer las instrucciones, ponerse en contacto con las distintas áreas del programa y programar las auditorías.</a:t>
            </a:r>
          </a:p>
          <a:p>
            <a:endParaRPr lang="es-ES" dirty="0"/>
          </a:p>
          <a:p>
            <a:r>
              <a:rPr lang="es-ES" dirty="0"/>
              <a:t>Pero si quisiera hacer un estimado aproximado del tiempo, todo el proceso podría durar aproximadamente entre un mes y dos meses. Pero, de nuevo, se trata de un estimado. Cada proveedor es diferente y, por lo tanto, los plazos serán distintos.</a:t>
            </a:r>
          </a:p>
          <a:p>
            <a:endParaRPr lang="es-ES" sz="1200" b="1" u="sng"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19</a:t>
            </a:fld>
            <a:endParaRPr lang="en-US"/>
          </a:p>
        </p:txBody>
      </p:sp>
    </p:spTree>
    <p:extLst>
      <p:ext uri="{BB962C8B-B14F-4D97-AF65-F5344CB8AC3E}">
        <p14:creationId xmlns:p14="http://schemas.microsoft.com/office/powerpoint/2010/main" val="166214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b="0" i="0" dirty="0">
                <a:solidFill>
                  <a:srgbClr val="4D5156"/>
                </a:solidFill>
                <a:effectLst/>
                <a:latin typeface="Roboto" panose="02000000000000000000" pitchFamily="2" charset="0"/>
              </a:rPr>
              <a:t>Primero </a:t>
            </a:r>
            <a:r>
              <a:rPr lang="en-US" sz="2800" b="0" i="0" dirty="0" err="1">
                <a:solidFill>
                  <a:srgbClr val="4D5156"/>
                </a:solidFill>
                <a:effectLst/>
                <a:latin typeface="Roboto" panose="02000000000000000000" pitchFamily="2" charset="0"/>
              </a:rPr>
              <a:t>debemos</a:t>
            </a:r>
            <a:r>
              <a:rPr lang="en-US" sz="2800" b="0" i="0" dirty="0">
                <a:solidFill>
                  <a:srgbClr val="4D5156"/>
                </a:solidFill>
                <a:effectLst/>
                <a:latin typeface="Roboto" panose="02000000000000000000" pitchFamily="2" charset="0"/>
              </a:rPr>
              <a:t> </a:t>
            </a:r>
            <a:r>
              <a:rPr lang="en-US" sz="2800" b="0" i="0" dirty="0" err="1">
                <a:solidFill>
                  <a:srgbClr val="4D5156"/>
                </a:solidFill>
                <a:effectLst/>
                <a:latin typeface="Roboto" panose="02000000000000000000" pitchFamily="2" charset="0"/>
              </a:rPr>
              <a:t>comenzar</a:t>
            </a:r>
            <a:r>
              <a:rPr lang="en-US" sz="2800" b="0" i="0" dirty="0">
                <a:solidFill>
                  <a:srgbClr val="4D5156"/>
                </a:solidFill>
                <a:effectLst/>
                <a:latin typeface="Roboto" panose="02000000000000000000" pitchFamily="2" charset="0"/>
              </a:rPr>
              <a:t> con </a:t>
            </a:r>
            <a:r>
              <a:rPr lang="en-US" sz="2800" b="0" i="0" dirty="0" err="1">
                <a:solidFill>
                  <a:srgbClr val="4D5156"/>
                </a:solidFill>
                <a:effectLst/>
                <a:latin typeface="Roboto" panose="02000000000000000000" pitchFamily="2" charset="0"/>
              </a:rPr>
              <a:t>unas</a:t>
            </a:r>
            <a:r>
              <a:rPr lang="en-US" sz="2800" b="0" i="0" dirty="0">
                <a:solidFill>
                  <a:srgbClr val="4D5156"/>
                </a:solidFill>
                <a:effectLst/>
                <a:latin typeface="Roboto" panose="02000000000000000000" pitchFamily="2" charset="0"/>
              </a:rPr>
              <a:t> </a:t>
            </a:r>
            <a:r>
              <a:rPr lang="en-US" sz="2800" b="0" i="0" dirty="0" err="1">
                <a:solidFill>
                  <a:srgbClr val="4D5156"/>
                </a:solidFill>
                <a:effectLst/>
                <a:latin typeface="Roboto" panose="02000000000000000000" pitchFamily="2" charset="0"/>
              </a:rPr>
              <a:t>preguntas</a:t>
            </a:r>
            <a:r>
              <a:rPr lang="en-US" sz="2800" b="0" i="0" dirty="0">
                <a:solidFill>
                  <a:srgbClr val="4D5156"/>
                </a:solidFill>
                <a:effectLst/>
                <a:latin typeface="Roboto" panose="02000000000000000000" pitchFamily="2" charset="0"/>
              </a:rPr>
              <a:t> claves: ¿</a:t>
            </a:r>
            <a:r>
              <a:rPr lang="es-C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Sabe si su negocio es considerado como un Negocio Pequeño del sector agropecuario?</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CO" sz="1800" i="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 ser considerado como pequeño depende de su producto y de sus ventas anuales. En algunos casos depende del numero de empleados.</a:t>
            </a:r>
            <a:endParaRPr lang="en-US" sz="1800" i="0" dirty="0">
              <a:effectLst/>
              <a:latin typeface="Times New Roman" panose="02020603050405020304" pitchFamily="18" charset="0"/>
              <a:ea typeface="Times New Roman" panose="02020603050405020304" pitchFamily="18" charset="0"/>
            </a:endParaRPr>
          </a:p>
          <a:p>
            <a:pPr marL="457200" marR="0" lvl="1">
              <a:spcBef>
                <a:spcPts val="0"/>
              </a:spcBef>
              <a:spcAft>
                <a:spcPts val="0"/>
              </a:spcAft>
            </a:pPr>
            <a:r>
              <a:rPr lang="es-CO" sz="1800" i="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Por ejemplo:</a:t>
            </a:r>
            <a:endParaRPr lang="en-US" sz="1800" i="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Calibri" panose="020F0502020204030204" pitchFamily="34" charset="0"/>
              <a:buChar char="-"/>
            </a:pPr>
            <a:r>
              <a:rPr lang="es-CO" sz="1800" i="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 maíz, las ventas deben ser menos de US$2.5 millones anuales para considerarlo como pequeño negocio</a:t>
            </a:r>
            <a:endParaRPr lang="en-US" sz="1800" i="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Calibri" panose="020F0502020204030204" pitchFamily="34" charset="0"/>
              <a:buChar char="-"/>
            </a:pPr>
            <a:r>
              <a:rPr lang="es-CO" sz="1800" i="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Para papas, las ventas deben ser menos de US$4.25 millones</a:t>
            </a:r>
            <a:endParaRPr lang="en-US" sz="1800" i="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CO" sz="1800" i="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457200" marR="0" lvl="1" indent="0" algn="l" defTabSz="931042" rtl="0" eaLnBrk="1" fontAlgn="auto" latinLnBrk="0" hangingPunct="1">
              <a:lnSpc>
                <a:spcPct val="100000"/>
              </a:lnSpc>
              <a:spcBef>
                <a:spcPts val="0"/>
              </a:spcBef>
              <a:spcAft>
                <a:spcPts val="0"/>
              </a:spcAft>
              <a:buClrTx/>
              <a:buSzTx/>
              <a:buFontTx/>
              <a:buNone/>
              <a:tabLst/>
              <a:defRPr/>
            </a:pPr>
            <a:r>
              <a:rPr lang="en-US" sz="1800" b="1" i="0" kern="0" dirty="0">
                <a:solidFill>
                  <a:srgbClr val="2A5C0B"/>
                </a:solidFill>
                <a:latin typeface="Calibri"/>
                <a:cs typeface="+mn-cs"/>
                <a:sym typeface="Helvetica Light"/>
                <a:hlinkClick r:id="rId3"/>
              </a:rPr>
              <a:t>www.sba.gov/document/support-table-size-standards</a:t>
            </a:r>
            <a:endParaRPr lang="en-US" sz="1800" b="1" i="0" kern="0" dirty="0">
              <a:solidFill>
                <a:srgbClr val="2A5C0B"/>
              </a:solidFill>
              <a:latin typeface="Calibri"/>
              <a:cs typeface="+mn-cs"/>
              <a:sym typeface="Helvetica Light"/>
            </a:endParaRPr>
          </a:p>
          <a:p>
            <a:pPr marL="0" indent="0" defTabSz="931042">
              <a:buFontTx/>
              <a:buNone/>
              <a:defRPr/>
            </a:pPr>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4D5156"/>
                </a:solidFill>
                <a:effectLst/>
                <a:latin typeface="Roboto" panose="02000000000000000000" pitchFamily="2" charset="0"/>
              </a:rPr>
              <a:t>Y </a:t>
            </a:r>
            <a:r>
              <a:rPr lang="en-US" sz="4000" b="0" i="0" dirty="0" err="1">
                <a:solidFill>
                  <a:srgbClr val="4D5156"/>
                </a:solidFill>
                <a:effectLst/>
                <a:latin typeface="Roboto" panose="02000000000000000000" pitchFamily="2" charset="0"/>
              </a:rPr>
              <a:t>en</a:t>
            </a:r>
            <a:r>
              <a:rPr lang="en-US" sz="4000" b="0" i="0" dirty="0">
                <a:solidFill>
                  <a:srgbClr val="4D5156"/>
                </a:solidFill>
                <a:effectLst/>
                <a:latin typeface="Roboto" panose="02000000000000000000" pitchFamily="2" charset="0"/>
              </a:rPr>
              <a:t> </a:t>
            </a:r>
            <a:r>
              <a:rPr lang="en-US" sz="4000" b="0" i="0" dirty="0" err="1">
                <a:solidFill>
                  <a:srgbClr val="4D5156"/>
                </a:solidFill>
                <a:effectLst/>
                <a:latin typeface="Roboto" panose="02000000000000000000" pitchFamily="2" charset="0"/>
              </a:rPr>
              <a:t>cuanto</a:t>
            </a:r>
            <a:r>
              <a:rPr lang="en-US" sz="4000" b="0" i="0" dirty="0">
                <a:solidFill>
                  <a:srgbClr val="4D5156"/>
                </a:solidFill>
                <a:effectLst/>
                <a:latin typeface="Roboto" panose="02000000000000000000" pitchFamily="2" charset="0"/>
              </a:rPr>
              <a:t> a </a:t>
            </a:r>
            <a:r>
              <a:rPr lang="en-US" sz="4000" b="0" i="0" dirty="0" err="1">
                <a:solidFill>
                  <a:srgbClr val="4D5156"/>
                </a:solidFill>
                <a:effectLst/>
                <a:latin typeface="Roboto" panose="02000000000000000000" pitchFamily="2" charset="0"/>
              </a:rPr>
              <a:t>ventajas</a:t>
            </a:r>
            <a:r>
              <a:rPr lang="en-US" sz="4000" b="0" i="0" dirty="0">
                <a:solidFill>
                  <a:srgbClr val="4D5156"/>
                </a:solidFill>
                <a:effectLst/>
                <a:latin typeface="Roboto" panose="02000000000000000000" pitchFamily="2" charset="0"/>
              </a:rPr>
              <a:t>…¿Sabe </a:t>
            </a:r>
            <a:r>
              <a:rPr lang="en-US" sz="4000" b="0" i="0" dirty="0" err="1">
                <a:solidFill>
                  <a:srgbClr val="4D5156"/>
                </a:solidFill>
                <a:effectLst/>
                <a:latin typeface="Roboto" panose="02000000000000000000" pitchFamily="2" charset="0"/>
              </a:rPr>
              <a:t>q</a:t>
            </a:r>
            <a:r>
              <a:rPr lang="en-US" sz="4000" dirty="0" err="1"/>
              <a:t>u</a:t>
            </a:r>
            <a:r>
              <a:rPr lang="es-ES" sz="4000" kern="1200" dirty="0">
                <a:effectLst/>
                <a:latin typeface="Calibri" panose="020F0502020204030204" pitchFamily="34" charset="0"/>
                <a:ea typeface="Times New Roman" panose="02020603050405020304" pitchFamily="18" charset="0"/>
                <a:cs typeface="Times New Roman" panose="02020603050405020304" pitchFamily="18" charset="0"/>
              </a:rPr>
              <a:t>é</a:t>
            </a:r>
            <a:r>
              <a:rPr lang="en-US" sz="4000" dirty="0"/>
              <a:t> ventajas tienen los negocios peque</a:t>
            </a:r>
            <a:r>
              <a:rPr lang="es-CO" sz="1800" kern="1200" dirty="0">
                <a:effectLst/>
                <a:ea typeface="Source Sans Pro" panose="020B0503030403020204" pitchFamily="34" charset="0"/>
                <a:cs typeface="Times New Roman" panose="02020603050405020304" pitchFamily="18" charset="0"/>
              </a:rPr>
              <a:t>ñ</a:t>
            </a:r>
            <a:r>
              <a:rPr lang="en-US" sz="4000" dirty="0"/>
              <a:t>os? </a:t>
            </a:r>
            <a:r>
              <a:rPr lang="en-US" sz="4000" dirty="0" err="1"/>
              <a:t>Pues</a:t>
            </a:r>
            <a:r>
              <a:rPr lang="en-US" sz="4000" dirty="0"/>
              <a:t> </a:t>
            </a:r>
            <a:r>
              <a:rPr lang="en-US" sz="4000" dirty="0" err="1"/>
              <a:t>veamos</a:t>
            </a:r>
            <a:r>
              <a:rPr lang="en-US" sz="4000" dirty="0"/>
              <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0A3D439-C120-4C9F-A3D8-1F1C42A27276}" type="slidenum">
              <a:rPr lang="en-US" smtClean="0"/>
              <a:t>2</a:t>
            </a:fld>
            <a:endParaRPr lang="en-US"/>
          </a:p>
        </p:txBody>
      </p:sp>
    </p:spTree>
    <p:extLst>
      <p:ext uri="{BB962C8B-B14F-4D97-AF65-F5344CB8AC3E}">
        <p14:creationId xmlns:p14="http://schemas.microsoft.com/office/powerpoint/2010/main" val="2350326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20</a:t>
            </a:r>
            <a:r>
              <a:rPr lang="en-US" sz="1200" b="0" u="sng"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 Cuando intento registrarme, </a:t>
            </a:r>
            <a:r>
              <a:rPr lang="es-ES" sz="1000" b="0" u="none" dirty="0"/>
              <a:t>la </a:t>
            </a:r>
            <a:r>
              <a:rPr lang="es-ES" sz="1200" dirty="0">
                <a:effectLst/>
                <a:latin typeface="Calibri" panose="020F0502020204030204" pitchFamily="34" charset="0"/>
                <a:ea typeface="Calibri" panose="020F0502020204030204" pitchFamily="34" charset="0"/>
                <a:cs typeface="Times New Roman" panose="02020603050405020304" pitchFamily="18" charset="0"/>
              </a:rPr>
              <a:t>página </a:t>
            </a:r>
            <a:r>
              <a:rPr lang="es-ES" sz="1000" b="0" u="none" dirty="0">
                <a:effectLst/>
                <a:latin typeface="Calibri" panose="020F0502020204030204" pitchFamily="34" charset="0"/>
                <a:ea typeface="Calibri" panose="020F0502020204030204" pitchFamily="34" charset="0"/>
                <a:cs typeface="Times New Roman" panose="02020603050405020304" pitchFamily="18" charset="0"/>
              </a:rPr>
              <a:t>web </a:t>
            </a:r>
            <a:r>
              <a:rPr lang="es-ES" dirty="0"/>
              <a:t>indica que nuestra empresa está registrada pero inactiva. ¿Cómo activo nuestro registro?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u="none" dirty="0"/>
              <a:t>Depende de si se refiere a estar inactivo en </a:t>
            </a:r>
            <a:r>
              <a:rPr lang="es-ES" sz="1000" b="0" u="none" dirty="0"/>
              <a:t>la </a:t>
            </a:r>
            <a:r>
              <a:rPr lang="es-ES" sz="1200" dirty="0">
                <a:effectLst/>
                <a:latin typeface="Calibri" panose="020F0502020204030204" pitchFamily="34" charset="0"/>
                <a:ea typeface="Calibri" panose="020F0502020204030204" pitchFamily="34" charset="0"/>
                <a:cs typeface="Times New Roman" panose="02020603050405020304" pitchFamily="18" charset="0"/>
              </a:rPr>
              <a:t>página </a:t>
            </a:r>
            <a:r>
              <a:rPr lang="es-ES" sz="1000" b="0" u="none" dirty="0">
                <a:effectLst/>
                <a:latin typeface="Calibri" panose="020F0502020204030204" pitchFamily="34" charset="0"/>
                <a:ea typeface="Calibri" panose="020F0502020204030204" pitchFamily="34" charset="0"/>
                <a:cs typeface="Times New Roman" panose="02020603050405020304" pitchFamily="18" charset="0"/>
              </a:rPr>
              <a:t>web </a:t>
            </a:r>
            <a:r>
              <a:rPr lang="es-ES" sz="1200" b="0" u="none" dirty="0"/>
              <a:t>de WBSCM o de SAM. </a:t>
            </a:r>
            <a:r>
              <a:rPr lang="es-ES" sz="1800" dirty="0">
                <a:effectLst/>
                <a:latin typeface="Calibri" panose="020F0502020204030204" pitchFamily="34" charset="0"/>
                <a:ea typeface="Calibri" panose="020F0502020204030204" pitchFamily="34" charset="0"/>
                <a:cs typeface="Times New Roman" panose="02020603050405020304" pitchFamily="18" charset="0"/>
              </a:rPr>
              <a:t>Anteriormente </a:t>
            </a:r>
            <a:r>
              <a:rPr lang="es-ES" sz="1200" b="0" u="none" dirty="0"/>
              <a:t>mencionamos lo que tendría que hacer si usted ha sido bloqueado de WBSCM y han pasado tres años o más. Si este es el caso, debe estar activo en SAM, completar el formulario de registro de nuevos proveedores de WBSCM, y cumplir con los requisitos técnicos.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u="none" dirty="0"/>
              <a:t>Si su empresa está inactiva en SAM.gov, deberá renovar su entidad. En la página de inicio hay una pestaña a la derecha en la que puede hacer clic para renovar su entidad. Si tiene problemas, puede ponerse en contacto con el SAM </a:t>
            </a:r>
            <a:r>
              <a:rPr lang="es-ES" sz="1200" b="0" u="none" dirty="0" err="1"/>
              <a:t>HelpDesk</a:t>
            </a:r>
            <a:r>
              <a:rPr lang="es-ES" sz="1200" b="0" u="none" dirty="0"/>
              <a:t>, llamando al 1-866-606-8220 y seleccionando la Opción 1 o con su </a:t>
            </a:r>
            <a:r>
              <a:rPr lang="es-ES" sz="1200" b="1" u="none" dirty="0"/>
              <a:t>“</a:t>
            </a:r>
            <a:r>
              <a:rPr lang="en-US" b="1" dirty="0"/>
              <a:t>APEX Accelerator” </a:t>
            </a:r>
            <a:r>
              <a:rPr lang="es-ES" sz="1200" b="0" u="none" dirty="0"/>
              <a:t>local para obtener ayuda.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u="none" dirty="0"/>
              <a:t>Recuerde que debe tener un registro de SAM ACTIVO para ser aprobado como proveedor y para que nuestros Oficiales de Contratación puedan obtener un informe de “</a:t>
            </a:r>
            <a:r>
              <a:rPr lang="es-ES" sz="1200" b="1" u="none" dirty="0"/>
              <a:t>CRA</a:t>
            </a:r>
            <a:r>
              <a:rPr lang="es-ES" sz="1200" b="0" u="none" dirty="0"/>
              <a:t>” para verificar el componente financiero de su aplicación. También recuerde que debe renovar su cuenta de SAM anualmente.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20</a:t>
            </a:fld>
            <a:endParaRPr lang="en-US"/>
          </a:p>
        </p:txBody>
      </p:sp>
    </p:spTree>
    <p:extLst>
      <p:ext uri="{BB962C8B-B14F-4D97-AF65-F5344CB8AC3E}">
        <p14:creationId xmlns:p14="http://schemas.microsoft.com/office/powerpoint/2010/main" val="4034076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21:</a:t>
            </a:r>
          </a:p>
          <a:p>
            <a:pPr defTabSz="931042">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 ¿Es sencillo el proceso de inscripción para convertirse en un proveedor nuevo?</a:t>
            </a:r>
            <a:endParaRPr lang="en-US" dirty="0"/>
          </a:p>
          <a:p>
            <a:endParaRPr lang="es-ES" dirty="0"/>
          </a:p>
          <a:p>
            <a:r>
              <a:rPr lang="es-ES" dirty="0"/>
              <a:t>Estamos tomando medidas para que el nuevo proceso de aplicación para proveedores sea lo más sencillo posible. Sabemos  que el correo electrónico inicial que recibe de nuestro equipo tiene muchísima información, así que le pedimos que lea detenidamente los requisitos y vaya paso a paso. Podemos facilitarle ejemplos de la carta de presentación de la empresa y de las cartas de referencias de los clientes, si es necesario. Si tiene más preguntas sobre el proceso, nuestro equipo estará encantado de reunirse con usted. Estamos aquí para ayudarle a lo largo del proceso y recuerde que no cobramos por nuestros servicios.</a:t>
            </a:r>
          </a:p>
        </p:txBody>
      </p:sp>
      <p:sp>
        <p:nvSpPr>
          <p:cNvPr id="4" name="Slide Number Placeholder 3"/>
          <p:cNvSpPr>
            <a:spLocks noGrp="1"/>
          </p:cNvSpPr>
          <p:nvPr>
            <p:ph type="sldNum" sz="quarter" idx="5"/>
          </p:nvPr>
        </p:nvSpPr>
        <p:spPr/>
        <p:txBody>
          <a:bodyPr/>
          <a:lstStyle/>
          <a:p>
            <a:fld id="{90A3D439-C120-4C9F-A3D8-1F1C42A27276}" type="slidenum">
              <a:rPr lang="en-US" smtClean="0"/>
              <a:t>21</a:t>
            </a:fld>
            <a:endParaRPr lang="en-US"/>
          </a:p>
        </p:txBody>
      </p:sp>
    </p:spTree>
    <p:extLst>
      <p:ext uri="{BB962C8B-B14F-4D97-AF65-F5344CB8AC3E}">
        <p14:creationId xmlns:p14="http://schemas.microsoft.com/office/powerpoint/2010/main" val="2050425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22:</a:t>
            </a:r>
          </a:p>
          <a:p>
            <a:pPr defTabSz="931042">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 ¿Este programa sería rentable para un proveedor de productos al por mayor?</a:t>
            </a:r>
            <a:endParaRPr lang="en-US" dirty="0"/>
          </a:p>
          <a:p>
            <a:endParaRPr lang="es-ES" b="0" dirty="0"/>
          </a:p>
          <a:p>
            <a:r>
              <a:rPr lang="es-ES" b="0" dirty="0"/>
              <a:t>Para cualquier tipo de empresa, convertirse en proveedor tiene sus pros y sus contras. Para un mayorista, es posible que pueda licitar más productos después del periodo de prueba; sin embargo, tendrá que asegurarse de que sus cultivadores y proveedores cumplan las especificaciones técnicas.</a:t>
            </a:r>
          </a:p>
          <a:p>
            <a:endParaRPr lang="es-ES" b="0" dirty="0"/>
          </a:p>
          <a:p>
            <a:r>
              <a:rPr lang="es-ES" b="0" dirty="0"/>
              <a:t>Pero, una vez más, para cualquier proveedor es importante asegurarse de que el programa de </a:t>
            </a:r>
            <a:r>
              <a:rPr lang="es-ES" b="1" dirty="0"/>
              <a:t>“USDA Foods” </a:t>
            </a:r>
            <a:r>
              <a:rPr lang="es-ES" b="0" dirty="0"/>
              <a:t>es el adecuado para su empresa.</a:t>
            </a:r>
          </a:p>
          <a:p>
            <a:endParaRPr lang="es-ES" b="0" dirty="0"/>
          </a:p>
          <a:p>
            <a:r>
              <a:rPr lang="es-ES" b="0" dirty="0"/>
              <a:t>Así que tómese su tiempo para investigar, consulte nuestro </a:t>
            </a:r>
            <a:r>
              <a:rPr lang="es-ES" b="0" dirty="0" err="1"/>
              <a:t>website</a:t>
            </a:r>
            <a:r>
              <a:rPr lang="es-ES" b="0" dirty="0"/>
              <a:t>, hable con nosotros y asegúrese de que esto también le beneficia a usted como cliente.</a:t>
            </a:r>
          </a:p>
          <a:p>
            <a:endParaRPr lang="en-US" b="0"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22</a:t>
            </a:fld>
            <a:endParaRPr lang="en-US"/>
          </a:p>
        </p:txBody>
      </p:sp>
    </p:spTree>
    <p:extLst>
      <p:ext uri="{BB962C8B-B14F-4D97-AF65-F5344CB8AC3E}">
        <p14:creationId xmlns:p14="http://schemas.microsoft.com/office/powerpoint/2010/main" val="89604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23:</a:t>
            </a:r>
          </a:p>
          <a:p>
            <a:pPr defTabSz="931042">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 ¿Las frutas y verduras tienen que ser certificadas como orgánicas?</a:t>
            </a:r>
            <a:endParaRPr lang="en-US" dirty="0"/>
          </a:p>
          <a:p>
            <a:endParaRPr lang="es-ES" dirty="0"/>
          </a:p>
          <a:p>
            <a:r>
              <a:rPr lang="es-ES" dirty="0"/>
              <a:t>No, no tienen por qué tener una certificación orgánica. La mejor manera de mantenerse informado sobre los requisitos del producto sería revisar las Especificaciones de Productos Básicos del USDA y asegurarse de que puede cumplir las normas de calidad del producto.</a:t>
            </a:r>
          </a:p>
          <a:p>
            <a:endParaRPr lang="en-U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23</a:t>
            </a:fld>
            <a:endParaRPr lang="en-US"/>
          </a:p>
        </p:txBody>
      </p:sp>
    </p:spTree>
    <p:extLst>
      <p:ext uri="{BB962C8B-B14F-4D97-AF65-F5344CB8AC3E}">
        <p14:creationId xmlns:p14="http://schemas.microsoft.com/office/powerpoint/2010/main" val="3701580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24:</a:t>
            </a:r>
          </a:p>
          <a:p>
            <a:pPr defTabSz="931042">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 ¿Cómo puedo buscar oportunidades que sean aplicables a mis productos?</a:t>
            </a:r>
            <a:endParaRPr lang="en-US" dirty="0"/>
          </a:p>
          <a:p>
            <a:endParaRPr lang="es-ES" dirty="0"/>
          </a:p>
          <a:p>
            <a:r>
              <a:rPr lang="es-ES" dirty="0"/>
              <a:t>Muy buena pregunta. Como mencionamos anteriormente en la presentación, la mejor manera de buscar oportunidades de licitación es inscribirse en nuestro sistema de </a:t>
            </a:r>
            <a:r>
              <a:rPr lang="es-ES" dirty="0" err="1"/>
              <a:t>GovDelivery</a:t>
            </a:r>
            <a:r>
              <a:rPr lang="es-ES" dirty="0"/>
              <a:t>. Al inscribirse, recibirá correos electrónicos sobre licitaciones, cambios en las especificaciones de los productos y mucho más.</a:t>
            </a:r>
          </a:p>
          <a:p>
            <a:endParaRPr lang="es-ES" dirty="0"/>
          </a:p>
          <a:p>
            <a:r>
              <a:rPr lang="es-ES" dirty="0"/>
              <a:t>Si nos envían un correo electrónico a NewVendor@usda.gov, podemos proporcionarle instrucciones sobre cómo inscribirse en </a:t>
            </a:r>
            <a:r>
              <a:rPr lang="es-ES" dirty="0" err="1"/>
              <a:t>GovDelivery</a:t>
            </a:r>
            <a:r>
              <a:rPr lang="es-E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24</a:t>
            </a:fld>
            <a:endParaRPr lang="en-US"/>
          </a:p>
        </p:txBody>
      </p:sp>
    </p:spTree>
    <p:extLst>
      <p:ext uri="{BB962C8B-B14F-4D97-AF65-F5344CB8AC3E}">
        <p14:creationId xmlns:p14="http://schemas.microsoft.com/office/powerpoint/2010/main" val="1932265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25:</a:t>
            </a:r>
          </a:p>
          <a:p>
            <a:pPr defTabSz="931042">
              <a:defRPr/>
            </a:pPr>
            <a:endParaRPr lang="en-US" u="sng" dirty="0"/>
          </a:p>
          <a:p>
            <a:pPr marL="0" marR="0" lvl="0" indent="0" algn="l" defTabSz="931042" rtl="0" eaLnBrk="1" fontAlgn="auto" latinLnBrk="0" hangingPunct="1">
              <a:lnSpc>
                <a:spcPct val="100000"/>
              </a:lnSpc>
              <a:spcBef>
                <a:spcPts val="0"/>
              </a:spcBef>
              <a:spcAft>
                <a:spcPts val="0"/>
              </a:spcAft>
              <a:buClrTx/>
              <a:buSzTx/>
              <a:buFontTx/>
              <a:buNone/>
              <a:tabLst/>
              <a:defRPr/>
            </a:pPr>
            <a:r>
              <a:rPr lang="es-ES" dirty="0"/>
              <a:t>P: ¿Se aceptan vendedores de un producto alimenticio especializado? Por ejemplo, mi empresa tiene un producto que no está disponible por parte de la competencia.</a:t>
            </a:r>
            <a:endParaRPr lang="en-US" dirty="0"/>
          </a:p>
          <a:p>
            <a:pPr defTabSz="931042">
              <a:defRPr/>
            </a:pPr>
            <a:endParaRPr lang="es-ES" dirty="0"/>
          </a:p>
          <a:p>
            <a:pPr defTabSz="931042">
              <a:defRPr/>
            </a:pPr>
            <a:r>
              <a:rPr lang="es-ES" dirty="0"/>
              <a:t>Si nos envían un correo electrónico a NewVendor@usda.gov, podemos proporcionarle una lista de los diferentes productos y tamaños de envases que compramos. Si no ve en la lista el producto o el tamaño de envase que usted fabrica, le sugerimos que se ponga en contacto con el Servicio de Nutrición Alimentaria o </a:t>
            </a:r>
            <a:r>
              <a:rPr lang="es-ES" b="1" dirty="0"/>
              <a:t>“FNS”</a:t>
            </a:r>
            <a:r>
              <a:rPr lang="es-ES" dirty="0"/>
              <a:t>. </a:t>
            </a:r>
            <a:r>
              <a:rPr lang="es-ES" b="1" dirty="0"/>
              <a:t>“FNS”</a:t>
            </a:r>
            <a:r>
              <a:rPr lang="es-ES" dirty="0"/>
              <a:t> es nuestra agencia hermana que determina qué productos comprar. Para que tengan en cuenta su producto, envíe un correo electrónico a USDAFoods@usda.gov.</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25</a:t>
            </a:fld>
            <a:endParaRPr lang="en-US"/>
          </a:p>
        </p:txBody>
      </p:sp>
    </p:spTree>
    <p:extLst>
      <p:ext uri="{BB962C8B-B14F-4D97-AF65-F5344CB8AC3E}">
        <p14:creationId xmlns:p14="http://schemas.microsoft.com/office/powerpoint/2010/main" val="474747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26:</a:t>
            </a:r>
          </a:p>
          <a:p>
            <a:pPr defTabSz="931042">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 ¿Cuál es la unidad mínima necesaria para participar?</a:t>
            </a:r>
            <a:endParaRPr lang="en-US" dirty="0"/>
          </a:p>
          <a:p>
            <a:endParaRPr lang="es-ES" dirty="0"/>
          </a:p>
          <a:p>
            <a:r>
              <a:rPr lang="es-ES" dirty="0"/>
              <a:t>La cantidad mínima para participar es un camión comercial. Si cree que no puede cumplir los requisitos, tenemos otros programas en los que puede participar, como el de Alimentos Locales para las Escuelas </a:t>
            </a:r>
            <a:r>
              <a:rPr lang="es-ES" b="1" dirty="0"/>
              <a:t>(“</a:t>
            </a:r>
            <a:r>
              <a:rPr lang="en-US" b="1" dirty="0"/>
              <a:t>Local Foods For Schools”)</a:t>
            </a:r>
            <a:r>
              <a:rPr lang="es-ES" dirty="0"/>
              <a:t> o el Acuerdo de Cooperación de Asistencia para la Compra de Alimentos Locales </a:t>
            </a:r>
            <a:r>
              <a:rPr lang="es-ES" b="1" dirty="0"/>
              <a:t>(“</a:t>
            </a:r>
            <a:r>
              <a:rPr lang="en-US" b="1" dirty="0"/>
              <a:t>Local Food Purchase Assistance Cooperative Agreement”)</a:t>
            </a:r>
            <a:r>
              <a:rPr lang="es-ES" dirty="0"/>
              <a:t>. Para obtener más información sobre estos dos programas, podemos darle </a:t>
            </a:r>
            <a:r>
              <a:rPr lang="es-ES" sz="1800" dirty="0">
                <a:effectLst/>
                <a:latin typeface="Calibri" panose="020F0502020204030204" pitchFamily="34" charset="0"/>
                <a:ea typeface="Calibri" panose="020F0502020204030204" pitchFamily="34" charset="0"/>
                <a:cs typeface="Times New Roman" panose="02020603050405020304" pitchFamily="18" charset="0"/>
              </a:rPr>
              <a:t>la página </a:t>
            </a:r>
            <a:r>
              <a:rPr lang="es-ES" dirty="0"/>
              <a:t>web y el representante estatal para que se ponga en contacto con ellos.</a:t>
            </a:r>
          </a:p>
          <a:p>
            <a:endParaRPr lang="es-ES" dirty="0"/>
          </a:p>
          <a:p>
            <a:r>
              <a:rPr lang="es-ES" dirty="0"/>
              <a:t>Además, también puede subcontratar a uno de nuestros proveedores autorizados y suministrarle el producto. </a:t>
            </a:r>
          </a:p>
          <a:p>
            <a:endParaRPr lang="es-ES" dirty="0"/>
          </a:p>
          <a:p>
            <a:r>
              <a:rPr lang="es-ES" u="sng" dirty="0"/>
              <a:t>Si subcontrata con uno de nuestros proveedores, no tendrá que cumplir los requisitos administrativos, pero sí los técnicos.</a:t>
            </a:r>
          </a:p>
          <a:p>
            <a:endParaRPr lang="es-ES" dirty="0"/>
          </a:p>
          <a:p>
            <a:r>
              <a:rPr lang="es-ES" dirty="0"/>
              <a:t>Puede obtener el contacto de nuestros proveedores autorizados en la Lista de licitadores autorizados o </a:t>
            </a:r>
            <a:r>
              <a:rPr lang="es-ES" b="1" dirty="0"/>
              <a:t>“</a:t>
            </a:r>
            <a:r>
              <a:rPr lang="es-ES" b="1" dirty="0" err="1"/>
              <a:t>Qualified</a:t>
            </a:r>
            <a:r>
              <a:rPr lang="es-ES" b="1" dirty="0"/>
              <a:t> </a:t>
            </a:r>
            <a:r>
              <a:rPr lang="es-ES" b="1" dirty="0" err="1"/>
              <a:t>Bidders</a:t>
            </a:r>
            <a:r>
              <a:rPr lang="es-ES" b="1" dirty="0"/>
              <a:t> </a:t>
            </a:r>
            <a:r>
              <a:rPr lang="es-ES" b="1" dirty="0" err="1"/>
              <a:t>List</a:t>
            </a:r>
            <a:r>
              <a:rPr lang="es-ES" b="1" dirty="0"/>
              <a:t>” </a:t>
            </a:r>
            <a:r>
              <a:rPr lang="es-ES" dirty="0"/>
              <a:t>en inglés, y comúnmente abreviado como </a:t>
            </a:r>
            <a:r>
              <a:rPr lang="es-ES" b="1" dirty="0"/>
              <a:t>“QBL”</a:t>
            </a:r>
            <a:r>
              <a:rPr lang="es-ES" dirty="0"/>
              <a:t>. El </a:t>
            </a:r>
            <a:r>
              <a:rPr lang="es-ES" b="1" dirty="0"/>
              <a:t>“QBL”</a:t>
            </a:r>
            <a:r>
              <a:rPr lang="es-ES" dirty="0"/>
              <a:t> se encuentra en la parte inferior de la página web Programas de Compras: Convocatorias y Adjudicaciones, o en inglés: </a:t>
            </a:r>
            <a:r>
              <a:rPr lang="es-ES" b="1" dirty="0"/>
              <a:t>“</a:t>
            </a:r>
            <a:r>
              <a:rPr lang="en-US" b="1" dirty="0"/>
              <a:t>Purchase Programs: Solicitations and Awards”.</a:t>
            </a:r>
            <a:endParaRPr lang="es-ES" dirty="0"/>
          </a:p>
          <a:p>
            <a:endParaRPr lang="en-US" dirty="0"/>
          </a:p>
          <a:p>
            <a:pPr defTabSz="931042">
              <a:defRPr/>
            </a:pPr>
            <a:endParaRPr lang="en-US" b="1"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26</a:t>
            </a:fld>
            <a:endParaRPr lang="en-US"/>
          </a:p>
        </p:txBody>
      </p:sp>
    </p:spTree>
    <p:extLst>
      <p:ext uri="{BB962C8B-B14F-4D97-AF65-F5344CB8AC3E}">
        <p14:creationId xmlns:p14="http://schemas.microsoft.com/office/powerpoint/2010/main" val="2101459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27:</a:t>
            </a:r>
          </a:p>
          <a:p>
            <a:pPr defTabSz="931042">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 ¿Puede explicar los requisitos del USDA en cuanto a subcontratación?</a:t>
            </a:r>
            <a:endParaRPr lang="en-US" dirty="0"/>
          </a:p>
          <a:p>
            <a:endParaRPr lang="es-ES" dirty="0"/>
          </a:p>
          <a:p>
            <a:r>
              <a:rPr lang="es-ES" dirty="0"/>
              <a:t>Puede subcontratar con uno de nuestros proveedores aprobados. Cuando hablamos de subcontratación en este sentido, nos referimos a una colaboración que usted establece con uno de nuestros proveedores aprobados y, en lugar de pasar usted mismo por el proceso de licitación, se limitaría a suministrar el producto al proveedor aprobado. Cuando trabaje de este modo, no tendrá que cumplir los requisitos administrativos, pero sí los técnicos. Para obtener los contactos de nuestros proveedores autorizados, consulte la Lista de licitadores autorizados que mencionamos anteriormente o </a:t>
            </a:r>
            <a:r>
              <a:rPr lang="es-ES" b="1" dirty="0"/>
              <a:t>“</a:t>
            </a:r>
            <a:r>
              <a:rPr lang="es-ES" b="1" dirty="0" err="1"/>
              <a:t>Qualified</a:t>
            </a:r>
            <a:r>
              <a:rPr lang="es-ES" b="1" dirty="0"/>
              <a:t> </a:t>
            </a:r>
            <a:r>
              <a:rPr lang="es-ES" b="1" dirty="0" err="1"/>
              <a:t>Bidders</a:t>
            </a:r>
            <a:r>
              <a:rPr lang="es-ES" b="1" dirty="0"/>
              <a:t> </a:t>
            </a:r>
            <a:r>
              <a:rPr lang="es-ES" b="1" dirty="0" err="1"/>
              <a:t>List</a:t>
            </a:r>
            <a:r>
              <a:rPr lang="es-ES" b="1" dirty="0"/>
              <a:t>” </a:t>
            </a:r>
            <a:r>
              <a:rPr lang="es-ES" dirty="0"/>
              <a:t>en inglés y comúnmente abreviado como </a:t>
            </a:r>
            <a:r>
              <a:rPr lang="es-ES" b="1" dirty="0"/>
              <a:t>“QBL”</a:t>
            </a:r>
            <a:r>
              <a:rPr lang="es-ES" dirty="0"/>
              <a:t>. El </a:t>
            </a:r>
            <a:r>
              <a:rPr lang="es-ES" b="1" dirty="0"/>
              <a:t>“QBL”</a:t>
            </a:r>
            <a:r>
              <a:rPr lang="es-ES" dirty="0"/>
              <a:t> se encuentra en la parte inferior de la página web Programas de Compras: Convocatorias y Adjudicaciones, o en inglés: </a:t>
            </a:r>
            <a:r>
              <a:rPr lang="es-ES" b="1" dirty="0"/>
              <a:t>“</a:t>
            </a:r>
            <a:r>
              <a:rPr lang="en-US" b="1" dirty="0"/>
              <a:t>Purchase Programs: Solicitations and Awards”.</a:t>
            </a:r>
            <a:endParaRPr lang="es-ES" dirty="0"/>
          </a:p>
          <a:p>
            <a:endParaRPr lang="en-US" dirty="0"/>
          </a:p>
          <a:p>
            <a:r>
              <a:rPr lang="es-ES" dirty="0"/>
              <a:t>Existen otros requisitos de subcontratación que establecen que las grandes empresas a las que se adjudique un contrato superior a $750.000 dólares deben subcontratar con pequeñas empresas. Para obtener más información sobre esta forma de subcontratación, tenemos un seminario virtual en nuestra página web para nuevos proveedores (https://www.ams.usda.gov/selling-food/becoming-approved).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27</a:t>
            </a:fld>
            <a:endParaRPr lang="en-US"/>
          </a:p>
        </p:txBody>
      </p:sp>
    </p:spTree>
    <p:extLst>
      <p:ext uri="{BB962C8B-B14F-4D97-AF65-F5344CB8AC3E}">
        <p14:creationId xmlns:p14="http://schemas.microsoft.com/office/powerpoint/2010/main" val="3400289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sz="1800" u="sng" dirty="0"/>
              <a:t>28:</a:t>
            </a:r>
          </a:p>
          <a:p>
            <a:pPr defTabSz="931042">
              <a:defRPr/>
            </a:pPr>
            <a:endParaRPr lang="en-US" sz="1800" u="sng" dirty="0"/>
          </a:p>
          <a:p>
            <a:pPr marL="0" indent="0">
              <a:buNone/>
            </a:pPr>
            <a:r>
              <a:rPr lang="es-ES" sz="4000" dirty="0"/>
              <a:t>P: ¿Cómo podemos obtener la aprobación de nuevos productos?</a:t>
            </a:r>
            <a:endParaRPr lang="en-US" sz="4000" dirty="0"/>
          </a:p>
          <a:p>
            <a:endParaRPr lang="es-ES" sz="1800" b="0" dirty="0"/>
          </a:p>
          <a:p>
            <a:r>
              <a:rPr lang="es-ES" sz="1800" b="0" dirty="0"/>
              <a:t>Si ya es un proveedor aprobado por </a:t>
            </a:r>
            <a:r>
              <a:rPr lang="es-ES" sz="1800" b="1" dirty="0"/>
              <a:t>USDA</a:t>
            </a:r>
            <a:r>
              <a:rPr lang="es-ES" sz="1800" b="0" dirty="0"/>
              <a:t> y desea ofrecer nuevos productos, primero tendrá que asegurarse de que su planta haya pasado las inspecciones y auditorías de defensa alimenticia necesarias. Si necesita ponerse en contacto con la persona correcta, envíe un correo electrónico a nuestro correo electrónico para nuevos proveedores (newvendor@usda.gov) y podremos remitirle al contacto adecuado. Una vez que sus instalaciones o sus plantas hayan completado y aprobado las inspecciones y auditorías, entonces el Oficial de Contratación deberá aprobar su empresa para ese producto. Tras la aprobación, sólo tendrá que añadir la información de su planta en </a:t>
            </a:r>
            <a:r>
              <a:rPr lang="es-ES" sz="1800" b="1" dirty="0"/>
              <a:t>WBSCM</a:t>
            </a:r>
            <a:r>
              <a:rPr lang="es-ES" sz="1800" b="0" dirty="0"/>
              <a:t>, nuestro </a:t>
            </a:r>
            <a:r>
              <a:rPr lang="es-ES" sz="1800" dirty="0"/>
              <a:t>sistema de pedidos y adquisiciones</a:t>
            </a:r>
            <a:r>
              <a:rPr lang="es-ES" sz="1800" b="0" dirty="0"/>
              <a:t>. Una vez que haya añadido la información, asegúrese de enviar un correo electrónico al servicio de asistencia de </a:t>
            </a:r>
            <a:r>
              <a:rPr lang="es-ES" sz="1800" b="1" dirty="0"/>
              <a:t>WBSCM</a:t>
            </a:r>
            <a:r>
              <a:rPr lang="es-ES" sz="1800" b="0" dirty="0"/>
              <a:t> (WBSCMAMS@ams.usda.gov) para que puedan aprobar su planta en el sistema.</a:t>
            </a:r>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28</a:t>
            </a:fld>
            <a:endParaRPr lang="en-US"/>
          </a:p>
        </p:txBody>
      </p:sp>
    </p:spTree>
    <p:extLst>
      <p:ext uri="{BB962C8B-B14F-4D97-AF65-F5344CB8AC3E}">
        <p14:creationId xmlns:p14="http://schemas.microsoft.com/office/powerpoint/2010/main" val="4166501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29:</a:t>
            </a:r>
          </a:p>
          <a:p>
            <a:pPr defTabSz="931042">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 ¿Qué ocurre si sólo tenemos dos cartas de referencia en lugar de tres?</a:t>
            </a:r>
            <a:endParaRPr lang="en-US" dirty="0"/>
          </a:p>
          <a:p>
            <a:endParaRPr lang="es-ES" dirty="0"/>
          </a:p>
          <a:p>
            <a:r>
              <a:rPr lang="es-ES" dirty="0"/>
              <a:t>Lamentablemente, necesitamos tres cartas de referencia para ser aprobados. En este caso, nuestro Oficial de Contratación le recomendaría que adquiriera más experiencia en el sector privado para conseguir más clientes y más </a:t>
            </a:r>
            <a:r>
              <a:rPr lang="es-ES"/>
              <a:t>experiencia. </a:t>
            </a:r>
            <a:endParaRPr lang="es-ES" dirty="0"/>
          </a:p>
          <a:p>
            <a:endParaRPr lang="en-U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29</a:t>
            </a:fld>
            <a:endParaRPr lang="en-US"/>
          </a:p>
        </p:txBody>
      </p:sp>
    </p:spTree>
    <p:extLst>
      <p:ext uri="{BB962C8B-B14F-4D97-AF65-F5344CB8AC3E}">
        <p14:creationId xmlns:p14="http://schemas.microsoft.com/office/powerpoint/2010/main" val="177153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s-C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s-C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 Departamento de Agricultura es un gran defensor de los pequeños negocios y sigue dando m</a:t>
            </a:r>
            <a:r>
              <a:rPr lang="es-ES" sz="1800" dirty="0"/>
              <a:t>á</a:t>
            </a:r>
            <a:r>
              <a:rPr lang="es-C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 del de la mitad de sus contratos a los pequeños negocios por todo el país.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s-C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Nosotros</a:t>
            </a:r>
            <a:r>
              <a:rPr lang="en-US" sz="1800" b="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compramos</a:t>
            </a:r>
            <a:r>
              <a:rPr lang="en-US" sz="1800" b="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directamente a </a:t>
            </a:r>
            <a:r>
              <a:rPr lang="es-C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pequeños</a:t>
            </a:r>
            <a:r>
              <a:rPr lang="en-US" sz="1800" b="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negocios</a:t>
            </a:r>
            <a:r>
              <a:rPr lang="en-US" sz="1800" b="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O a traves de negocios </a:t>
            </a:r>
            <a:r>
              <a:rPr lang="en-US" sz="1800" b="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grandes</a:t>
            </a:r>
            <a:r>
              <a:rPr lang="en-US" sz="1800" b="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que </a:t>
            </a:r>
            <a:r>
              <a:rPr lang="en-US" sz="1800" b="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subcontratan</a:t>
            </a:r>
            <a:r>
              <a:rPr lang="en-US" sz="1800" b="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 </a:t>
            </a:r>
            <a:r>
              <a:rPr lang="es-C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pequeños</a:t>
            </a:r>
            <a:r>
              <a:rPr lang="en-US" sz="1800" b="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negocios. Osea que los </a:t>
            </a:r>
            <a:r>
              <a:rPr lang="en-US" sz="1800" b="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grandes</a:t>
            </a:r>
            <a:r>
              <a:rPr lang="en-US" sz="1800" b="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le </a:t>
            </a:r>
            <a:r>
              <a:rPr lang="en-US" sz="1800" b="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compran</a:t>
            </a:r>
            <a:r>
              <a:rPr lang="en-US" sz="1800" b="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 los </a:t>
            </a:r>
            <a:r>
              <a:rPr lang="es-C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pequeños</a:t>
            </a:r>
            <a:r>
              <a:rPr lang="en-US" sz="1800" b="0" kern="120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kern="120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Veamos</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la diferencia entre un Contrato Principal y un Subcontrato:</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Como Contratista Principal (</a:t>
            </a:r>
            <a:r>
              <a:rPr lang="en-US" sz="1800" b="1"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Prime contractor</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en ingles o </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simplemente</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1"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Prime</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usted</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tiene el contrato y le </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vende</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directamente al </a:t>
            </a:r>
            <a:r>
              <a:rPr lang="en-US" sz="1800" b="1"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USDA</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Como Subcontratista (</a:t>
            </a:r>
            <a:r>
              <a:rPr lang="en-US" sz="1800" b="1"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Subcontractor</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en ingles o </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simplemente</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1"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Sub</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usted</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trabaja</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con un contratista principal quien tiene el contrato con </a:t>
            </a:r>
            <a:r>
              <a:rPr lang="en-US" sz="1800" b="1"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USDA</a:t>
            </a:r>
          </a:p>
          <a:p>
            <a:endParaRPr lang="en-US" sz="180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Aparte de ser peque</a:t>
            </a:r>
            <a:r>
              <a:rPr lang="es-C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ñ</a:t>
            </a:r>
            <a:r>
              <a:rPr lang="en-US" sz="180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os, algunos negocios tienen ventajas adicionales para contrataci</a:t>
            </a:r>
            <a:r>
              <a:rPr lang="es-ES" sz="1800" dirty="0"/>
              <a:t>ó</a:t>
            </a:r>
            <a:r>
              <a:rPr lang="en-US" sz="180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n, dependiendo en que categor</a:t>
            </a:r>
            <a:r>
              <a:rPr lang="es-ES" sz="1800" u="none" dirty="0">
                <a:highlight>
                  <a:srgbClr val="FFFF00"/>
                </a:highlight>
              </a:rPr>
              <a:t>í</a:t>
            </a:r>
            <a:r>
              <a:rPr lang="en-US" sz="180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 caen.</a:t>
            </a:r>
          </a:p>
          <a:p>
            <a:endParaRPr lang="en-US" sz="180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err="1">
                <a:effectLst/>
                <a:latin typeface="Times New Roman" panose="02020603050405020304" pitchFamily="18" charset="0"/>
                <a:ea typeface="Times New Roman" panose="02020603050405020304" pitchFamily="18" charset="0"/>
              </a:rPr>
              <a:t>Adem</a:t>
            </a:r>
            <a:r>
              <a:rPr lang="es-ES" sz="1800" i="0" dirty="0"/>
              <a:t>á</a:t>
            </a:r>
            <a:r>
              <a:rPr lang="en-US" sz="1800" dirty="0">
                <a:effectLst/>
                <a:latin typeface="Times New Roman" panose="02020603050405020304" pitchFamily="18" charset="0"/>
                <a:ea typeface="Times New Roman" panose="02020603050405020304" pitchFamily="18" charset="0"/>
              </a:rPr>
              <a:t>s, El Departamento de Agricultura, se pone metas para </a:t>
            </a:r>
            <a:r>
              <a:rPr lang="en-US" sz="1800" dirty="0" err="1">
                <a:effectLst/>
                <a:latin typeface="Times New Roman" panose="02020603050405020304" pitchFamily="18" charset="0"/>
                <a:ea typeface="Times New Roman" panose="02020603050405020304" pitchFamily="18" charset="0"/>
              </a:rPr>
              <a:t>contratar</a:t>
            </a:r>
            <a:r>
              <a:rPr lang="en-US" sz="1800" dirty="0">
                <a:effectLst/>
                <a:latin typeface="Times New Roman" panose="02020603050405020304" pitchFamily="18" charset="0"/>
                <a:ea typeface="Times New Roman" panose="02020603050405020304" pitchFamily="18" charset="0"/>
              </a:rPr>
              <a:t> a negocios peque</a:t>
            </a:r>
            <a:r>
              <a:rPr lang="es-C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ñ</a:t>
            </a:r>
            <a:r>
              <a:rPr lang="en-US" sz="1800" dirty="0">
                <a:effectLst/>
                <a:latin typeface="Times New Roman" panose="02020603050405020304" pitchFamily="18" charset="0"/>
                <a:ea typeface="Times New Roman" panose="02020603050405020304" pitchFamily="18" charset="0"/>
              </a:rPr>
              <a:t>os y marginados.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En la gr</a:t>
            </a:r>
            <a:r>
              <a:rPr lang="es-ES" sz="1800" dirty="0"/>
              <a:t>á</a:t>
            </a:r>
            <a:r>
              <a:rPr lang="en-US" sz="1800" dirty="0">
                <a:effectLst/>
                <a:latin typeface="Times New Roman" panose="02020603050405020304" pitchFamily="18" charset="0"/>
                <a:ea typeface="Times New Roman" panose="02020603050405020304" pitchFamily="18" charset="0"/>
              </a:rPr>
              <a:t>fica apreciamos los porcentajes de contratos que van para los peque</a:t>
            </a:r>
            <a:r>
              <a:rPr lang="es-CO"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ñ</a:t>
            </a:r>
            <a:r>
              <a:rPr lang="en-US" sz="1800" dirty="0">
                <a:effectLst/>
                <a:latin typeface="Times New Roman" panose="02020603050405020304" pitchFamily="18" charset="0"/>
                <a:ea typeface="Times New Roman" panose="02020603050405020304" pitchFamily="18" charset="0"/>
              </a:rPr>
              <a:t>os negocios y sus distintos </a:t>
            </a:r>
            <a:r>
              <a:rPr lang="en-US" sz="1800" dirty="0" err="1">
                <a:effectLst/>
                <a:latin typeface="Times New Roman" panose="02020603050405020304" pitchFamily="18" charset="0"/>
                <a:ea typeface="Times New Roman" panose="02020603050405020304" pitchFamily="18" charset="0"/>
              </a:rPr>
              <a:t>sectores</a:t>
            </a: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Es </a:t>
            </a:r>
            <a:r>
              <a:rPr lang="en-US" sz="1800" dirty="0" err="1">
                <a:effectLst/>
                <a:latin typeface="Times New Roman" panose="02020603050405020304" pitchFamily="18" charset="0"/>
                <a:ea typeface="Times New Roman" panose="02020603050405020304" pitchFamily="18" charset="0"/>
              </a:rPr>
              <a:t>impotante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destacar</a:t>
            </a:r>
            <a:r>
              <a:rPr lang="en-US" sz="1800" dirty="0">
                <a:effectLst/>
                <a:latin typeface="Times New Roman" panose="02020603050405020304" pitchFamily="18" charset="0"/>
                <a:ea typeface="Times New Roman" panose="02020603050405020304" pitchFamily="18" charset="0"/>
              </a:rPr>
              <a:t> que </a:t>
            </a:r>
            <a:r>
              <a:rPr lang="en-US" sz="1800" dirty="0" err="1">
                <a:effectLst/>
                <a:latin typeface="Times New Roman" panose="02020603050405020304" pitchFamily="18" charset="0"/>
                <a:ea typeface="Times New Roman" panose="02020603050405020304" pitchFamily="18" charset="0"/>
              </a:rPr>
              <a:t>dentro</a:t>
            </a:r>
            <a:r>
              <a:rPr lang="en-US" sz="1800" dirty="0">
                <a:effectLst/>
                <a:latin typeface="Times New Roman" panose="02020603050405020304" pitchFamily="18" charset="0"/>
                <a:ea typeface="Times New Roman" panose="02020603050405020304" pitchFamily="18" charset="0"/>
              </a:rPr>
              <a:t> del 22.4% de </a:t>
            </a:r>
            <a:r>
              <a:rPr lang="en-US" sz="1800" dirty="0" err="1">
                <a:effectLst/>
                <a:latin typeface="Times New Roman" panose="02020603050405020304" pitchFamily="18" charset="0"/>
                <a:ea typeface="Times New Roman" panose="02020603050405020304" pitchFamily="18" charset="0"/>
              </a:rPr>
              <a:t>los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negocios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desfavorecidos</a:t>
            </a:r>
            <a:r>
              <a:rPr lang="en-US" sz="1800" dirty="0">
                <a:effectLst/>
                <a:latin typeface="Times New Roman" panose="02020603050405020304" pitchFamily="18" charset="0"/>
                <a:ea typeface="Times New Roman" panose="02020603050405020304" pitchFamily="18" charset="0"/>
              </a:rPr>
              <a:t>, se </a:t>
            </a:r>
            <a:r>
              <a:rPr lang="en-US" sz="1800" dirty="0" err="1">
                <a:effectLst/>
                <a:latin typeface="Times New Roman" panose="02020603050405020304" pitchFamily="18" charset="0"/>
                <a:ea typeface="Times New Roman" panose="02020603050405020304" pitchFamily="18" charset="0"/>
              </a:rPr>
              <a:t>incluyen</a:t>
            </a:r>
            <a:r>
              <a:rPr lang="en-US" sz="1800" dirty="0">
                <a:effectLst/>
                <a:latin typeface="Times New Roman" panose="02020603050405020304" pitchFamily="18" charset="0"/>
                <a:ea typeface="Times New Roman" panose="02020603050405020304" pitchFamily="18" charset="0"/>
              </a:rPr>
              <a:t> a </a:t>
            </a:r>
            <a:r>
              <a:rPr lang="en-US" sz="1800" dirty="0" err="1">
                <a:effectLst/>
                <a:latin typeface="Times New Roman" panose="02020603050405020304" pitchFamily="18" charset="0"/>
                <a:ea typeface="Times New Roman" panose="02020603050405020304" pitchFamily="18" charset="0"/>
              </a:rPr>
              <a:t>los</a:t>
            </a:r>
            <a:r>
              <a:rPr lang="en-US" sz="1800" dirty="0">
                <a:effectLst/>
                <a:latin typeface="Times New Roman" panose="02020603050405020304" pitchFamily="18" charset="0"/>
                <a:ea typeface="Times New Roman" panose="02020603050405020304" pitchFamily="18" charset="0"/>
              </a:rPr>
              <a:t> </a:t>
            </a:r>
            <a:r>
              <a:rPr lang="en-US" sz="1800" b="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Hispano-Americanos y Afro-Americanos, </a:t>
            </a:r>
            <a:r>
              <a:rPr lang="en-US" sz="1800" b="1"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los</a:t>
            </a:r>
            <a:r>
              <a:rPr lang="en-US" sz="1800" b="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1"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cuales</a:t>
            </a:r>
            <a:r>
              <a:rPr lang="en-US" sz="1800" b="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1"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han</a:t>
            </a:r>
            <a:r>
              <a:rPr lang="en-US" sz="1800" b="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1"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sido</a:t>
            </a:r>
            <a:r>
              <a:rPr lang="en-US" sz="1800" b="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1"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designados</a:t>
            </a:r>
            <a:r>
              <a:rPr lang="en-US" sz="1800" b="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1"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oficialmente</a:t>
            </a:r>
            <a:r>
              <a:rPr lang="en-US" sz="1800" b="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1"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como</a:t>
            </a:r>
            <a:r>
              <a:rPr lang="en-US" sz="1800" b="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1"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desfavorecidos</a:t>
            </a:r>
            <a:r>
              <a:rPr lang="en-US" sz="1800" b="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1"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socialmente</a:t>
            </a:r>
            <a:r>
              <a:rPr lang="en-US" sz="1800" b="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y </a:t>
            </a:r>
            <a:r>
              <a:rPr lang="en-US" sz="1800" b="1"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economicamente</a:t>
            </a:r>
            <a:r>
              <a:rPr lang="en-US" sz="1800" b="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1800" b="1" i="1"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Aqu</a:t>
            </a:r>
            <a:r>
              <a:rPr lang="es-ES" sz="1800" i="0" u="none" dirty="0">
                <a:highlight>
                  <a:srgbClr val="FFFF00"/>
                </a:highlight>
              </a:rPr>
              <a:t>í</a:t>
            </a:r>
            <a:r>
              <a:rPr lang="en-US" sz="180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vemos las distintas categor</a:t>
            </a:r>
            <a:r>
              <a:rPr lang="es-ES" sz="1800" i="0" u="none" dirty="0">
                <a:highlight>
                  <a:srgbClr val="FFFF00"/>
                </a:highlight>
              </a:rPr>
              <a:t>í</a:t>
            </a:r>
            <a:r>
              <a:rPr lang="en-US" sz="180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as de negocios peque</a:t>
            </a:r>
            <a:r>
              <a:rPr lang="es-CO" sz="1800" i="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ñ</a:t>
            </a:r>
            <a:r>
              <a:rPr lang="en-US" sz="180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os </a:t>
            </a:r>
            <a:r>
              <a:rPr lang="en-US" sz="1800" b="1"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(usda.gov/smallbiz/programs): </a:t>
            </a:r>
          </a:p>
          <a:p>
            <a:pPr lvl="1"/>
            <a:endParaRPr lang="en-US" sz="1800" b="1"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pPr lvl="1"/>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Negocios Peque</a:t>
            </a:r>
            <a:r>
              <a:rPr lang="es-CO" sz="1800" b="0" i="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ñ</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os, Negocios Desfavorecidos,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Veterano</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Discapacitados</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Mujeres, y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HUBZones</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t>
            </a:r>
          </a:p>
          <a:p>
            <a:pPr lvl="1"/>
            <a:endPar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800" b="0" i="0" u="sng"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Negocios Peque</a:t>
            </a:r>
            <a:r>
              <a:rPr lang="es-CO" sz="1800" b="0" i="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ñ</a:t>
            </a:r>
            <a:r>
              <a:rPr lang="en-US" sz="1800" b="0" i="0" u="sng"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os</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Son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catalogados</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como dijimos anteriormente, dependiendo del producto y ventas anuales </a:t>
            </a:r>
            <a:r>
              <a:rPr lang="en-US" sz="1800" b="1"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t>
            </a:r>
            <a:r>
              <a:rPr lang="en-US" sz="1800" b="1" i="0" kern="0" dirty="0">
                <a:solidFill>
                  <a:srgbClr val="2A5C0B"/>
                </a:solidFill>
                <a:latin typeface="Calibri"/>
                <a:cs typeface="+mn-cs"/>
                <a:sym typeface="Helvetica Light"/>
                <a:hlinkClick r:id="rId3"/>
              </a:rPr>
              <a:t>www.sba.gov/document/support-table-size-standards</a:t>
            </a:r>
            <a:r>
              <a:rPr lang="en-US" sz="1800" b="1" i="0" kern="0" dirty="0">
                <a:solidFill>
                  <a:srgbClr val="2A5C0B"/>
                </a:solidFill>
                <a:effectLst/>
                <a:latin typeface="Calibri"/>
                <a:ea typeface="+mn-ea"/>
                <a:cs typeface="+mn-cs"/>
                <a:sym typeface="Helvetica Light"/>
              </a:rPr>
              <a:t>)</a:t>
            </a:r>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lang="en-US" sz="1800" b="1" i="0" kern="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sym typeface="Helvetica Light"/>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s-ES" sz="1800" b="0" i="0" u="sng" dirty="0">
                <a:solidFill>
                  <a:srgbClr val="002E6D"/>
                </a:solidFill>
                <a:effectLst/>
                <a:highlight>
                  <a:srgbClr val="FFFF00"/>
                </a:highlight>
                <a:latin typeface="Source Sans Pro" panose="020B0503030403020204" pitchFamily="34" charset="0"/>
              </a:rPr>
              <a:t>También están Pequeñas Empresas en Desventaja</a:t>
            </a:r>
            <a:r>
              <a:rPr lang="en-US" sz="1800" b="0" i="0" u="none"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0" i="0" u="none"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en</a:t>
            </a:r>
            <a:r>
              <a:rPr lang="en-US" sz="1800" b="0" i="0" u="none"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las </a:t>
            </a:r>
            <a:r>
              <a:rPr lang="en-US" sz="1800" b="0" i="0" u="none"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cuales</a:t>
            </a:r>
            <a:r>
              <a:rPr lang="en-US" sz="1800" b="0" i="0" u="none"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0" i="0" u="none"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por</a:t>
            </a:r>
            <a:r>
              <a:rPr lang="en-US" sz="1800" b="0" i="0" u="none"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lo menos el 51% del negocio pertenece a, y es administrado por, un indiv</a:t>
            </a:r>
            <a:r>
              <a:rPr lang="es-ES" sz="1800" b="0" i="0" u="none" dirty="0">
                <a:highlight>
                  <a:srgbClr val="FFFF00"/>
                </a:highlight>
              </a:rPr>
              <a:t>íd</a:t>
            </a:r>
            <a:r>
              <a:rPr lang="en-US" sz="1800" b="0" i="0"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uo desfavorecido socialmente y economicamente.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Hispano-Americanos y Afro-Americanos, </a:t>
            </a:r>
            <a:r>
              <a:rPr lang="en-US" sz="1800" b="0" i="0"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como</a:t>
            </a:r>
            <a:r>
              <a:rPr lang="en-US" sz="1800" b="0" i="0"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mencioné</a:t>
            </a:r>
            <a:r>
              <a:rPr lang="en-US" sz="1800" b="0" i="0"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anteriormente</a:t>
            </a:r>
            <a:r>
              <a:rPr lang="en-US" sz="1800" b="0" i="0"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han</a:t>
            </a:r>
            <a:r>
              <a:rPr lang="en-US" sz="1800" b="0" i="0"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sido designados oficialmente como desfavorecidos socialmente 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economicamente</a:t>
            </a:r>
            <a:r>
              <a:rPr lang="en-US" sz="1800" b="0" i="0" dirty="0">
                <a:solidFill>
                  <a:srgbClr val="000000"/>
                </a:solidFill>
                <a:effectLst/>
                <a:highlight>
                  <a:srgbClr val="FFFF00"/>
                </a:highlight>
                <a:latin typeface="Source Sans Pro" panose="020B0503030403020204" pitchFamily="34" charset="0"/>
                <a:ea typeface="Calibri" panose="020F0502020204030204" pitchFamily="34" charset="0"/>
                <a:cs typeface="Times New Roman" panose="02020603050405020304" pitchFamily="18"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  </a:t>
            </a:r>
            <a:r>
              <a:rPr lang="en-US" sz="1800" b="1"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https://www.sba.gov/contratacion-federal/programas-de-asistencia-para-la-contratacion/pequena-empresa-en-desventaja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800" b="1"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s-ES" sz="2800" b="0" i="0" u="sng" dirty="0">
                <a:solidFill>
                  <a:srgbClr val="002E6D"/>
                </a:solidFill>
                <a:effectLst/>
                <a:latin typeface="Source Sans Pro Web"/>
              </a:rPr>
              <a:t>Pequeñas Empresas Propiedad de Veteranos con Discapacidad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por</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causa de servicio al pa</a:t>
            </a:r>
            <a:r>
              <a:rPr lang="es-ES" sz="1800" i="0" u="none" dirty="0">
                <a:highlight>
                  <a:srgbClr val="FFFF00"/>
                </a:highlight>
              </a:rPr>
              <a:t>í</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 y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como</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tal</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son due</a:t>
            </a:r>
            <a:r>
              <a:rPr lang="es-CO" sz="1800" b="0" i="0" u="none"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ñ</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os</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y </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adminstradores</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de al menos el 51% del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negocio</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t>
            </a:r>
          </a:p>
          <a:p>
            <a:pPr marL="1200150" marR="0" lvl="2" indent="-285750" algn="l" defTabSz="914400" rtl="0" eaLnBrk="1" fontAlgn="auto" latinLnBrk="0" hangingPunct="1">
              <a:lnSpc>
                <a:spcPct val="100000"/>
              </a:lnSpc>
              <a:spcBef>
                <a:spcPts val="0"/>
              </a:spcBef>
              <a:spcAft>
                <a:spcPts val="0"/>
              </a:spcAft>
              <a:buClrTx/>
              <a:buSzTx/>
              <a:buFontTx/>
              <a:buChar char="-"/>
              <a:tabLst/>
              <a:defRPr/>
            </a:pPr>
            <a:r>
              <a:rPr lang="es-ES" sz="2800" b="1" i="0" u="sng" dirty="0">
                <a:solidFill>
                  <a:srgbClr val="002E6D"/>
                </a:solidFill>
                <a:effectLst/>
                <a:latin typeface="Source Sans Pro" panose="020B0503030403020204" pitchFamily="34" charset="0"/>
              </a:rPr>
              <a:t>https://cloudfront.www.sba.gov/es/contratacion-federal/programas-de-asistencia-para-la-contratacion/programas-de-asistencia-para-la</a:t>
            </a:r>
          </a:p>
          <a:p>
            <a:pPr marL="1200150" marR="0" lvl="2" indent="-285750" algn="l" defTabSz="914400" rtl="0" eaLnBrk="1" fontAlgn="auto" latinLnBrk="0" hangingPunct="1">
              <a:lnSpc>
                <a:spcPct val="100000"/>
              </a:lnSpc>
              <a:spcBef>
                <a:spcPts val="0"/>
              </a:spcBef>
              <a:spcAft>
                <a:spcPts val="0"/>
              </a:spcAft>
              <a:buClrTx/>
              <a:buSzTx/>
              <a:buFontTx/>
              <a:buChar char="-"/>
              <a:tabLst/>
              <a:defRPr/>
            </a:pPr>
            <a:endParaRPr lang="es-ES" sz="2800" b="1" i="0" u="sng" dirty="0">
              <a:solidFill>
                <a:srgbClr val="002E6D"/>
              </a:solidFill>
              <a:effectLst/>
              <a:latin typeface="Source Sans Pro" panose="020B0503030403020204" pitchFamily="34" charset="0"/>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s-ES" sz="2800" b="0" i="0" u="sng" dirty="0">
                <a:solidFill>
                  <a:srgbClr val="002E6D"/>
                </a:solidFill>
                <a:effectLst/>
                <a:latin typeface="Source Sans Pro" panose="020B0503030403020204" pitchFamily="34" charset="0"/>
              </a:rPr>
              <a:t>Pequeñas Empresas Propiedad de Mujeres</a:t>
            </a:r>
            <a:r>
              <a:rPr lang="en-US" sz="1800" b="1" i="0" dirty="0">
                <a:solidFill>
                  <a:srgbClr val="000000"/>
                </a:solidFill>
                <a:effectLst/>
                <a:latin typeface="Source Sans Pro" panose="020B050303040302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cs typeface="Times New Roman" panose="02020603050405020304" pitchFamily="18" charset="0"/>
              </a:rPr>
              <a:t>en</a:t>
            </a:r>
            <a:r>
              <a:rPr lang="en-US" sz="1800" b="0" i="0" dirty="0">
                <a:solidFill>
                  <a:srgbClr val="000000"/>
                </a:solidFill>
                <a:effectLst/>
                <a:latin typeface="Source Sans Pro" panose="020B0503030403020204" pitchFamily="34" charset="0"/>
                <a:cs typeface="Times New Roman" panose="02020603050405020304" pitchFamily="18" charset="0"/>
              </a:rPr>
              <a:t> la </a:t>
            </a:r>
            <a:r>
              <a:rPr lang="en-US" sz="1800" b="0" i="0" dirty="0" err="1">
                <a:solidFill>
                  <a:srgbClr val="000000"/>
                </a:solidFill>
                <a:effectLst/>
                <a:latin typeface="Source Sans Pro" panose="020B0503030403020204" pitchFamily="34" charset="0"/>
                <a:cs typeface="Times New Roman" panose="02020603050405020304" pitchFamily="18" charset="0"/>
              </a:rPr>
              <a:t>cual</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por</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lo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menos</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el</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51% del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negocio</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pertenece</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 y es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administrado</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por</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una</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o m</a:t>
            </a:r>
            <a:r>
              <a:rPr lang="es-ES" sz="1800" i="0" dirty="0"/>
              <a:t>á</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mujeres</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t>
            </a:r>
          </a:p>
          <a:p>
            <a:pPr marL="1200150" marR="0" lvl="2" indent="-285750" algn="l" defTabSz="914400" rtl="0" eaLnBrk="1" fontAlgn="auto" latinLnBrk="0" hangingPunct="1">
              <a:lnSpc>
                <a:spcPct val="100000"/>
              </a:lnSpc>
              <a:spcBef>
                <a:spcPts val="0"/>
              </a:spcBef>
              <a:spcAft>
                <a:spcPts val="0"/>
              </a:spcAft>
              <a:buClrTx/>
              <a:buSzTx/>
              <a:buFontTx/>
              <a:buChar char="-"/>
              <a:tabLst/>
              <a:defRPr/>
            </a:pPr>
            <a:r>
              <a:rPr lang="en-US" sz="1800" b="1"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https://www.sba.gov/guia-de-negocios/haga-crecer-su-empresa/empresas-propiedad-de-mujeres</a:t>
            </a:r>
          </a:p>
          <a:p>
            <a:pPr marL="1200150" marR="0" lvl="2" indent="-285750" algn="l" defTabSz="914400" rtl="0" eaLnBrk="1" fontAlgn="auto" latinLnBrk="0" hangingPunct="1">
              <a:lnSpc>
                <a:spcPct val="100000"/>
              </a:lnSpc>
              <a:spcBef>
                <a:spcPts val="0"/>
              </a:spcBef>
              <a:spcAft>
                <a:spcPts val="0"/>
              </a:spcAft>
              <a:buClrTx/>
              <a:buSzTx/>
              <a:buFontTx/>
              <a:buChar char="-"/>
              <a:tabLst/>
              <a:defRPr/>
            </a:pPr>
            <a:endParaRPr lang="en-US" sz="1800" b="1" i="0" u="sng"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Y </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por</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último</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1" i="0" u="sng"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HUBZone</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el</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u="none"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cual</a:t>
            </a:r>
            <a:r>
              <a:rPr lang="en-US" sz="1800" b="0" i="0" u="none"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es un</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negocio</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que se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encuentra</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en</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una</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zona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geogr</a:t>
            </a:r>
            <a:r>
              <a:rPr lang="es-ES" sz="1800" i="0" dirty="0"/>
              <a:t>á</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fica</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designada</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como</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1"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HUBZone</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lo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cual</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significa</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Zona de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Negocios</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Hist</a:t>
            </a:r>
            <a:r>
              <a:rPr lang="es-ES" sz="1800" i="0" dirty="0" err="1"/>
              <a:t>ó</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ricamente</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Subutilizados</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…y para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verificar</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si</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se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encuentra</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en</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una</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zona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geogr</a:t>
            </a:r>
            <a:r>
              <a:rPr lang="es-ES" sz="1800" i="0" dirty="0"/>
              <a:t>á</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fica</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designada</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como</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1"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HUBZone</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puede</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verlo</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en</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internet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en</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un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mapa</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de </a:t>
            </a:r>
            <a:r>
              <a:rPr lang="es-ES" sz="1800" i="0" u="none" dirty="0"/>
              <a:t>la Agencia Federal de Pequeños Negocios o el</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1"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Small Business Administration,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abreviado</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como</a:t>
            </a: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800" b="1"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SBA, </a:t>
            </a:r>
            <a:r>
              <a:rPr lang="es-ES" sz="1800" i="0" u="none" dirty="0"/>
              <a:t>por sus siglas en inglés.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pPr marL="617538" marR="0" lvl="2" indent="0" defTabSz="409575" rtl="0" eaLnBrk="1" fontAlgn="base" latinLnBrk="0" hangingPunct="1">
              <a:lnSpc>
                <a:spcPct val="100000"/>
              </a:lnSpc>
              <a:spcBef>
                <a:spcPts val="0"/>
              </a:spcBef>
              <a:spcAft>
                <a:spcPts val="50"/>
              </a:spcAft>
              <a:buClrTx/>
              <a:buSzTx/>
              <a:buNone/>
              <a:tabLst/>
              <a:defRPr/>
            </a:pPr>
            <a:r>
              <a:rPr lang="en-US" sz="18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endParaRPr lang="en-US" sz="1800" b="0" i="1"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pPr marL="617538" marR="0" lvl="2" indent="0" defTabSz="409575" rtl="0" eaLnBrk="1" fontAlgn="base" latinLnBrk="0" hangingPunct="1">
              <a:lnSpc>
                <a:spcPct val="100000"/>
              </a:lnSpc>
              <a:spcBef>
                <a:spcPts val="0"/>
              </a:spcBef>
              <a:spcAft>
                <a:spcPts val="50"/>
              </a:spcAft>
              <a:buClrTx/>
              <a:buSzTx/>
              <a:buNone/>
              <a:tabLst/>
              <a:defRPr/>
            </a:pPr>
            <a:endParaRPr lang="en-US" sz="1800" b="0" i="1"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pPr marL="617538" marR="0" lvl="2" indent="0" defTabSz="409575" rtl="0" eaLnBrk="1" fontAlgn="base" latinLnBrk="0" hangingPunct="1">
              <a:lnSpc>
                <a:spcPct val="100000"/>
              </a:lnSpc>
              <a:spcBef>
                <a:spcPts val="0"/>
              </a:spcBef>
              <a:spcAft>
                <a:spcPts val="50"/>
              </a:spcAft>
              <a:buClrTx/>
              <a:buSzTx/>
              <a:buNone/>
              <a:tabLst/>
              <a:defRPr/>
            </a:pPr>
            <a:endParaRPr lang="en-US" sz="1800" b="0" i="1"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pPr marL="617538" marR="0" lvl="2" indent="0" defTabSz="409575" rtl="0" eaLnBrk="1" fontAlgn="base" latinLnBrk="0" hangingPunct="1">
              <a:lnSpc>
                <a:spcPct val="100000"/>
              </a:lnSpc>
              <a:spcBef>
                <a:spcPts val="0"/>
              </a:spcBef>
              <a:spcAft>
                <a:spcPts val="50"/>
              </a:spcAft>
              <a:buClrTx/>
              <a:buSzTx/>
              <a:buNone/>
              <a:tabLst/>
              <a:defRPr/>
            </a:pPr>
            <a:r>
              <a:rPr lang="en-US" sz="1800" b="1" i="1"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Source for HUBZone map (</a:t>
            </a:r>
            <a:r>
              <a:rPr lang="en-US" sz="1800" b="1" i="1" kern="0" dirty="0">
                <a:solidFill>
                  <a:srgbClr val="2A5C0B"/>
                </a:solidFill>
                <a:latin typeface="Calibri"/>
                <a:cs typeface="+mn-cs"/>
                <a:sym typeface="Helvetica Light"/>
              </a:rPr>
              <a:t>Puerto Rico):</a:t>
            </a:r>
          </a:p>
          <a:p>
            <a:pPr marL="617538" marR="0" lvl="2" indent="0" defTabSz="409575" rtl="0" eaLnBrk="1" fontAlgn="base" latinLnBrk="0" hangingPunct="1">
              <a:lnSpc>
                <a:spcPct val="100000"/>
              </a:lnSpc>
              <a:spcBef>
                <a:spcPts val="0"/>
              </a:spcBef>
              <a:spcAft>
                <a:spcPts val="50"/>
              </a:spcAft>
              <a:buClrTx/>
              <a:buSzTx/>
              <a:buNone/>
              <a:tabLst/>
              <a:defRPr/>
            </a:pPr>
            <a:r>
              <a:rPr lang="en-US" sz="1800" b="1" i="1" kern="0" dirty="0">
                <a:solidFill>
                  <a:srgbClr val="2A5C0B"/>
                </a:solidFill>
                <a:latin typeface="Calibri"/>
                <a:cs typeface="+mn-cs"/>
                <a:sym typeface="Helvetica Light"/>
              </a:rPr>
              <a:t>maps.certify.sba.gov/</a:t>
            </a:r>
            <a:r>
              <a:rPr lang="en-US" sz="1800" b="1" i="1" kern="0" dirty="0" err="1">
                <a:solidFill>
                  <a:srgbClr val="2A5C0B"/>
                </a:solidFill>
                <a:latin typeface="Calibri"/>
                <a:cs typeface="+mn-cs"/>
                <a:sym typeface="Helvetica Light"/>
              </a:rPr>
              <a:t>hubzone</a:t>
            </a:r>
            <a:r>
              <a:rPr lang="en-US" sz="1800" b="1" i="1" kern="0" dirty="0">
                <a:solidFill>
                  <a:srgbClr val="2A5C0B"/>
                </a:solidFill>
                <a:latin typeface="Calibri"/>
                <a:cs typeface="+mn-cs"/>
                <a:sym typeface="Helvetica Light"/>
              </a:rPr>
              <a:t>/</a:t>
            </a:r>
            <a:r>
              <a:rPr lang="en-US" sz="1800" b="1" i="1" kern="0" dirty="0" err="1">
                <a:solidFill>
                  <a:srgbClr val="2A5C0B"/>
                </a:solidFill>
                <a:latin typeface="Calibri"/>
                <a:cs typeface="+mn-cs"/>
                <a:sym typeface="Helvetica Light"/>
              </a:rPr>
              <a:t>map#center</a:t>
            </a:r>
            <a:r>
              <a:rPr lang="en-US" sz="1800" b="1" i="1" kern="0" dirty="0">
                <a:solidFill>
                  <a:srgbClr val="2A5C0B"/>
                </a:solidFill>
                <a:latin typeface="Calibri"/>
                <a:cs typeface="+mn-cs"/>
                <a:sym typeface="Helvetica Light"/>
              </a:rPr>
              <a:t>=18.208863,-66.585878&amp;zoom=9&amp;latlng=18.113020,-66.367799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a:p>
            <a:endParaRPr lang="en-US" sz="180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0A3D439-C120-4C9F-A3D8-1F1C42A27276}" type="slidenum">
              <a:rPr lang="en-US" smtClean="0"/>
              <a:t>3</a:t>
            </a:fld>
            <a:endParaRPr lang="en-US"/>
          </a:p>
        </p:txBody>
      </p:sp>
    </p:spTree>
    <p:extLst>
      <p:ext uri="{BB962C8B-B14F-4D97-AF65-F5344CB8AC3E}">
        <p14:creationId xmlns:p14="http://schemas.microsoft.com/office/powerpoint/2010/main" val="600799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30:</a:t>
            </a:r>
          </a:p>
          <a:p>
            <a:pPr defTabSz="931042">
              <a:defRPr/>
            </a:pPr>
            <a:endParaRPr lang="en-US" u="sng" dirty="0"/>
          </a:p>
          <a:p>
            <a:pPr defTabSz="931042">
              <a:defRPr/>
            </a:pPr>
            <a:endParaRPr lang="en-US" u="sng" dirty="0"/>
          </a:p>
          <a:p>
            <a:r>
              <a:rPr lang="es-ES" dirty="0"/>
              <a:t>Y para terminar, si tiene alguna pregunta sobre la información presentada hoy, </a:t>
            </a:r>
            <a:r>
              <a:rPr lang="es-ES"/>
              <a:t>no dude </a:t>
            </a:r>
            <a:r>
              <a:rPr lang="es-ES" dirty="0"/>
              <a:t>en ponerse en contacto con nuestro equipo enviando un correo electrónico a NewVendor@usda.gov. </a:t>
            </a:r>
          </a:p>
          <a:p>
            <a:endParaRPr lang="es-E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i="0" dirty="0"/>
              <a:t>Andrea Lang y yo monitoreamos este correo electrónico y trabajamos juntas ayudando a los posibles proveedores para que sean aprobados en nuestro programa. Aunque cada una de nosotras tiene productos básicos asignados, como pueden ver en la diapositiva, trabajamos conjuntamente siempre que sea necesario. Yo me ocupo de las frutas, verduras y frutos secos para las compras nacionales, y de los productos básicos a granel para las compras internacionales. Andrea se ocupa de los productos lácteos, los cereales, las semillas oleaginosas, el ganado y las aves de corral para las compras nacionales, y de los productos envasados para las compras internacionales.</a:t>
            </a:r>
          </a:p>
          <a:p>
            <a:endParaRPr lang="es-ES" dirty="0"/>
          </a:p>
          <a:p>
            <a:r>
              <a:rPr lang="es-ES" dirty="0"/>
              <a:t>Muchísimas gracias por su atención y esperamos poder trabajar con muchos de ustedes en un futuro!</a:t>
            </a:r>
          </a:p>
          <a:p>
            <a:endParaRPr lang="es-E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30</a:t>
            </a:fld>
            <a:endParaRPr lang="en-US"/>
          </a:p>
        </p:txBody>
      </p:sp>
    </p:spTree>
    <p:extLst>
      <p:ext uri="{BB962C8B-B14F-4D97-AF65-F5344CB8AC3E}">
        <p14:creationId xmlns:p14="http://schemas.microsoft.com/office/powerpoint/2010/main" val="3138813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31:</a:t>
            </a:r>
            <a:endParaRPr lang="en-US" dirty="0"/>
          </a:p>
          <a:p>
            <a:endParaRPr lang="en-US" dirty="0"/>
          </a:p>
          <a:p>
            <a:r>
              <a:rPr lang="en-US" dirty="0"/>
              <a:t>Aqu</a:t>
            </a:r>
            <a:r>
              <a:rPr lang="es-ES" dirty="0"/>
              <a:t>í</a:t>
            </a:r>
            <a:r>
              <a:rPr lang="en-US" dirty="0"/>
              <a:t> estan las fuentes de consulta de datos.</a:t>
            </a:r>
          </a:p>
        </p:txBody>
      </p:sp>
      <p:sp>
        <p:nvSpPr>
          <p:cNvPr id="4" name="Slide Number Placeholder 3"/>
          <p:cNvSpPr>
            <a:spLocks noGrp="1"/>
          </p:cNvSpPr>
          <p:nvPr>
            <p:ph type="sldNum" sz="quarter" idx="5"/>
          </p:nvPr>
        </p:nvSpPr>
        <p:spPr/>
        <p:txBody>
          <a:bodyPr/>
          <a:lstStyle/>
          <a:p>
            <a:fld id="{90A3D439-C120-4C9F-A3D8-1F1C42A27276}" type="slidenum">
              <a:rPr lang="en-US" smtClean="0"/>
              <a:t>31</a:t>
            </a:fld>
            <a:endParaRPr lang="en-US"/>
          </a:p>
        </p:txBody>
      </p:sp>
    </p:spTree>
    <p:extLst>
      <p:ext uri="{BB962C8B-B14F-4D97-AF65-F5344CB8AC3E}">
        <p14:creationId xmlns:p14="http://schemas.microsoft.com/office/powerpoint/2010/main" val="203056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4:</a:t>
            </a:r>
          </a:p>
          <a:p>
            <a:endParaRPr lang="en-US" dirty="0"/>
          </a:p>
          <a:p>
            <a:r>
              <a:rPr lang="es-ES" dirty="0"/>
              <a:t>Empecemos ahora por explicar en qué consiste nuestro Programa de Adquisición de Productos Básicos Agropecuarios, conocido en inglés como </a:t>
            </a:r>
            <a:r>
              <a:rPr lang="en-US" b="1" dirty="0"/>
              <a:t>Commodity Procurement Program.</a:t>
            </a:r>
          </a:p>
          <a:p>
            <a:endParaRPr lang="en-US" sz="1200" b="1" i="1" kern="12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s-CO" sz="1200" i="0" kern="1200" dirty="0">
                <a:effectLst/>
                <a:latin typeface="Calibri" panose="020F0502020204030204" pitchFamily="34" charset="0"/>
                <a:ea typeface="Times New Roman" panose="02020603050405020304" pitchFamily="18" charset="0"/>
                <a:cs typeface="Times New Roman" panose="02020603050405020304" pitchFamily="18" charset="0"/>
              </a:rPr>
              <a:t>Como expliqué al principio, el programa de </a:t>
            </a:r>
            <a:r>
              <a:rPr lang="es-CO" sz="1200" b="0" i="0" kern="1200" dirty="0">
                <a:effectLst/>
                <a:latin typeface="Calibri" panose="020F0502020204030204" pitchFamily="34" charset="0"/>
                <a:ea typeface="Times New Roman" panose="02020603050405020304" pitchFamily="18" charset="0"/>
                <a:cs typeface="Times New Roman" panose="02020603050405020304" pitchFamily="18" charset="0"/>
              </a:rPr>
              <a:t>Adquisición de Productos Básicos Agropecuarios</a:t>
            </a:r>
            <a:r>
              <a:rPr lang="es-CO" sz="1200" i="0" kern="1200" dirty="0">
                <a:effectLst/>
                <a:latin typeface="Calibri" panose="020F0502020204030204" pitchFamily="34" charset="0"/>
                <a:ea typeface="Times New Roman" panose="02020603050405020304" pitchFamily="18" charset="0"/>
                <a:cs typeface="Times New Roman" panose="02020603050405020304" pitchFamily="18" charset="0"/>
              </a:rPr>
              <a:t> forma parte de</a:t>
            </a:r>
            <a:r>
              <a:rPr lang="es-CO" sz="1200" b="1" i="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s-CO" sz="1200" i="0" kern="1200" dirty="0">
                <a:effectLst/>
                <a:latin typeface="Calibri" panose="020F0502020204030204" pitchFamily="34" charset="0"/>
                <a:ea typeface="Times New Roman" panose="02020603050405020304" pitchFamily="18" charset="0"/>
                <a:cs typeface="Times New Roman" panose="02020603050405020304" pitchFamily="18" charset="0"/>
              </a:rPr>
              <a:t>los</a:t>
            </a:r>
            <a:r>
              <a:rPr lang="es-CO" sz="1200" b="1" i="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es-CO" sz="1200" b="0" i="0" kern="1200" dirty="0">
                <a:effectLst/>
                <a:latin typeface="Calibri" panose="020F0502020204030204" pitchFamily="34" charset="0"/>
                <a:ea typeface="Times New Roman" panose="02020603050405020304" pitchFamily="18" charset="0"/>
                <a:cs typeface="Times New Roman" panose="02020603050405020304" pitchFamily="18" charset="0"/>
              </a:rPr>
              <a:t>Servicios de Mercadeo de Productos Agrarios o </a:t>
            </a:r>
            <a:r>
              <a:rPr lang="es-CO" sz="1200" b="1" i="0" kern="1200" dirty="0">
                <a:effectLst/>
                <a:latin typeface="Calibri" panose="020F0502020204030204" pitchFamily="34" charset="0"/>
                <a:ea typeface="Times New Roman" panose="02020603050405020304" pitchFamily="18" charset="0"/>
                <a:cs typeface="Times New Roman" panose="02020603050405020304" pitchFamily="18" charset="0"/>
              </a:rPr>
              <a:t>AMS, </a:t>
            </a:r>
            <a:r>
              <a:rPr lang="es-ES" b="0" i="0" dirty="0"/>
              <a:t>por sus siglas en ingl</a:t>
            </a:r>
            <a:r>
              <a:rPr lang="es-ES" i="0" dirty="0"/>
              <a:t>é</a:t>
            </a:r>
            <a:r>
              <a:rPr lang="es-ES" b="0" i="0" dirty="0"/>
              <a:t>s,</a:t>
            </a:r>
            <a:r>
              <a:rPr lang="es-CO" sz="1200" b="0" i="0" kern="1200" dirty="0">
                <a:effectLst/>
                <a:latin typeface="Calibri" panose="020F0502020204030204" pitchFamily="34" charset="0"/>
                <a:ea typeface="Times New Roman" panose="02020603050405020304" pitchFamily="18" charset="0"/>
                <a:cs typeface="Times New Roman" panose="02020603050405020304" pitchFamily="18" charset="0"/>
              </a:rPr>
              <a:t> que forma parte </a:t>
            </a:r>
            <a:r>
              <a:rPr lang="es-CO" sz="1200" i="0" kern="1200" dirty="0">
                <a:effectLst/>
                <a:latin typeface="Calibri" panose="020F0502020204030204" pitchFamily="34" charset="0"/>
                <a:ea typeface="Times New Roman" panose="02020603050405020304" pitchFamily="18" charset="0"/>
                <a:cs typeface="Times New Roman" panose="02020603050405020304" pitchFamily="18" charset="0"/>
              </a:rPr>
              <a:t>del</a:t>
            </a:r>
            <a:r>
              <a:rPr lang="es-ES" sz="1200" i="0" kern="1200" dirty="0">
                <a:effectLst/>
                <a:latin typeface="Calibri" panose="020F0502020204030204" pitchFamily="34" charset="0"/>
                <a:ea typeface="Times New Roman" panose="02020603050405020304" pitchFamily="18" charset="0"/>
                <a:cs typeface="Times New Roman" panose="02020603050405020304" pitchFamily="18" charset="0"/>
              </a:rPr>
              <a:t> Departamento de Agricultura de los Estados Unidos, o </a:t>
            </a:r>
            <a:r>
              <a:rPr lang="es-ES" sz="1200" b="1" i="0" kern="1200" dirty="0">
                <a:effectLst/>
                <a:latin typeface="Calibri" panose="020F0502020204030204" pitchFamily="34" charset="0"/>
                <a:ea typeface="Times New Roman" panose="02020603050405020304" pitchFamily="18" charset="0"/>
                <a:cs typeface="Times New Roman" panose="02020603050405020304" pitchFamily="18" charset="0"/>
              </a:rPr>
              <a:t>USDA</a:t>
            </a:r>
            <a:r>
              <a:rPr lang="es-ES" sz="1200" i="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i="0" dirty="0">
              <a:effectLst/>
              <a:latin typeface="Times New Roman" panose="02020603050405020304" pitchFamily="18" charset="0"/>
              <a:ea typeface="Times New Roman" panose="02020603050405020304" pitchFamily="18" charset="0"/>
            </a:endParaRPr>
          </a:p>
          <a:p>
            <a:endParaRPr lang="es-ES" dirty="0"/>
          </a:p>
          <a:p>
            <a:r>
              <a:rPr lang="es-ES" dirty="0"/>
              <a:t>Nuestro programa compra más de 3 mil millones de dólares de alimentos cultivados en Estados Unidos en diversas formas y diferentes tamaños de envases, que incluyen ganado, pollo, frutas, verduras, productos lácteos, cereales, semillas </a:t>
            </a:r>
            <a:r>
              <a:rPr lang="es-ES" u="none" dirty="0">
                <a:highlight>
                  <a:srgbClr val="FFFF00"/>
                </a:highlight>
              </a:rPr>
              <a:t>oleaginosas y sus productos como mantequilla de maní</a:t>
            </a:r>
            <a:r>
              <a:rPr lang="es-ES" dirty="0"/>
              <a:t>. Estas compras no sólo apoyan la agricultura estadounidense, sino que también, a través de los programas de asistencia nutricional y ayuda alimenticia internacional del departamento de agricultura, alimentan a millones de estudiantes, familias y otras personas calificadas.</a:t>
            </a:r>
          </a:p>
          <a:p>
            <a:endParaRPr lang="es-ES" dirty="0"/>
          </a:p>
          <a:p>
            <a:r>
              <a:rPr lang="es-ES" dirty="0"/>
              <a:t>Todos los productos que compramos deben ser 100% de origen y procesamiento estadounidense. El apoyo a la agricultura estadounidense es fundamental para la misión de nuestro programa, por lo que sólo compramos productos que puedan obtenerse en el país. Compramos cargamentos enteros de camiones para enviarlos a distintos destinos y los productos básicos que compramos deben estar disponibles en volumen suficiente para satisfacer las necesidades de los programas nacionales con los que trabajamos. </a:t>
            </a:r>
          </a:p>
          <a:p>
            <a:endParaRPr lang="es-ES" dirty="0"/>
          </a:p>
          <a:p>
            <a:r>
              <a:rPr lang="es-ES" dirty="0"/>
              <a:t>Profundicemos ahora en el proceso para convertirse en nuestros proveedores.</a:t>
            </a:r>
            <a:endParaRPr lang="en-US"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4</a:t>
            </a:fld>
            <a:endParaRPr lang="en-US"/>
          </a:p>
        </p:txBody>
      </p:sp>
    </p:spTree>
    <p:extLst>
      <p:ext uri="{BB962C8B-B14F-4D97-AF65-F5344CB8AC3E}">
        <p14:creationId xmlns:p14="http://schemas.microsoft.com/office/powerpoint/2010/main" val="3321039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5: </a:t>
            </a:r>
          </a:p>
          <a:p>
            <a:endParaRPr lang="en-US" u="sng" dirty="0"/>
          </a:p>
          <a:p>
            <a:r>
              <a:rPr lang="es-ES" dirty="0"/>
              <a:t>El proceso para nuevos proveedores puede dividirse en 7 pasos.</a:t>
            </a:r>
            <a:r>
              <a:rPr lang="es-ES" i="0" dirty="0"/>
              <a:t> Repasaremos brevemente los pasos uno y dos</a:t>
            </a:r>
            <a:r>
              <a:rPr lang="es-ES" i="1" dirty="0"/>
              <a:t>….</a:t>
            </a:r>
            <a:r>
              <a:rPr lang="es-ES" i="0" dirty="0"/>
              <a:t>la Convocatoria Maestra de AMS o el </a:t>
            </a:r>
            <a:r>
              <a:rPr lang="en-US" b="1" i="0" dirty="0"/>
              <a:t>AMS Master Solicitation</a:t>
            </a:r>
            <a:r>
              <a:rPr lang="es-ES" i="0" dirty="0"/>
              <a:t>, revisaremos las Especificaciones de Productos o “</a:t>
            </a:r>
            <a:r>
              <a:rPr lang="en-US" b="1" i="0" dirty="0"/>
              <a:t>Product Specifications”</a:t>
            </a:r>
            <a:r>
              <a:rPr lang="es-ES" i="0" dirty="0"/>
              <a:t> y lo que ocurre después de convertirse en un proveedor ya aprobado. Pero n</a:t>
            </a:r>
            <a:r>
              <a:rPr lang="es-ES" dirty="0"/>
              <a:t>uestro enfoque PRINCIPAL, sin embargo, será en el Paso #3 y lo que </a:t>
            </a:r>
            <a:r>
              <a:rPr lang="es-ES" b="0" dirty="0"/>
              <a:t>nuestro equipo </a:t>
            </a:r>
            <a:r>
              <a:rPr lang="es-ES" dirty="0"/>
              <a:t>requiere de nuestros nuevos y posibles proveedores, y exactamente lo que necesita hacer para que su solicitud sea aprobada.</a:t>
            </a:r>
            <a:endParaRPr lang="en-US" dirty="0"/>
          </a:p>
          <a:p>
            <a:endParaRPr lang="en-US" b="1" dirty="0"/>
          </a:p>
        </p:txBody>
      </p:sp>
      <p:sp>
        <p:nvSpPr>
          <p:cNvPr id="4" name="Slide Number Placeholder 3"/>
          <p:cNvSpPr>
            <a:spLocks noGrp="1"/>
          </p:cNvSpPr>
          <p:nvPr>
            <p:ph type="sldNum" sz="quarter" idx="5"/>
          </p:nvPr>
        </p:nvSpPr>
        <p:spPr/>
        <p:txBody>
          <a:bodyPr/>
          <a:lstStyle/>
          <a:p>
            <a:fld id="{90A3D439-C120-4C9F-A3D8-1F1C42A27276}" type="slidenum">
              <a:rPr lang="en-US" smtClean="0"/>
              <a:t>5</a:t>
            </a:fld>
            <a:endParaRPr lang="en-US"/>
          </a:p>
        </p:txBody>
      </p:sp>
    </p:spTree>
    <p:extLst>
      <p:ext uri="{BB962C8B-B14F-4D97-AF65-F5344CB8AC3E}">
        <p14:creationId xmlns:p14="http://schemas.microsoft.com/office/powerpoint/2010/main" val="3896438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204">
              <a:defRPr/>
            </a:pPr>
            <a:r>
              <a:rPr lang="en-US" u="sng" dirty="0"/>
              <a:t>6:</a:t>
            </a:r>
          </a:p>
          <a:p>
            <a:pPr defTabSz="984204">
              <a:defRPr/>
            </a:pPr>
            <a:endParaRPr lang="en-US" u="sng" dirty="0"/>
          </a:p>
          <a:p>
            <a:pPr defTabSz="984204">
              <a:defRPr/>
            </a:pPr>
            <a:r>
              <a:rPr lang="es-ES" dirty="0"/>
              <a:t>El primer paso es revisar </a:t>
            </a:r>
            <a:r>
              <a:rPr lang="en-US" dirty="0"/>
              <a:t>la Convocatoria Maestra o</a:t>
            </a:r>
            <a:r>
              <a:rPr lang="en-US" b="1" dirty="0"/>
              <a:t> “Master Solicitation”</a:t>
            </a:r>
            <a:r>
              <a:rPr lang="es-ES" dirty="0"/>
              <a:t>, el cual es un Documento General de Condiciones para la Adquisición de Productos Básicos. </a:t>
            </a:r>
          </a:p>
          <a:p>
            <a:pPr defTabSz="984204">
              <a:defRPr/>
            </a:pPr>
            <a:endParaRPr lang="en-US" u="sng" dirty="0"/>
          </a:p>
          <a:p>
            <a:pPr defTabSz="984204">
              <a:defRPr/>
            </a:pPr>
            <a:r>
              <a:rPr lang="es-ES" dirty="0"/>
              <a:t>El </a:t>
            </a:r>
            <a:r>
              <a:rPr lang="es-ES" b="1" dirty="0"/>
              <a:t>"AMS Master Solicitation" </a:t>
            </a:r>
            <a:r>
              <a:rPr lang="es-ES" dirty="0"/>
              <a:t>es el documento principal de cada contrato adjudicado por nuestro equipo, el cual detalla el Reglamento Federal de Adquisiciones comúnmente conocido en inglés como </a:t>
            </a:r>
            <a:r>
              <a:rPr lang="es-ES" b="1" dirty="0"/>
              <a:t>“FAR” </a:t>
            </a:r>
            <a:r>
              <a:rPr lang="es-ES" dirty="0"/>
              <a:t>e incluye cláusulas y estipulaciones que regulan las adquisiciones federales, tales como la capacidad financiera, la subcontratación de pequeñas empresas, las certificaciones previas a la contratación, la rastreabilidad del producto, y mucho más. Éste es el documento contractual, por lo que le aconsejamos que comprenda su contenido y que sea consciente de que, al presentar una oferta a AMS, está confirmando que cumple todos los requisitos establecidos en la Convocatoria Maestra o </a:t>
            </a:r>
            <a:r>
              <a:rPr lang="es-ES" b="1" dirty="0"/>
              <a:t>“Master Solicitation": </a:t>
            </a:r>
            <a:r>
              <a:rPr lang="es-ES" dirty="0"/>
              <a:t>léala, compréndala y, si tiene alguna duda, póngase en contacto con el oficial de contratación o </a:t>
            </a:r>
            <a:r>
              <a:rPr lang="es-ES" b="1" dirty="0"/>
              <a:t>“</a:t>
            </a:r>
            <a:r>
              <a:rPr lang="es-ES" b="1" dirty="0" err="1"/>
              <a:t>Contracting</a:t>
            </a:r>
            <a:r>
              <a:rPr lang="es-ES" b="1" dirty="0"/>
              <a:t> Officer” </a:t>
            </a:r>
            <a:r>
              <a:rPr lang="es-ES" dirty="0"/>
              <a:t>para obtener más información.</a:t>
            </a:r>
          </a:p>
          <a:p>
            <a:pPr defTabSz="984204">
              <a:defRPr/>
            </a:pPr>
            <a:endParaRPr lang="es-ES" dirty="0"/>
          </a:p>
          <a:p>
            <a:pPr defTabSz="984204">
              <a:defRPr/>
            </a:pPr>
            <a:r>
              <a:rPr lang="es-ES" dirty="0"/>
              <a:t>Además, observará que a lo largo de esta presentación indicamos en rojo las cláusulas </a:t>
            </a:r>
            <a:r>
              <a:rPr lang="es-ES" b="1" dirty="0">
                <a:solidFill>
                  <a:srgbClr val="FF0000"/>
                </a:solidFill>
              </a:rPr>
              <a:t>FAR</a:t>
            </a:r>
            <a:r>
              <a:rPr lang="es-ES" dirty="0"/>
              <a:t> (o Reglamentos Federales de Adquisiciones) que justifican por qué solicitamos determinados requisitos para su aplicación como proveedor.</a:t>
            </a:r>
          </a:p>
          <a:p>
            <a:pPr defTabSz="984204">
              <a:defRPr/>
            </a:pPr>
            <a:endParaRPr lang="es-ES" dirty="0"/>
          </a:p>
        </p:txBody>
      </p:sp>
      <p:sp>
        <p:nvSpPr>
          <p:cNvPr id="4" name="Slide Number Placeholder 3"/>
          <p:cNvSpPr>
            <a:spLocks noGrp="1"/>
          </p:cNvSpPr>
          <p:nvPr>
            <p:ph type="sldNum" sz="quarter" idx="5"/>
          </p:nvPr>
        </p:nvSpPr>
        <p:spPr/>
        <p:txBody>
          <a:bodyPr/>
          <a:lstStyle/>
          <a:p>
            <a:fld id="{90A3D439-C120-4C9F-A3D8-1F1C42A27276}" type="slidenum">
              <a:rPr lang="en-US" smtClean="0"/>
              <a:t>6</a:t>
            </a:fld>
            <a:endParaRPr lang="en-US"/>
          </a:p>
        </p:txBody>
      </p:sp>
    </p:spTree>
    <p:extLst>
      <p:ext uri="{BB962C8B-B14F-4D97-AF65-F5344CB8AC3E}">
        <p14:creationId xmlns:p14="http://schemas.microsoft.com/office/powerpoint/2010/main" val="83092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u="sng" dirty="0"/>
              <a:t>7:</a:t>
            </a:r>
          </a:p>
          <a:p>
            <a:endParaRPr lang="es-ES" u="sng" dirty="0"/>
          </a:p>
          <a:p>
            <a:r>
              <a:rPr lang="es-ES" dirty="0"/>
              <a:t>Una buena manera de averiguar si nuestro Programa de Adquisición de Productos Básicos Agropecuarios es una buena opción para su empresa es revisar detenidamente las especificaciones de productos básicos del USDA o el “</a:t>
            </a:r>
            <a:r>
              <a:rPr lang="en-US" b="1" dirty="0"/>
              <a:t>USDA Commodity Specifications”</a:t>
            </a:r>
            <a:r>
              <a:rPr lang="en-US" dirty="0"/>
              <a:t>, las </a:t>
            </a:r>
            <a:r>
              <a:rPr lang="en-US" dirty="0" err="1"/>
              <a:t>cuales</a:t>
            </a:r>
            <a:r>
              <a:rPr lang="es-ES" dirty="0"/>
              <a:t> se encuentran en nuestra </a:t>
            </a:r>
            <a:r>
              <a:rPr lang="es-ES" sz="1800" dirty="0">
                <a:effectLst/>
                <a:latin typeface="Calibri" panose="020F0502020204030204" pitchFamily="34" charset="0"/>
                <a:ea typeface="Calibri" panose="020F0502020204030204" pitchFamily="34" charset="0"/>
                <a:cs typeface="Times New Roman" panose="02020603050405020304" pitchFamily="18" charset="0"/>
              </a:rPr>
              <a:t>página</a:t>
            </a:r>
            <a:r>
              <a:rPr lang="es-ES" dirty="0"/>
              <a:t> web. Es fundamental que entienda los requisitos técnicos antes de iniciar el proceso de nuevos proveedores. </a:t>
            </a:r>
          </a:p>
          <a:p>
            <a:endParaRPr lang="es-ES" dirty="0"/>
          </a:p>
          <a:p>
            <a:r>
              <a:rPr lang="es-ES" b="0" dirty="0"/>
              <a:t>El Departamento de Agricultura</a:t>
            </a:r>
            <a:r>
              <a:rPr lang="es-ES" dirty="0"/>
              <a:t> se toma muy en serio la integridad del producto, y esperamos que nuestros proveedores suministren productos que cumplan consistentemente las expectativas de calidad y seguridad de nuestros clientes.</a:t>
            </a:r>
          </a:p>
          <a:p>
            <a:endParaRPr lang="es-ES" dirty="0"/>
          </a:p>
          <a:p>
            <a:r>
              <a:rPr lang="es-ES" dirty="0"/>
              <a:t>Las especificaciones detallan los requisitos técnicos del producto y la producción, incluyendo materias primas, formulación, envasado y embalaje, requisitos de inspección y certificación, y mucho más. Estas especificaciones detalladas garantizan al </a:t>
            </a:r>
            <a:r>
              <a:rPr lang="es-ES" b="0" dirty="0"/>
              <a:t>Departamento de Agricultura</a:t>
            </a:r>
            <a:r>
              <a:rPr lang="es-ES" dirty="0"/>
              <a:t> la misma calidad del producto final en cada contrato, independientemente del proveedor que resulte elegido. A veces, hacemos cambios en los requisitos técnicos de nuestros productos. Estas modificaciones se denominan enmiendas o “</a:t>
            </a:r>
            <a:r>
              <a:rPr lang="en-US" b="1" dirty="0"/>
              <a:t>amendments”</a:t>
            </a:r>
            <a:r>
              <a:rPr lang="es-ES" dirty="0"/>
              <a:t>, que enlazamos en el pliego de condiciones. Por favor, tómese su tiempo para revisar cualquier enmienda relacionada con la especificación del producto.</a:t>
            </a:r>
            <a:endParaRPr lang="en-US" dirty="0"/>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90A3D439-C120-4C9F-A3D8-1F1C42A27276}" type="slidenum">
              <a:rPr lang="en-US" smtClean="0"/>
              <a:t>7</a:t>
            </a:fld>
            <a:endParaRPr lang="en-US"/>
          </a:p>
        </p:txBody>
      </p:sp>
    </p:spTree>
    <p:extLst>
      <p:ext uri="{BB962C8B-B14F-4D97-AF65-F5344CB8AC3E}">
        <p14:creationId xmlns:p14="http://schemas.microsoft.com/office/powerpoint/2010/main" val="37114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8:</a:t>
            </a:r>
          </a:p>
          <a:p>
            <a:endParaRPr lang="en-US" u="sng" dirty="0"/>
          </a:p>
          <a:p>
            <a:r>
              <a:rPr lang="es-ES" dirty="0"/>
              <a:t>Aunque es posible que no pueda verlo bien en la diapositiva, sería negligente de mi parte si no mencionara la nueva lista de requisitos para los nuevos proveedores. Esta lista ha sido revisada para incluir todos los requisitos administrativos y técnicos necesarios para ser aprobado. También incluye dos apéndices: una lista de productos y códigos de materiales que compra nuestro Programa de Adquisición de Productos Básicos Agropecuarios y un directorio de las distintas áreas del programa con las que tendrá que ponerse en contacto para programar las auditorías o inspecciones necesarias para cumplir los requisitos técnicos, después de que la parte administrativa haya sido aprobada. </a:t>
            </a:r>
          </a:p>
          <a:p>
            <a:endParaRPr lang="es-ES" i="0" dirty="0"/>
          </a:p>
          <a:p>
            <a:r>
              <a:rPr lang="es-ES" i="0" dirty="0"/>
              <a:t>Para recibir una copia de la lista de requisitos, por favor envíenos un correo electrónico a la dirección para nuevos proveedores, la cual es: NewVendor@usda.gov. </a:t>
            </a:r>
          </a:p>
          <a:p>
            <a:endParaRPr lang="es-ES" dirty="0"/>
          </a:p>
          <a:p>
            <a:r>
              <a:rPr lang="es-ES" dirty="0"/>
              <a:t>Ahora que hemos repasado los pasos 1 y 2, vamos a profundizar en el proceso administrativo para convertirse en un proveedor del </a:t>
            </a:r>
            <a:r>
              <a:rPr lang="es-ES" b="0" dirty="0"/>
              <a:t>Departamento de Agricultura</a:t>
            </a:r>
            <a:r>
              <a:rPr lang="es-ES" dirty="0"/>
              <a:t>.</a:t>
            </a:r>
            <a:endParaRPr lang="en-US" dirty="0"/>
          </a:p>
          <a:p>
            <a:endParaRPr lang="en-US" b="1" dirty="0"/>
          </a:p>
        </p:txBody>
      </p:sp>
      <p:sp>
        <p:nvSpPr>
          <p:cNvPr id="4" name="Slide Number Placeholder 3"/>
          <p:cNvSpPr>
            <a:spLocks noGrp="1"/>
          </p:cNvSpPr>
          <p:nvPr>
            <p:ph type="sldNum" sz="quarter" idx="5"/>
          </p:nvPr>
        </p:nvSpPr>
        <p:spPr/>
        <p:txBody>
          <a:bodyPr/>
          <a:lstStyle/>
          <a:p>
            <a:fld id="{90A3D439-C120-4C9F-A3D8-1F1C42A27276}" type="slidenum">
              <a:rPr lang="en-US" smtClean="0"/>
              <a:t>8</a:t>
            </a:fld>
            <a:endParaRPr lang="en-US"/>
          </a:p>
        </p:txBody>
      </p:sp>
    </p:spTree>
    <p:extLst>
      <p:ext uri="{BB962C8B-B14F-4D97-AF65-F5344CB8AC3E}">
        <p14:creationId xmlns:p14="http://schemas.microsoft.com/office/powerpoint/2010/main" val="415559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u="sng" dirty="0"/>
              <a:t>9:</a:t>
            </a:r>
          </a:p>
          <a:p>
            <a:pPr defTabSz="931042">
              <a:defRPr/>
            </a:pPr>
            <a:endParaRPr lang="en-US" u="sng" dirty="0"/>
          </a:p>
          <a:p>
            <a:r>
              <a:rPr lang="es-ES" dirty="0"/>
              <a:t>El paso 3 se enfoca en el trámite administrativo, que comienza con el Sistema de Gestión de Adjudicaciones o </a:t>
            </a:r>
            <a:r>
              <a:rPr lang="es-ES" b="1" dirty="0"/>
              <a:t>SAM</a:t>
            </a:r>
            <a:r>
              <a:rPr lang="es-ES" dirty="0"/>
              <a:t> (por sus siglas en inglés). </a:t>
            </a:r>
            <a:r>
              <a:rPr lang="es-ES" b="1" dirty="0"/>
              <a:t>SAM</a:t>
            </a:r>
            <a:r>
              <a:rPr lang="es-ES" dirty="0"/>
              <a:t> es una </a:t>
            </a:r>
            <a:r>
              <a:rPr lang="es-ES" sz="1800" dirty="0">
                <a:effectLst/>
                <a:latin typeface="Calibri" panose="020F0502020204030204" pitchFamily="34" charset="0"/>
                <a:ea typeface="Calibri" panose="020F0502020204030204" pitchFamily="34" charset="0"/>
                <a:cs typeface="Times New Roman" panose="02020603050405020304" pitchFamily="18" charset="0"/>
              </a:rPr>
              <a:t>página </a:t>
            </a:r>
            <a:r>
              <a:rPr lang="es-ES" dirty="0"/>
              <a:t>web gratuita, propiedad del gobierno federal y gestionado por éste. Todo proveedor que desee participar en una contratación pública federal debe estar registrado en </a:t>
            </a:r>
            <a:r>
              <a:rPr lang="es-ES" b="1" dirty="0"/>
              <a:t>SAM</a:t>
            </a:r>
            <a:r>
              <a:rPr lang="es-ES" dirty="0"/>
              <a:t>. </a:t>
            </a:r>
            <a:r>
              <a:rPr lang="es-ES" i="0" u="none" dirty="0"/>
              <a:t>También puede registrar su empresa en </a:t>
            </a:r>
            <a:r>
              <a:rPr lang="es-ES" b="1" i="0" u="none" dirty="0"/>
              <a:t>SAM</a:t>
            </a:r>
            <a:r>
              <a:rPr lang="es-ES" i="0" u="none" dirty="0"/>
              <a:t> como pequeña empresa, pequeña empresa perteneciente a veteranos discapacitados, </a:t>
            </a:r>
            <a:r>
              <a:rPr lang="es-ES" i="0" u="none" dirty="0" err="1"/>
              <a:t>HubZone</a:t>
            </a:r>
            <a:r>
              <a:rPr lang="es-ES" i="0" u="none" dirty="0"/>
              <a:t>, </a:t>
            </a:r>
            <a:r>
              <a:rPr lang="es-ES" sz="1200" b="0" i="0" u="none" dirty="0">
                <a:solidFill>
                  <a:srgbClr val="002E6D"/>
                </a:solidFill>
                <a:effectLst/>
                <a:latin typeface="Source Sans Pro" panose="020B0503030403020204" pitchFamily="34" charset="0"/>
              </a:rPr>
              <a:t>Pequeña Empresa Propiedad de Mujeres</a:t>
            </a:r>
            <a:r>
              <a:rPr lang="es-ES" i="0" u="none" dirty="0"/>
              <a:t> o desarrollo empresarial 8(a). Tenga en cuenta que si está interesado en recibir certificaciones de Pequeña Empresa en Desventaja, </a:t>
            </a:r>
            <a:r>
              <a:rPr lang="es-ES" i="0" u="none" dirty="0" err="1"/>
              <a:t>HUBZone</a:t>
            </a:r>
            <a:r>
              <a:rPr lang="es-ES" i="0" u="none" dirty="0"/>
              <a:t>, </a:t>
            </a:r>
            <a:r>
              <a:rPr lang="es-ES" sz="1200" b="0" i="0" u="none" dirty="0">
                <a:solidFill>
                  <a:srgbClr val="002E6D"/>
                </a:solidFill>
                <a:effectLst/>
                <a:latin typeface="Source Sans Pro" panose="020B0503030403020204" pitchFamily="34" charset="0"/>
              </a:rPr>
              <a:t>Pequeña Empresa Propiedad de Mujeres</a:t>
            </a:r>
            <a:r>
              <a:rPr lang="es-ES" i="0" u="none" dirty="0"/>
              <a:t> o desarrollo empresarial 8(a), para completar ese proceso deberá dirigirse por separado a la Agencia Federal de Pequeños Negocios o el “</a:t>
            </a:r>
            <a:r>
              <a:rPr lang="en-US" b="1" i="0" u="none" dirty="0"/>
              <a:t>Small Business Administration”</a:t>
            </a:r>
            <a:r>
              <a:rPr lang="es-ES" b="1" i="0" u="none" dirty="0"/>
              <a:t>, </a:t>
            </a:r>
            <a:r>
              <a:rPr lang="en-US" sz="12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abreviado</a:t>
            </a:r>
            <a:r>
              <a:rPr lang="en-US" sz="1200" b="0" i="0" dirty="0">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 </a:t>
            </a:r>
            <a:r>
              <a:rPr lang="en-US" sz="1200" b="0" i="0" dirty="0" err="1">
                <a:solidFill>
                  <a:srgbClr val="000000"/>
                </a:solidFill>
                <a:effectLst/>
                <a:latin typeface="Source Sans Pro" panose="020B0503030403020204" pitchFamily="34" charset="0"/>
                <a:ea typeface="Calibri" panose="020F0502020204030204" pitchFamily="34" charset="0"/>
                <a:cs typeface="Times New Roman" panose="02020603050405020304" pitchFamily="18" charset="0"/>
              </a:rPr>
              <a:t>como</a:t>
            </a:r>
            <a:r>
              <a:rPr lang="es-ES" i="0" u="none" dirty="0"/>
              <a:t> “</a:t>
            </a:r>
            <a:r>
              <a:rPr lang="es-ES" b="1" i="0" u="none" dirty="0"/>
              <a:t>SBA”</a:t>
            </a:r>
            <a:r>
              <a:rPr lang="es-ES" i="0" u="none" dirty="0"/>
              <a:t> por sus siglas en inglés. </a:t>
            </a:r>
          </a:p>
          <a:p>
            <a:endParaRPr lang="es-ES" dirty="0"/>
          </a:p>
          <a:p>
            <a:r>
              <a:rPr lang="es-ES" dirty="0"/>
              <a:t>Aunque sólo es necesario registrarse en </a:t>
            </a:r>
            <a:r>
              <a:rPr lang="es-ES" b="1" dirty="0"/>
              <a:t>SAM</a:t>
            </a:r>
            <a:r>
              <a:rPr lang="es-ES" dirty="0"/>
              <a:t> una vez, debe actualizar o renovar su registro anualmente. El registro de su empresa en </a:t>
            </a:r>
            <a:r>
              <a:rPr lang="es-ES" b="1" dirty="0"/>
              <a:t>SAM</a:t>
            </a:r>
            <a:r>
              <a:rPr lang="es-ES" dirty="0"/>
              <a:t> es </a:t>
            </a:r>
            <a:r>
              <a:rPr lang="es-ES" u="sng" dirty="0"/>
              <a:t>gratuito</a:t>
            </a:r>
            <a:r>
              <a:rPr lang="es-ES" dirty="0"/>
              <a:t>. Este sistema en si es gratuito, así que tenga mucho cuidado con otros sistemas similares que cobran una tarifa bastante alta.  </a:t>
            </a:r>
          </a:p>
          <a:p>
            <a:endParaRPr lang="es-ES" dirty="0"/>
          </a:p>
          <a:p>
            <a:r>
              <a:rPr lang="es-ES" dirty="0"/>
              <a:t>Si tiene problemas para registrarse en </a:t>
            </a:r>
            <a:r>
              <a:rPr lang="es-ES" b="1" dirty="0"/>
              <a:t>SAM</a:t>
            </a:r>
            <a:r>
              <a:rPr lang="es-ES" dirty="0"/>
              <a:t>, en la página principal de </a:t>
            </a:r>
            <a:r>
              <a:rPr lang="es-ES" b="1" dirty="0"/>
              <a:t>SAM</a:t>
            </a:r>
            <a:r>
              <a:rPr lang="es-ES" dirty="0"/>
              <a:t> encontrará una pestaña de ayuda con preguntas frecuentes, guías de usuario y consejos útiles.  También puede ponerse en contacto con el </a:t>
            </a:r>
            <a:r>
              <a:rPr lang="es-ES" b="1" dirty="0"/>
              <a:t>SAM </a:t>
            </a:r>
            <a:r>
              <a:rPr lang="es-ES" b="1" dirty="0" err="1"/>
              <a:t>HelpDesk</a:t>
            </a:r>
            <a:r>
              <a:rPr lang="es-ES" b="1" dirty="0"/>
              <a:t> </a:t>
            </a:r>
            <a:r>
              <a:rPr lang="es-ES" dirty="0"/>
              <a:t>llamando al 1-866-606-8220. Y seleccionando la opción 1. Recuerde que este servicio es completamente gratis.</a:t>
            </a:r>
          </a:p>
          <a:p>
            <a:endParaRPr lang="es-ES" dirty="0"/>
          </a:p>
          <a:p>
            <a:r>
              <a:rPr lang="es-ES" dirty="0"/>
              <a:t>Un contacto ideal para ayudarle a registrar su empresa en SAM son los Aceleradores APEX o </a:t>
            </a:r>
            <a:r>
              <a:rPr lang="en-US" b="1" i="0" dirty="0">
                <a:solidFill>
                  <a:srgbClr val="202124"/>
                </a:solidFill>
                <a:effectLst/>
                <a:latin typeface="Roboto" panose="02000000000000000000" pitchFamily="2" charset="0"/>
              </a:rPr>
              <a:t>APEX Accelerators</a:t>
            </a:r>
            <a:r>
              <a:rPr lang="es-ES" dirty="0"/>
              <a:t> en inglés, antes conocidos como Centros de Asistencia Técnica para la Contratación Pública o </a:t>
            </a:r>
            <a:r>
              <a:rPr lang="es-ES" b="1" dirty="0"/>
              <a:t>PTAC</a:t>
            </a:r>
            <a:r>
              <a:rPr lang="es-ES" dirty="0"/>
              <a:t>.</a:t>
            </a:r>
          </a:p>
          <a:p>
            <a:endParaRPr lang="es-ES" dirty="0"/>
          </a:p>
          <a:p>
            <a:r>
              <a:rPr lang="es-ES" dirty="0"/>
              <a:t>Hay más de 90 aceleradores APEX, que ayudan a empresas en 49 estados, Washington D.C., Puerto Rico, Guam, las Islas Vírgenes de EE.UU.,</a:t>
            </a:r>
            <a:r>
              <a:rPr lang="es-ES" i="1" dirty="0"/>
              <a:t> </a:t>
            </a:r>
            <a:r>
              <a:rPr lang="es-ES" i="0" dirty="0"/>
              <a:t>el Estado Libre Asociado de las Marianas del Norte y en regiones establecidas por la Oficina de Asuntos Indígenas del Departamento del Interior de EE.UU.</a:t>
            </a:r>
          </a:p>
          <a:p>
            <a:endParaRPr lang="es-ES" dirty="0"/>
          </a:p>
          <a:p>
            <a:r>
              <a:rPr lang="es-ES" dirty="0"/>
              <a:t>Los Aceleradores APEX ofrecen asesoramiento y formación gratuita a los proveedores que desean hacer negocios con el gobierno. Una de las grandes ventajas de los Aceleradores APEX es su ayuda gratuita para el registro en </a:t>
            </a:r>
            <a:r>
              <a:rPr lang="es-ES" b="1" dirty="0"/>
              <a:t>SAM</a:t>
            </a:r>
            <a:r>
              <a:rPr lang="es-ES" dirty="0"/>
              <a:t>; incluso tienen una página web en la que destacan su ayuda con </a:t>
            </a:r>
            <a:r>
              <a:rPr lang="es-ES" b="1" dirty="0"/>
              <a:t>SAM</a:t>
            </a:r>
            <a:r>
              <a:rPr lang="es-ES" dirty="0"/>
              <a:t>, consejos generales y hasta vídeos. </a:t>
            </a:r>
          </a:p>
          <a:p>
            <a:endParaRPr lang="es-ES" dirty="0"/>
          </a:p>
          <a:p>
            <a:r>
              <a:rPr lang="es-ES" dirty="0"/>
              <a:t>Ahora, el siguiente paso luego de haberse registrado en </a:t>
            </a:r>
            <a:r>
              <a:rPr lang="es-ES" b="1" dirty="0"/>
              <a:t>SAM</a:t>
            </a:r>
            <a:r>
              <a:rPr lang="es-ES" dirty="0"/>
              <a:t>, es completar el formulario que le dará acceso al sistema de </a:t>
            </a:r>
            <a:r>
              <a:rPr lang="en-US" b="1" i="0" dirty="0">
                <a:solidFill>
                  <a:srgbClr val="212121"/>
                </a:solidFill>
                <a:effectLst/>
                <a:latin typeface="Source Sans Pro" panose="020B0503030403020204" pitchFamily="34" charset="0"/>
              </a:rPr>
              <a:t>Web-Based Supply Chain Management </a:t>
            </a:r>
            <a:r>
              <a:rPr lang="es-ES" dirty="0"/>
              <a:t>(o </a:t>
            </a:r>
            <a:r>
              <a:rPr lang="es-ES" b="1" dirty="0"/>
              <a:t>WBSCM</a:t>
            </a:r>
            <a:r>
              <a:rPr lang="es-ES" dirty="0"/>
              <a:t>, por sus siglas en inglés). Se trata de nuestro sistema de pedidos y adquisiciones totalmente integrado y accesible a través del Internet. Todos los pedidos, solicitudes, ofertas, adjudicaciones, entregas, facturas y pagos federales de alimentos y productos básicos se realizan en </a:t>
            </a:r>
            <a:r>
              <a:rPr lang="es-ES" b="1" dirty="0"/>
              <a:t>WBSCM</a:t>
            </a:r>
            <a:r>
              <a:rPr lang="es-ES" dirty="0"/>
              <a:t>, y todos los socios comerciales del programa de productos básicos están obligados a utilizar este sistema. El formulario es necesario para crear un perfil de usuario y concederle acceso al sistema </a:t>
            </a:r>
            <a:r>
              <a:rPr lang="es-ES" b="1" dirty="0"/>
              <a:t>WBSCM</a:t>
            </a:r>
            <a:r>
              <a:rPr lang="es-ES" dirty="0"/>
              <a:t> una vez que haya sido aprobado como proveedor. Le pedimos que por favor, seleccione un sólo grupo de productos en el formulario, ya que existe un periodo de prueba para los nuevos proveedores en el que sólo se les conceden hasta diez cargas de camión en su primer contrato.</a:t>
            </a:r>
          </a:p>
          <a:p>
            <a:endParaRPr lang="en-US" b="1" dirty="0"/>
          </a:p>
          <a:p>
            <a:endParaRPr lang="en-US" dirty="0"/>
          </a:p>
        </p:txBody>
      </p:sp>
      <p:sp>
        <p:nvSpPr>
          <p:cNvPr id="4" name="Slide Number Placeholder 3"/>
          <p:cNvSpPr>
            <a:spLocks noGrp="1"/>
          </p:cNvSpPr>
          <p:nvPr>
            <p:ph type="sldNum" sz="quarter" idx="5"/>
          </p:nvPr>
        </p:nvSpPr>
        <p:spPr/>
        <p:txBody>
          <a:bodyPr/>
          <a:lstStyle/>
          <a:p>
            <a:fld id="{90A3D439-C120-4C9F-A3D8-1F1C42A27276}" type="slidenum">
              <a:rPr lang="en-US" smtClean="0"/>
              <a:t>9</a:t>
            </a:fld>
            <a:endParaRPr lang="en-US"/>
          </a:p>
        </p:txBody>
      </p:sp>
    </p:spTree>
    <p:extLst>
      <p:ext uri="{BB962C8B-B14F-4D97-AF65-F5344CB8AC3E}">
        <p14:creationId xmlns:p14="http://schemas.microsoft.com/office/powerpoint/2010/main" val="4215329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91A408-FECE-4604-8795-1E4CF715FD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880" t="28092" r="31847" b="-45146"/>
          <a:stretch/>
        </p:blipFill>
        <p:spPr>
          <a:xfrm>
            <a:off x="6105833" y="1139734"/>
            <a:ext cx="3035159" cy="5745626"/>
          </a:xfrm>
          <a:prstGeom prst="rect">
            <a:avLst/>
          </a:prstGeom>
        </p:spPr>
      </p:pic>
      <p:pic>
        <p:nvPicPr>
          <p:cNvPr id="8" name="Picture 7">
            <a:extLst>
              <a:ext uri="{FF2B5EF4-FFF2-40B4-BE49-F238E27FC236}">
                <a16:creationId xmlns:a16="http://schemas.microsoft.com/office/drawing/2014/main" id="{F7AEE6EB-DBE7-41AD-AD0D-27D93C4F59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2651" y="346601"/>
            <a:ext cx="4013703" cy="485220"/>
          </a:xfrm>
          <a:prstGeom prst="rect">
            <a:avLst/>
          </a:prstGeom>
        </p:spPr>
      </p:pic>
      <p:pic>
        <p:nvPicPr>
          <p:cNvPr id="3" name="Picture 2">
            <a:extLst>
              <a:ext uri="{FF2B5EF4-FFF2-40B4-BE49-F238E27FC236}">
                <a16:creationId xmlns:a16="http://schemas.microsoft.com/office/drawing/2014/main" id="{84B05648-729F-85A1-95C6-E10439BAC89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254" t="11351" r="8798" b="1008"/>
          <a:stretch/>
        </p:blipFill>
        <p:spPr>
          <a:xfrm>
            <a:off x="6082356" y="1139733"/>
            <a:ext cx="3054823" cy="3503169"/>
          </a:xfrm>
          <a:prstGeom prst="rect">
            <a:avLst/>
          </a:prstGeom>
        </p:spPr>
      </p:pic>
      <p:sp>
        <p:nvSpPr>
          <p:cNvPr id="9" name="Rectangle 8">
            <a:extLst>
              <a:ext uri="{FF2B5EF4-FFF2-40B4-BE49-F238E27FC236}">
                <a16:creationId xmlns:a16="http://schemas.microsoft.com/office/drawing/2014/main" id="{F780F003-B34D-4B01-AE0A-37C4B810D378}"/>
              </a:ext>
              <a:ext uri="{C183D7F6-B498-43B3-948B-1728B52AA6E4}">
                <adec:decorative xmlns:adec="http://schemas.microsoft.com/office/drawing/2017/decorative" val="1"/>
              </a:ext>
            </a:extLst>
          </p:cNvPr>
          <p:cNvSpPr>
            <a:spLocks noChangeAspect="1"/>
          </p:cNvSpPr>
          <p:nvPr userDrawn="1"/>
        </p:nvSpPr>
        <p:spPr>
          <a:xfrm>
            <a:off x="-142105" y="4642902"/>
            <a:ext cx="12476209" cy="2242459"/>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3" name="Picture 12" descr="A red barn in a field&#10;&#10;Description automatically generated with medium confidence">
            <a:extLst>
              <a:ext uri="{FF2B5EF4-FFF2-40B4-BE49-F238E27FC236}">
                <a16:creationId xmlns:a16="http://schemas.microsoft.com/office/drawing/2014/main" id="{859ACAFE-BBDD-44E7-83A0-B0359D2B7DD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2829"/>
          <a:stretch/>
        </p:blipFill>
        <p:spPr>
          <a:xfrm>
            <a:off x="8136425" y="1139731"/>
            <a:ext cx="4055166" cy="3503169"/>
          </a:xfrm>
          <a:prstGeom prst="rect">
            <a:avLst/>
          </a:prstGeom>
        </p:spPr>
      </p:pic>
      <p:pic>
        <p:nvPicPr>
          <p:cNvPr id="4" name="Picture 3" descr="A large group of colorful shipping containers next to a cargo ship on a body of water&#10;&#10;Description automatically generated with low confidence">
            <a:extLst>
              <a:ext uri="{FF2B5EF4-FFF2-40B4-BE49-F238E27FC236}">
                <a16:creationId xmlns:a16="http://schemas.microsoft.com/office/drawing/2014/main" id="{49982D9C-17DB-4A5E-8E14-B15B74C7382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13255"/>
          <a:stretch/>
        </p:blipFill>
        <p:spPr>
          <a:xfrm>
            <a:off x="0" y="1139729"/>
            <a:ext cx="4051763" cy="3503171"/>
          </a:xfrm>
          <a:prstGeom prst="rect">
            <a:avLst/>
          </a:prstGeom>
        </p:spPr>
      </p:pic>
      <p:pic>
        <p:nvPicPr>
          <p:cNvPr id="14" name="Picture 13" descr="A group of kids sitting at a table with food&#10;&#10;Description automatically generated with medium confidence">
            <a:extLst>
              <a:ext uri="{FF2B5EF4-FFF2-40B4-BE49-F238E27FC236}">
                <a16:creationId xmlns:a16="http://schemas.microsoft.com/office/drawing/2014/main" id="{9BD00FF8-C502-4E3D-9E80-1D4DCF3329B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2546" r="24317"/>
          <a:stretch/>
        </p:blipFill>
        <p:spPr>
          <a:xfrm>
            <a:off x="4055576" y="1139727"/>
            <a:ext cx="4080849" cy="3503169"/>
          </a:xfrm>
          <a:prstGeom prst="rect">
            <a:avLst/>
          </a:prstGeom>
        </p:spPr>
      </p:pic>
    </p:spTree>
    <p:extLst>
      <p:ext uri="{BB962C8B-B14F-4D97-AF65-F5344CB8AC3E}">
        <p14:creationId xmlns:p14="http://schemas.microsoft.com/office/powerpoint/2010/main" val="406915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751113" y="1438853"/>
            <a:ext cx="8116661" cy="107814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751115" y="2841481"/>
            <a:ext cx="7859486" cy="2530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dirty="0"/>
          </a:p>
        </p:txBody>
      </p:sp>
      <p:pic>
        <p:nvPicPr>
          <p:cNvPr id="12" name="Picture 11" descr="A red barn in a field&#10;&#10;Description automatically generated with medium confidence">
            <a:extLst>
              <a:ext uri="{FF2B5EF4-FFF2-40B4-BE49-F238E27FC236}">
                <a16:creationId xmlns:a16="http://schemas.microsoft.com/office/drawing/2014/main" id="{19A49C4F-9C9A-4A7C-AFD3-290EEACD428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642" t="25256"/>
          <a:stretch/>
        </p:blipFill>
        <p:spPr>
          <a:xfrm>
            <a:off x="9107126" y="5111582"/>
            <a:ext cx="3228768" cy="1820846"/>
          </a:xfrm>
          <a:prstGeom prst="rect">
            <a:avLst/>
          </a:prstGeom>
        </p:spPr>
      </p:pic>
    </p:spTree>
    <p:extLst>
      <p:ext uri="{BB962C8B-B14F-4D97-AF65-F5344CB8AC3E}">
        <p14:creationId xmlns:p14="http://schemas.microsoft.com/office/powerpoint/2010/main" val="227331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p:cNvSpPr>
          <p:nvPr userDrawn="1"/>
        </p:nvSpPr>
        <p:spPr>
          <a:xfrm>
            <a:off x="-229190" y="-24607"/>
            <a:ext cx="12476209" cy="1073204"/>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 </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descr="A large group of colorful buildings next to a body of water&#10;&#10;Description automatically generated with low confidence">
            <a:extLst>
              <a:ext uri="{FF2B5EF4-FFF2-40B4-BE49-F238E27FC236}">
                <a16:creationId xmlns:a16="http://schemas.microsoft.com/office/drawing/2014/main" id="{68921B13-15D8-4A11-A7BB-2A0B0D8E2B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965" b="31097"/>
          <a:stretch/>
        </p:blipFill>
        <p:spPr>
          <a:xfrm>
            <a:off x="0" y="1048597"/>
            <a:ext cx="12192000" cy="3286131"/>
          </a:xfrm>
          <a:prstGeom prst="rect">
            <a:avLst/>
          </a:prstGeom>
        </p:spPr>
      </p:pic>
    </p:spTree>
    <p:extLst>
      <p:ext uri="{BB962C8B-B14F-4D97-AF65-F5344CB8AC3E}">
        <p14:creationId xmlns:p14="http://schemas.microsoft.com/office/powerpoint/2010/main" val="3792620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7" name="Picture 6" descr="A group of kids sitting at a table with food&#10;&#10;Description automatically generated with medium confidence">
            <a:extLst>
              <a:ext uri="{FF2B5EF4-FFF2-40B4-BE49-F238E27FC236}">
                <a16:creationId xmlns:a16="http://schemas.microsoft.com/office/drawing/2014/main" id="{4438016C-205C-47DC-A869-E2BE8EBAE1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5294" b="15769"/>
          <a:stretch/>
        </p:blipFill>
        <p:spPr>
          <a:xfrm>
            <a:off x="0" y="745006"/>
            <a:ext cx="12191999" cy="3977597"/>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0"/>
            <a:ext cx="12476209" cy="84182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0348" y="183043"/>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819425"/>
            <a:ext cx="10515600" cy="989977"/>
          </a:xfrm>
        </p:spPr>
        <p:txBody>
          <a:bodyPr anchor="b"/>
          <a:lstStyle>
            <a:lvl1pPr>
              <a:defRPr sz="6000"/>
            </a:lvl1pPr>
          </a:lstStyle>
          <a:p>
            <a:r>
              <a:rPr lang="en-US" dirty="0"/>
              <a:t>Click to edit Master title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272053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descr="A red barn in a field&#10;&#10;Description automatically generated with medium confidence">
            <a:extLst>
              <a:ext uri="{FF2B5EF4-FFF2-40B4-BE49-F238E27FC236}">
                <a16:creationId xmlns:a16="http://schemas.microsoft.com/office/drawing/2014/main" id="{DD0C76B3-FB26-4ACD-A6C8-9AAC3F6C1F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6" t="39523" r="-580" b="20567"/>
          <a:stretch/>
        </p:blipFill>
        <p:spPr>
          <a:xfrm>
            <a:off x="-53788" y="1048597"/>
            <a:ext cx="12322323" cy="3281455"/>
          </a:xfrm>
          <a:prstGeom prst="rect">
            <a:avLst/>
          </a:prstGeom>
        </p:spPr>
      </p:pic>
    </p:spTree>
    <p:extLst>
      <p:ext uri="{BB962C8B-B14F-4D97-AF65-F5344CB8AC3E}">
        <p14:creationId xmlns:p14="http://schemas.microsoft.com/office/powerpoint/2010/main" val="4093034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1" name="Picture 10" descr="A red barn in a field&#10;&#10;Description automatically generated with medium confidence">
            <a:extLst>
              <a:ext uri="{FF2B5EF4-FFF2-40B4-BE49-F238E27FC236}">
                <a16:creationId xmlns:a16="http://schemas.microsoft.com/office/drawing/2014/main" id="{EE2E9147-EF68-47DB-97E7-68C0B74F84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370" t="35583" r="545" b="3349"/>
          <a:stretch/>
        </p:blipFill>
        <p:spPr>
          <a:xfrm>
            <a:off x="8136423" y="1010562"/>
            <a:ext cx="4055166" cy="1917755"/>
          </a:xfrm>
          <a:prstGeom prst="rect">
            <a:avLst/>
          </a:prstGeom>
        </p:spPr>
      </p:pic>
      <p:pic>
        <p:nvPicPr>
          <p:cNvPr id="12" name="Picture 11" descr="A group of kids sitting at a table with food&#10;&#10;Description automatically generated with medium confidence">
            <a:extLst>
              <a:ext uri="{FF2B5EF4-FFF2-40B4-BE49-F238E27FC236}">
                <a16:creationId xmlns:a16="http://schemas.microsoft.com/office/drawing/2014/main" id="{CC60C75F-72EA-43DB-BF1F-1801ED89CAA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0" t="34834" r="27023" b="13940"/>
          <a:stretch/>
        </p:blipFill>
        <p:spPr>
          <a:xfrm>
            <a:off x="4055574" y="1010562"/>
            <a:ext cx="4080849" cy="1917751"/>
          </a:xfrm>
          <a:prstGeom prst="rect">
            <a:avLst/>
          </a:prstGeom>
        </p:spPr>
      </p:pic>
      <p:pic>
        <p:nvPicPr>
          <p:cNvPr id="13" name="Picture 12" descr="A large group of colorful shipping containers next to a cargo ship on a body of water&#10;&#10;Description automatically generated with low confidence">
            <a:extLst>
              <a:ext uri="{FF2B5EF4-FFF2-40B4-BE49-F238E27FC236}">
                <a16:creationId xmlns:a16="http://schemas.microsoft.com/office/drawing/2014/main" id="{0BAF8CB7-D6AF-4336-AE54-E9EC148BBCF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99" t="27483" r="10556" b="17927"/>
          <a:stretch/>
        </p:blipFill>
        <p:spPr>
          <a:xfrm>
            <a:off x="-2" y="1010562"/>
            <a:ext cx="4051763" cy="1912376"/>
          </a:xfrm>
          <a:prstGeom prst="rect">
            <a:avLst/>
          </a:prstGeom>
        </p:spPr>
      </p:pic>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200" y="3091672"/>
            <a:ext cx="10515599" cy="84261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4087006"/>
            <a:ext cx="10515600" cy="21529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3615661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200" y="1554480"/>
            <a:ext cx="7315200" cy="1520538"/>
          </a:xfrm>
        </p:spPr>
        <p:txBody>
          <a:bodyPr/>
          <a:lstStyle>
            <a:lvl1pPr>
              <a:defRPr baseline="0">
                <a:solidFill>
                  <a:schemeClr val="tx2"/>
                </a:solidFill>
                <a:latin typeface="Bookman Old Style" panose="020506040505050202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3575957"/>
            <a:ext cx="10515600" cy="26010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9" name="Rectangle 8">
            <a:extLst>
              <a:ext uri="{FF2B5EF4-FFF2-40B4-BE49-F238E27FC236}">
                <a16:creationId xmlns:a16="http://schemas.microsoft.com/office/drawing/2014/main" id="{D4AFA8C7-F831-4E35-8434-7AFC92A503B5}"/>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a:extLst>
              <a:ext uri="{FF2B5EF4-FFF2-40B4-BE49-F238E27FC236}">
                <a16:creationId xmlns:a16="http://schemas.microsoft.com/office/drawing/2014/main" id="{02501D16-A889-42FD-92FD-00381ADDBD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990911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2114E-EC48-4511-9C84-030D67B537AF}"/>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FFD8FAED-34CF-496A-A575-E62D08933F9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DA8DB204-E4ED-4B2B-8C32-D83E694B68D6}"/>
              </a:ext>
            </a:extLst>
          </p:cNvPr>
          <p:cNvSpPr>
            <a:spLocks noGrp="1"/>
          </p:cNvSpPr>
          <p:nvPr>
            <p:ph type="title"/>
          </p:nvPr>
        </p:nvSpPr>
        <p:spPr>
          <a:xfrm>
            <a:off x="838200" y="117293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84D867A-34B2-44AD-A6EE-0B4E7989A182}"/>
              </a:ext>
            </a:extLst>
          </p:cNvPr>
          <p:cNvSpPr>
            <a:spLocks noGrp="1"/>
          </p:cNvSpPr>
          <p:nvPr>
            <p:ph sz="half" idx="1"/>
          </p:nvPr>
        </p:nvSpPr>
        <p:spPr>
          <a:xfrm>
            <a:off x="838200" y="2677885"/>
            <a:ext cx="5181600" cy="34990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034EBA9-76C0-4B39-B1EE-159145B939BE}"/>
              </a:ext>
            </a:extLst>
          </p:cNvPr>
          <p:cNvSpPr>
            <a:spLocks noGrp="1"/>
          </p:cNvSpPr>
          <p:nvPr>
            <p:ph sz="half" idx="2"/>
          </p:nvPr>
        </p:nvSpPr>
        <p:spPr>
          <a:xfrm>
            <a:off x="6172200" y="2677885"/>
            <a:ext cx="5181600" cy="34990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5CACEE4-EA47-42AC-87AB-93A3A06AC374}"/>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6" name="Footer Placeholder 5">
            <a:extLst>
              <a:ext uri="{FF2B5EF4-FFF2-40B4-BE49-F238E27FC236}">
                <a16:creationId xmlns:a16="http://schemas.microsoft.com/office/drawing/2014/main" id="{BBF43473-9A42-4BC8-8D82-7566710B66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34ADAB-7F5B-41E9-A030-5B2CD26DB249}"/>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2010454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86E6-715D-4392-88DB-47A5FC11D813}"/>
              </a:ext>
            </a:extLst>
          </p:cNvPr>
          <p:cNvSpPr>
            <a:spLocks noGrp="1"/>
          </p:cNvSpPr>
          <p:nvPr>
            <p:ph type="title"/>
          </p:nvPr>
        </p:nvSpPr>
        <p:spPr>
          <a:xfrm>
            <a:off x="838200" y="105636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3C5E42-E13B-40BF-8962-27CC57AC6B6D}"/>
              </a:ext>
            </a:extLst>
          </p:cNvPr>
          <p:cNvSpPr>
            <a:spLocks noGrp="1"/>
          </p:cNvSpPr>
          <p:nvPr>
            <p:ph type="body" idx="1"/>
          </p:nvPr>
        </p:nvSpPr>
        <p:spPr>
          <a:xfrm>
            <a:off x="836612" y="238193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F6A367-05D2-4844-BEE7-F448E1DB1496}"/>
              </a:ext>
            </a:extLst>
          </p:cNvPr>
          <p:cNvSpPr>
            <a:spLocks noGrp="1"/>
          </p:cNvSpPr>
          <p:nvPr>
            <p:ph sz="half" idx="2"/>
          </p:nvPr>
        </p:nvSpPr>
        <p:spPr>
          <a:xfrm>
            <a:off x="839788" y="3428999"/>
            <a:ext cx="5157787" cy="2760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FF4570E-E6F7-4453-9689-08BC0E4EEC5E}"/>
              </a:ext>
            </a:extLst>
          </p:cNvPr>
          <p:cNvSpPr>
            <a:spLocks noGrp="1"/>
          </p:cNvSpPr>
          <p:nvPr>
            <p:ph type="body" sz="quarter" idx="3"/>
          </p:nvPr>
        </p:nvSpPr>
        <p:spPr>
          <a:xfrm>
            <a:off x="6172200" y="238193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34E6B12C-A44D-4F45-95F9-9730DD49CA72}"/>
              </a:ext>
            </a:extLst>
          </p:cNvPr>
          <p:cNvSpPr>
            <a:spLocks noGrp="1"/>
          </p:cNvSpPr>
          <p:nvPr>
            <p:ph sz="quarter" idx="4"/>
          </p:nvPr>
        </p:nvSpPr>
        <p:spPr>
          <a:xfrm>
            <a:off x="6172200" y="3428999"/>
            <a:ext cx="5183188" cy="27606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8F473FB-B41B-4B94-9F0B-2D978CD7A269}"/>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8" name="Footer Placeholder 7">
            <a:extLst>
              <a:ext uri="{FF2B5EF4-FFF2-40B4-BE49-F238E27FC236}">
                <a16:creationId xmlns:a16="http://schemas.microsoft.com/office/drawing/2014/main" id="{C9DF889C-96F9-4A63-BFE1-F76EDD564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2DCCB-34E4-4050-96BD-27E2E01B29D9}"/>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12" name="Rectangle 11">
            <a:extLst>
              <a:ext uri="{FF2B5EF4-FFF2-40B4-BE49-F238E27FC236}">
                <a16:creationId xmlns:a16="http://schemas.microsoft.com/office/drawing/2014/main" id="{47FE77D3-8B51-45E6-9794-9A1A923C9BA1}"/>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3" name="Picture 12">
            <a:extLst>
              <a:ext uri="{FF2B5EF4-FFF2-40B4-BE49-F238E27FC236}">
                <a16:creationId xmlns:a16="http://schemas.microsoft.com/office/drawing/2014/main" id="{3AFC8E42-C194-4C27-89C8-A793908C21F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2784075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B2D7E8-2E60-4765-A46F-E7D19670DF0E}"/>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BD343978-9872-491C-B465-525A530F7F8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94354065-7B3A-4295-82E5-68DF2603DFDC}"/>
              </a:ext>
            </a:extLst>
          </p:cNvPr>
          <p:cNvSpPr>
            <a:spLocks noGrp="1"/>
          </p:cNvSpPr>
          <p:nvPr>
            <p:ph type="title"/>
          </p:nvPr>
        </p:nvSpPr>
        <p:spPr>
          <a:xfrm>
            <a:off x="838200" y="996950"/>
            <a:ext cx="10515600" cy="1325563"/>
          </a:xfrm>
        </p:spPr>
        <p:txBody>
          <a:bodyPr/>
          <a:lstStyle/>
          <a:p>
            <a:r>
              <a:rPr lang="en-US"/>
              <a:t>Click to edit Master title style</a:t>
            </a:r>
          </a:p>
        </p:txBody>
      </p:sp>
      <p:sp>
        <p:nvSpPr>
          <p:cNvPr id="6" name="Picture Placeholder 2">
            <a:extLst>
              <a:ext uri="{FF2B5EF4-FFF2-40B4-BE49-F238E27FC236}">
                <a16:creationId xmlns:a16="http://schemas.microsoft.com/office/drawing/2014/main" id="{84BE371D-E8D9-4AD0-98B3-96576DF9DE11}"/>
              </a:ext>
            </a:extLst>
          </p:cNvPr>
          <p:cNvSpPr>
            <a:spLocks noGrp="1"/>
          </p:cNvSpPr>
          <p:nvPr>
            <p:ph type="pic" idx="1"/>
          </p:nvPr>
        </p:nvSpPr>
        <p:spPr>
          <a:xfrm>
            <a:off x="838200" y="2514600"/>
            <a:ext cx="10517188" cy="3346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Date Placeholder 2">
            <a:extLst>
              <a:ext uri="{FF2B5EF4-FFF2-40B4-BE49-F238E27FC236}">
                <a16:creationId xmlns:a16="http://schemas.microsoft.com/office/drawing/2014/main" id="{87D77F74-6B98-4EC5-9244-F2138C368AD7}"/>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4" name="Footer Placeholder 3">
            <a:extLst>
              <a:ext uri="{FF2B5EF4-FFF2-40B4-BE49-F238E27FC236}">
                <a16:creationId xmlns:a16="http://schemas.microsoft.com/office/drawing/2014/main" id="{D39A6539-1C01-4405-B7A8-1A144EA428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AFFECD-2390-4AAB-9D81-B7A64C486D27}"/>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2196677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5067C-DE6A-44CD-B8A6-0668C2B850CE}"/>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a:extLst>
              <a:ext uri="{FF2B5EF4-FFF2-40B4-BE49-F238E27FC236}">
                <a16:creationId xmlns:a16="http://schemas.microsoft.com/office/drawing/2014/main" id="{161208DD-E61C-42C7-9C7E-5DBD9D13A0A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5" name="Picture Placeholder 2">
            <a:extLst>
              <a:ext uri="{FF2B5EF4-FFF2-40B4-BE49-F238E27FC236}">
                <a16:creationId xmlns:a16="http://schemas.microsoft.com/office/drawing/2014/main" id="{EC47547B-4D0C-4DE9-807B-A5B49B76ACA5}"/>
              </a:ext>
            </a:extLst>
          </p:cNvPr>
          <p:cNvSpPr>
            <a:spLocks noGrp="1"/>
          </p:cNvSpPr>
          <p:nvPr>
            <p:ph type="pic" idx="1"/>
          </p:nvPr>
        </p:nvSpPr>
        <p:spPr>
          <a:xfrm>
            <a:off x="838200" y="1126671"/>
            <a:ext cx="10515600" cy="47343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a:extLst>
              <a:ext uri="{FF2B5EF4-FFF2-40B4-BE49-F238E27FC236}">
                <a16:creationId xmlns:a16="http://schemas.microsoft.com/office/drawing/2014/main" id="{2EFB5C7B-C7BE-4D1A-B2C9-DB3655C6E6AB}"/>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3" name="Footer Placeholder 2">
            <a:extLst>
              <a:ext uri="{FF2B5EF4-FFF2-40B4-BE49-F238E27FC236}">
                <a16:creationId xmlns:a16="http://schemas.microsoft.com/office/drawing/2014/main" id="{AB4F3EF7-89B4-4E9A-9DA2-C90E97E176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0395BC-E577-43BD-84E3-01412310F6CC}"/>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672971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AEE6EB-DBE7-41AD-AD0D-27D93C4F59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5652" y="350855"/>
            <a:ext cx="4013703" cy="485220"/>
          </a:xfrm>
          <a:prstGeom prst="rect">
            <a:avLst/>
          </a:prstGeom>
        </p:spPr>
      </p:pic>
      <p:pic>
        <p:nvPicPr>
          <p:cNvPr id="4" name="Picture 3" descr="A large group of colorful buildings next to a body of water&#10;&#10;Description automatically generated with low confidence">
            <a:extLst>
              <a:ext uri="{FF2B5EF4-FFF2-40B4-BE49-F238E27FC236}">
                <a16:creationId xmlns:a16="http://schemas.microsoft.com/office/drawing/2014/main" id="{57EBF4ED-1DF4-4FDF-8F4A-AC0A5B4B182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429" r="2" b="26045"/>
          <a:stretch/>
        </p:blipFill>
        <p:spPr>
          <a:xfrm>
            <a:off x="0" y="1073888"/>
            <a:ext cx="12192000" cy="4345837"/>
          </a:xfrm>
          <a:prstGeom prst="rect">
            <a:avLst/>
          </a:prstGeom>
        </p:spPr>
      </p:pic>
      <p:sp>
        <p:nvSpPr>
          <p:cNvPr id="7" name="Rectangle 6">
            <a:extLst>
              <a:ext uri="{FF2B5EF4-FFF2-40B4-BE49-F238E27FC236}">
                <a16:creationId xmlns:a16="http://schemas.microsoft.com/office/drawing/2014/main" id="{B949584A-5432-44B2-BF8F-D0867EE7C352}"/>
              </a:ext>
              <a:ext uri="{C183D7F6-B498-43B3-948B-1728B52AA6E4}">
                <adec:decorative xmlns:adec="http://schemas.microsoft.com/office/drawing/2017/decorative" val="1"/>
              </a:ext>
            </a:extLst>
          </p:cNvPr>
          <p:cNvSpPr>
            <a:spLocks noChangeAspect="1"/>
          </p:cNvSpPr>
          <p:nvPr userDrawn="1"/>
        </p:nvSpPr>
        <p:spPr>
          <a:xfrm>
            <a:off x="-284209" y="5419726"/>
            <a:ext cx="12476209" cy="1438274"/>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356167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0A5EC2-D024-430B-9DE6-A5CAD8E952A5}"/>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BFC9CD0E-3A38-44E9-9271-413F2CFCC42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7BD0136B-64E3-4D10-8E35-B0606BA5FB26}"/>
              </a:ext>
            </a:extLst>
          </p:cNvPr>
          <p:cNvSpPr>
            <a:spLocks noGrp="1"/>
          </p:cNvSpPr>
          <p:nvPr>
            <p:ph type="title"/>
          </p:nvPr>
        </p:nvSpPr>
        <p:spPr>
          <a:xfrm>
            <a:off x="839788" y="1077686"/>
            <a:ext cx="3932237" cy="16002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46B41D7C-7742-40E7-A80B-B9C92B6ABF78}"/>
              </a:ext>
            </a:extLst>
          </p:cNvPr>
          <p:cNvSpPr>
            <a:spLocks noGrp="1"/>
          </p:cNvSpPr>
          <p:nvPr>
            <p:ph type="body" sz="half" idx="2"/>
          </p:nvPr>
        </p:nvSpPr>
        <p:spPr>
          <a:xfrm>
            <a:off x="839788" y="2677886"/>
            <a:ext cx="3932237" cy="31911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Content Placeholder 2">
            <a:extLst>
              <a:ext uri="{FF2B5EF4-FFF2-40B4-BE49-F238E27FC236}">
                <a16:creationId xmlns:a16="http://schemas.microsoft.com/office/drawing/2014/main" id="{2EF11E7D-B6FD-4566-AF8B-1AF41D6F3182}"/>
              </a:ext>
            </a:extLst>
          </p:cNvPr>
          <p:cNvSpPr>
            <a:spLocks noGrp="1"/>
          </p:cNvSpPr>
          <p:nvPr>
            <p:ph idx="1"/>
          </p:nvPr>
        </p:nvSpPr>
        <p:spPr>
          <a:xfrm>
            <a:off x="5183188" y="2669946"/>
            <a:ext cx="6172200" cy="31911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33D87A4-5353-44D2-AACA-A80080A3E100}"/>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6" name="Footer Placeholder 5">
            <a:extLst>
              <a:ext uri="{FF2B5EF4-FFF2-40B4-BE49-F238E27FC236}">
                <a16:creationId xmlns:a16="http://schemas.microsoft.com/office/drawing/2014/main" id="{E57BA541-E432-48F1-A1C4-D1A2EAEA3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5F99B-A7B2-4CD7-B725-D8DD1703A287}"/>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1709747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16D1-0044-4CDD-AC62-C1C2002E5BF1}"/>
              </a:ext>
            </a:extLst>
          </p:cNvPr>
          <p:cNvSpPr>
            <a:spLocks noGrp="1"/>
          </p:cNvSpPr>
          <p:nvPr>
            <p:ph type="title"/>
          </p:nvPr>
        </p:nvSpPr>
        <p:spPr>
          <a:xfrm>
            <a:off x="839788" y="146957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BB71FD-4DBA-496D-8C21-53C7AC30FA0C}"/>
              </a:ext>
            </a:extLst>
          </p:cNvPr>
          <p:cNvSpPr>
            <a:spLocks noGrp="1"/>
          </p:cNvSpPr>
          <p:nvPr>
            <p:ph type="body" sz="half" idx="2"/>
          </p:nvPr>
        </p:nvSpPr>
        <p:spPr>
          <a:xfrm>
            <a:off x="839788" y="3069770"/>
            <a:ext cx="3932237" cy="27992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354CE9E6-B8A6-4755-A09A-7986E7C14B9D}"/>
              </a:ext>
            </a:extLst>
          </p:cNvPr>
          <p:cNvSpPr>
            <a:spLocks noGrp="1"/>
          </p:cNvSpPr>
          <p:nvPr>
            <p:ph type="pic" idx="1"/>
          </p:nvPr>
        </p:nvSpPr>
        <p:spPr>
          <a:xfrm>
            <a:off x="5183188" y="1469570"/>
            <a:ext cx="6172200" cy="4391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C58BB454-C706-4571-A9D6-5C268FF6E81E}"/>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6" name="Footer Placeholder 5">
            <a:extLst>
              <a:ext uri="{FF2B5EF4-FFF2-40B4-BE49-F238E27FC236}">
                <a16:creationId xmlns:a16="http://schemas.microsoft.com/office/drawing/2014/main" id="{6AD08507-CD4B-4598-875E-6420FD688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205285-9418-41DA-8AAF-EA386A4007B1}"/>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10" name="Rectangle 9">
            <a:extLst>
              <a:ext uri="{FF2B5EF4-FFF2-40B4-BE49-F238E27FC236}">
                <a16:creationId xmlns:a16="http://schemas.microsoft.com/office/drawing/2014/main" id="{1C6886F5-1592-4B53-B410-DA3CEFA3A61C}"/>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54A73B7A-D0EB-4CD3-B8BD-51DE2BC1081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375346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A red barn in a field&#10;&#10;Description automatically generated with medium confidence">
            <a:extLst>
              <a:ext uri="{FF2B5EF4-FFF2-40B4-BE49-F238E27FC236}">
                <a16:creationId xmlns:a16="http://schemas.microsoft.com/office/drawing/2014/main" id="{773F906A-83AC-43D1-88A4-9676420CEF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 t="38698" r="2543" b="3228"/>
          <a:stretch/>
        </p:blipFill>
        <p:spPr>
          <a:xfrm>
            <a:off x="-75303" y="1073887"/>
            <a:ext cx="12267303" cy="4874526"/>
          </a:xfrm>
          <a:prstGeom prst="rect">
            <a:avLst/>
          </a:prstGeom>
        </p:spPr>
      </p:pic>
      <p:pic>
        <p:nvPicPr>
          <p:cNvPr id="8" name="Picture 7">
            <a:extLst>
              <a:ext uri="{FF2B5EF4-FFF2-40B4-BE49-F238E27FC236}">
                <a16:creationId xmlns:a16="http://schemas.microsoft.com/office/drawing/2014/main" id="{F7AEE6EB-DBE7-41AD-AD0D-27D93C4F59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5652" y="350855"/>
            <a:ext cx="4013703" cy="485220"/>
          </a:xfrm>
          <a:prstGeom prst="rect">
            <a:avLst/>
          </a:prstGeom>
        </p:spPr>
      </p:pic>
      <p:sp>
        <p:nvSpPr>
          <p:cNvPr id="7" name="Rectangle 6">
            <a:extLst>
              <a:ext uri="{FF2B5EF4-FFF2-40B4-BE49-F238E27FC236}">
                <a16:creationId xmlns:a16="http://schemas.microsoft.com/office/drawing/2014/main" id="{B949584A-5432-44B2-BF8F-D0867EE7C352}"/>
              </a:ext>
              <a:ext uri="{C183D7F6-B498-43B3-948B-1728B52AA6E4}">
                <adec:decorative xmlns:adec="http://schemas.microsoft.com/office/drawing/2017/decorative" val="1"/>
              </a:ext>
            </a:extLst>
          </p:cNvPr>
          <p:cNvSpPr>
            <a:spLocks noChangeAspect="1"/>
          </p:cNvSpPr>
          <p:nvPr userDrawn="1"/>
        </p:nvSpPr>
        <p:spPr>
          <a:xfrm>
            <a:off x="-284209" y="5419726"/>
            <a:ext cx="12476209" cy="1438274"/>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612716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descr="A group of kids sitting at a table with food&#10;&#10;Description automatically generated with medium confidence">
            <a:extLst>
              <a:ext uri="{FF2B5EF4-FFF2-40B4-BE49-F238E27FC236}">
                <a16:creationId xmlns:a16="http://schemas.microsoft.com/office/drawing/2014/main" id="{41FCD015-0BD1-4CEB-B495-46A39498FD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5294" b="9945"/>
          <a:stretch/>
        </p:blipFill>
        <p:spPr>
          <a:xfrm>
            <a:off x="1" y="1073887"/>
            <a:ext cx="12191999" cy="4451014"/>
          </a:xfrm>
          <a:prstGeom prst="rect">
            <a:avLst/>
          </a:prstGeom>
        </p:spPr>
      </p:pic>
      <p:pic>
        <p:nvPicPr>
          <p:cNvPr id="8" name="Picture 7">
            <a:extLst>
              <a:ext uri="{FF2B5EF4-FFF2-40B4-BE49-F238E27FC236}">
                <a16:creationId xmlns:a16="http://schemas.microsoft.com/office/drawing/2014/main" id="{F7AEE6EB-DBE7-41AD-AD0D-27D93C4F59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5652" y="350855"/>
            <a:ext cx="4013703" cy="485220"/>
          </a:xfrm>
          <a:prstGeom prst="rect">
            <a:avLst/>
          </a:prstGeom>
        </p:spPr>
      </p:pic>
      <p:sp>
        <p:nvSpPr>
          <p:cNvPr id="7" name="Rectangle 6">
            <a:extLst>
              <a:ext uri="{FF2B5EF4-FFF2-40B4-BE49-F238E27FC236}">
                <a16:creationId xmlns:a16="http://schemas.microsoft.com/office/drawing/2014/main" id="{B949584A-5432-44B2-BF8F-D0867EE7C352}"/>
              </a:ext>
              <a:ext uri="{C183D7F6-B498-43B3-948B-1728B52AA6E4}">
                <adec:decorative xmlns:adec="http://schemas.microsoft.com/office/drawing/2017/decorative" val="1"/>
              </a:ext>
            </a:extLst>
          </p:cNvPr>
          <p:cNvSpPr>
            <a:spLocks noChangeAspect="1"/>
          </p:cNvSpPr>
          <p:nvPr userDrawn="1"/>
        </p:nvSpPr>
        <p:spPr>
          <a:xfrm>
            <a:off x="-284209" y="5419726"/>
            <a:ext cx="12476209" cy="1438274"/>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316340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A red barn in a field&#10;&#10;Description automatically generated with medium confidence">
            <a:extLst>
              <a:ext uri="{FF2B5EF4-FFF2-40B4-BE49-F238E27FC236}">
                <a16:creationId xmlns:a16="http://schemas.microsoft.com/office/drawing/2014/main" id="{87F1EE59-2DA8-4EE6-8B0E-E19B0CD55A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 t="38698" r="2543" b="20523"/>
          <a:stretch/>
        </p:blipFill>
        <p:spPr>
          <a:xfrm>
            <a:off x="-75304" y="1044677"/>
            <a:ext cx="12267303" cy="3422880"/>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 </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0096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A red barn in a field&#10;&#10;Description automatically generated with medium confidence">
            <a:extLst>
              <a:ext uri="{FF2B5EF4-FFF2-40B4-BE49-F238E27FC236}">
                <a16:creationId xmlns:a16="http://schemas.microsoft.com/office/drawing/2014/main" id="{D9515CB0-EDAE-4240-AAB1-F2C5016605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829"/>
          <a:stretch/>
        </p:blipFill>
        <p:spPr>
          <a:xfrm>
            <a:off x="8136424" y="1042130"/>
            <a:ext cx="4055166" cy="3503169"/>
          </a:xfrm>
          <a:prstGeom prst="rect">
            <a:avLst/>
          </a:prstGeom>
        </p:spPr>
      </p:pic>
      <p:pic>
        <p:nvPicPr>
          <p:cNvPr id="12" name="Picture 11" descr="A group of kids sitting at a table with food&#10;&#10;Description automatically generated with medium confidence">
            <a:extLst>
              <a:ext uri="{FF2B5EF4-FFF2-40B4-BE49-F238E27FC236}">
                <a16:creationId xmlns:a16="http://schemas.microsoft.com/office/drawing/2014/main" id="{1DD1BE5E-0B21-4605-A339-6DA9C354E28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99" r="26766"/>
          <a:stretch/>
        </p:blipFill>
        <p:spPr>
          <a:xfrm>
            <a:off x="4055575" y="1042126"/>
            <a:ext cx="4080849" cy="3503169"/>
          </a:xfrm>
          <a:prstGeom prst="rect">
            <a:avLst/>
          </a:prstGeom>
        </p:spPr>
      </p:pic>
      <p:pic>
        <p:nvPicPr>
          <p:cNvPr id="11" name="Picture 10" descr="A large group of colorful shipping containers next to a cargo ship on a body of water&#10;&#10;Description automatically generated with low confidence">
            <a:extLst>
              <a:ext uri="{FF2B5EF4-FFF2-40B4-BE49-F238E27FC236}">
                <a16:creationId xmlns:a16="http://schemas.microsoft.com/office/drawing/2014/main" id="{4215A794-1B3A-41B2-85AA-990A242C7A1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3255"/>
          <a:stretch/>
        </p:blipFill>
        <p:spPr>
          <a:xfrm>
            <a:off x="-1" y="1036749"/>
            <a:ext cx="4051763" cy="3503171"/>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dirty="0"/>
              <a:t>Click to edit Master title </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48080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4" name="Picture 13" descr="A large group of colorful buildings next to a body of water&#10;&#10;Description automatically generated with low confidence">
            <a:extLst>
              <a:ext uri="{FF2B5EF4-FFF2-40B4-BE49-F238E27FC236}">
                <a16:creationId xmlns:a16="http://schemas.microsoft.com/office/drawing/2014/main" id="{7F87503F-71E0-4C80-B0BF-50F8E70368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404"/>
          <a:stretch/>
        </p:blipFill>
        <p:spPr>
          <a:xfrm>
            <a:off x="9107128" y="1022089"/>
            <a:ext cx="3139891" cy="2062820"/>
          </a:xfrm>
          <a:prstGeom prst="rect">
            <a:avLst/>
          </a:prstGeom>
        </p:spPr>
      </p:pic>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751113" y="1438853"/>
            <a:ext cx="8116661" cy="107814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751115" y="2841481"/>
            <a:ext cx="7859486" cy="2530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dirty="0"/>
          </a:p>
        </p:txBody>
      </p:sp>
      <p:pic>
        <p:nvPicPr>
          <p:cNvPr id="12" name="Picture 11" descr="A red barn in a field&#10;&#10;Description automatically generated with medium confidence">
            <a:extLst>
              <a:ext uri="{FF2B5EF4-FFF2-40B4-BE49-F238E27FC236}">
                <a16:creationId xmlns:a16="http://schemas.microsoft.com/office/drawing/2014/main" id="{19A49C4F-9C9A-4A7C-AFD3-290EEACD42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1642" t="25256"/>
          <a:stretch/>
        </p:blipFill>
        <p:spPr>
          <a:xfrm>
            <a:off x="9107126" y="5111582"/>
            <a:ext cx="3228768" cy="1820846"/>
          </a:xfrm>
          <a:prstGeom prst="rect">
            <a:avLst/>
          </a:prstGeom>
        </p:spPr>
      </p:pic>
      <p:pic>
        <p:nvPicPr>
          <p:cNvPr id="13" name="Picture 12" descr="A group of kids sitting at a table with food&#10;&#10;Description automatically generated with medium confidence">
            <a:extLst>
              <a:ext uri="{FF2B5EF4-FFF2-40B4-BE49-F238E27FC236}">
                <a16:creationId xmlns:a16="http://schemas.microsoft.com/office/drawing/2014/main" id="{B173FC5E-56BB-4967-9383-EF9C9820F09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5405" r="24437" b="10130"/>
          <a:stretch/>
        </p:blipFill>
        <p:spPr>
          <a:xfrm>
            <a:off x="9107128" y="3084908"/>
            <a:ext cx="3084872" cy="2026674"/>
          </a:xfrm>
          <a:prstGeom prst="rect">
            <a:avLst/>
          </a:prstGeom>
        </p:spPr>
      </p:pic>
    </p:spTree>
    <p:extLst>
      <p:ext uri="{BB962C8B-B14F-4D97-AF65-F5344CB8AC3E}">
        <p14:creationId xmlns:p14="http://schemas.microsoft.com/office/powerpoint/2010/main" val="450857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14" name="Picture 13" descr="A large group of colorful buildings next to a body of water&#10;&#10;Description automatically generated with low confidence">
            <a:extLst>
              <a:ext uri="{FF2B5EF4-FFF2-40B4-BE49-F238E27FC236}">
                <a16:creationId xmlns:a16="http://schemas.microsoft.com/office/drawing/2014/main" id="{7F87503F-71E0-4C80-B0BF-50F8E70368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404"/>
          <a:stretch/>
        </p:blipFill>
        <p:spPr>
          <a:xfrm>
            <a:off x="9052109" y="4795180"/>
            <a:ext cx="3139891" cy="2062820"/>
          </a:xfrm>
          <a:prstGeom prst="rect">
            <a:avLst/>
          </a:prstGeom>
        </p:spPr>
      </p:pic>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751113" y="1438853"/>
            <a:ext cx="8116661" cy="107814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751115" y="2841481"/>
            <a:ext cx="7859486" cy="2530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dirty="0"/>
          </a:p>
        </p:txBody>
      </p:sp>
    </p:spTree>
    <p:extLst>
      <p:ext uri="{BB962C8B-B14F-4D97-AF65-F5344CB8AC3E}">
        <p14:creationId xmlns:p14="http://schemas.microsoft.com/office/powerpoint/2010/main" val="958540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751113" y="1438853"/>
            <a:ext cx="8116661" cy="107814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751115" y="2841481"/>
            <a:ext cx="7859486" cy="2530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5/30/2023</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dirty="0"/>
          </a:p>
        </p:txBody>
      </p:sp>
      <p:pic>
        <p:nvPicPr>
          <p:cNvPr id="13" name="Picture 12" descr="A group of kids sitting at a table with food&#10;&#10;Description automatically generated with medium confidence">
            <a:extLst>
              <a:ext uri="{FF2B5EF4-FFF2-40B4-BE49-F238E27FC236}">
                <a16:creationId xmlns:a16="http://schemas.microsoft.com/office/drawing/2014/main" id="{B173FC5E-56BB-4967-9383-EF9C9820F09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405" r="24437" b="10130"/>
          <a:stretch/>
        </p:blipFill>
        <p:spPr>
          <a:xfrm>
            <a:off x="9107128" y="4831326"/>
            <a:ext cx="3084872" cy="2026674"/>
          </a:xfrm>
          <a:prstGeom prst="rect">
            <a:avLst/>
          </a:prstGeom>
        </p:spPr>
      </p:pic>
    </p:spTree>
    <p:extLst>
      <p:ext uri="{BB962C8B-B14F-4D97-AF65-F5344CB8AC3E}">
        <p14:creationId xmlns:p14="http://schemas.microsoft.com/office/powerpoint/2010/main" val="3981375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83E49B-0072-4A89-A2C7-9F918A590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D6BABD7-ACFE-4DEF-9CA4-BC643EDA2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A58A4C-C7A0-4491-8C1B-F1A55C8CB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Black" panose="020B0A04020102020204" pitchFamily="34" charset="0"/>
              </a:defRPr>
            </a:lvl1pPr>
          </a:lstStyle>
          <a:p>
            <a:fld id="{E7139EC3-67C5-49C9-93C9-A43DD22E3D01}" type="datetimeFigureOut">
              <a:rPr lang="en-US" smtClean="0"/>
              <a:pPr/>
              <a:t>5/30/2023</a:t>
            </a:fld>
            <a:endParaRPr lang="en-US" dirty="0"/>
          </a:p>
        </p:txBody>
      </p:sp>
      <p:sp>
        <p:nvSpPr>
          <p:cNvPr id="5" name="Footer Placeholder 4">
            <a:extLst>
              <a:ext uri="{FF2B5EF4-FFF2-40B4-BE49-F238E27FC236}">
                <a16:creationId xmlns:a16="http://schemas.microsoft.com/office/drawing/2014/main" id="{9D80FC0E-220B-4A53-88C7-CABF39C7B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Black" panose="020B0A04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8FF296B5-5139-4378-849A-74ED8FB0C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Black" panose="020B0A04020102020204" pitchFamily="34" charset="0"/>
              </a:defRPr>
            </a:lvl1pPr>
          </a:lstStyle>
          <a:p>
            <a:fld id="{1D250715-9749-4B6E-BB82-D70D7542F145}" type="slidenum">
              <a:rPr lang="en-US" smtClean="0"/>
              <a:pPr/>
              <a:t>‹#›</a:t>
            </a:fld>
            <a:endParaRPr lang="en-US"/>
          </a:p>
        </p:txBody>
      </p:sp>
    </p:spTree>
    <p:extLst>
      <p:ext uri="{BB962C8B-B14F-4D97-AF65-F5344CB8AC3E}">
        <p14:creationId xmlns:p14="http://schemas.microsoft.com/office/powerpoint/2010/main" val="259368212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5" r:id="rId4"/>
    <p:sldLayoutId id="2147483651" r:id="rId5"/>
    <p:sldLayoutId id="2147483673" r:id="rId6"/>
    <p:sldLayoutId id="2147483668" r:id="rId7"/>
    <p:sldLayoutId id="2147483676" r:id="rId8"/>
    <p:sldLayoutId id="2147483678" r:id="rId9"/>
    <p:sldLayoutId id="2147483677" r:id="rId10"/>
    <p:sldLayoutId id="2147483661" r:id="rId11"/>
    <p:sldLayoutId id="2147483662" r:id="rId12"/>
    <p:sldLayoutId id="2147483672" r:id="rId13"/>
    <p:sldLayoutId id="2147483663" r:id="rId14"/>
    <p:sldLayoutId id="2147483650" r:id="rId15"/>
    <p:sldLayoutId id="2147483652" r:id="rId16"/>
    <p:sldLayoutId id="2147483653" r:id="rId17"/>
    <p:sldLayoutId id="2147483654" r:id="rId18"/>
    <p:sldLayoutId id="2147483655" r:id="rId19"/>
    <p:sldLayoutId id="2147483656" r:id="rId20"/>
    <p:sldLayoutId id="2147483657" r:id="rId21"/>
  </p:sldLayoutIdLst>
  <p:txStyles>
    <p:titleStyle>
      <a:lvl1pPr algn="l" defTabSz="914400" rtl="0" eaLnBrk="1" latinLnBrk="0" hangingPunct="1">
        <a:lnSpc>
          <a:spcPct val="90000"/>
        </a:lnSpc>
        <a:spcBef>
          <a:spcPct val="0"/>
        </a:spcBef>
        <a:buNone/>
        <a:defRPr sz="5000" b="1" kern="1200" baseline="0">
          <a:solidFill>
            <a:schemeClr val="tx2"/>
          </a:solidFill>
          <a:latin typeface="Bookman Old Style" panose="02050604050505020204" pitchFamily="18" charset="0"/>
          <a:ea typeface="+mj-ea"/>
          <a:cs typeface="Arial Nova Light" panose="020B03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chemeClr val="tx2"/>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42608"/>
          </a:solidFill>
          <a:latin typeface="Source Sans Pro" panose="020B0503030403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42608"/>
          </a:solidFill>
          <a:latin typeface="Source Sans Pro" panose="020B0503030403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mailto:NewVendor@usda.gov"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mailto:WBSCMAMS@ams.usda.gov"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mailto:NewVendor@usda.gov"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www.ams.usda.gov/selling-food/product-specs" TargetMode="External"/><Relationship Id="rId3" Type="http://schemas.openxmlformats.org/officeDocument/2006/relationships/hyperlink" Target="http://www.usda.gov/smallbiz/programs" TargetMode="External"/><Relationship Id="rId7" Type="http://schemas.openxmlformats.org/officeDocument/2006/relationships/hyperlink" Target="https://sam.gov/content/home"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hyperlink" Target="https://www.ams.usda.gov/selling-food/solicitations" TargetMode="External"/><Relationship Id="rId5" Type="http://schemas.openxmlformats.org/officeDocument/2006/relationships/hyperlink" Target="http://www.sba.gov/document/support-agency-contracting-goals" TargetMode="External"/><Relationship Id="rId4" Type="http://schemas.openxmlformats.org/officeDocument/2006/relationships/hyperlink" Target="http://www.sba.gov/document/support-table-size-standards" TargetMode="External"/><Relationship Id="rId9" Type="http://schemas.openxmlformats.org/officeDocument/2006/relationships/hyperlink" Target="https://public.govdelivery.com/accounts/USDAAMS/subscriber/new?qsp=USDAAMS_5"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ams.usda.gov/selling-food/solicitations"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sam.gov/content/hom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ams.usda.gov/selling-food/product-specs"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www.sam.gov/SAM/"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hyperlink" Target="https://www.apexaccelerators.us/#/" TargetMode="External"/><Relationship Id="rId4" Type="http://schemas.openxmlformats.org/officeDocument/2006/relationships/hyperlink" Target="http://www.sb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ACF0-8F4D-40CB-9C72-4F0C4062A221}"/>
              </a:ext>
            </a:extLst>
          </p:cNvPr>
          <p:cNvSpPr>
            <a:spLocks noGrp="1"/>
          </p:cNvSpPr>
          <p:nvPr>
            <p:ph type="title"/>
          </p:nvPr>
        </p:nvSpPr>
        <p:spPr>
          <a:xfrm>
            <a:off x="293077" y="3411415"/>
            <a:ext cx="11605846" cy="1312059"/>
          </a:xfrm>
        </p:spPr>
        <p:txBody>
          <a:bodyPr>
            <a:normAutofit fontScale="90000"/>
          </a:bodyPr>
          <a:lstStyle/>
          <a:p>
            <a:pPr algn="ctr"/>
            <a:r>
              <a:rPr kumimoji="0" lang="es-ES" sz="4400" b="1" i="0" u="none" strike="noStrike" kern="1200" cap="none" spc="0" normalizeH="0" baseline="0" noProof="0" dirty="0">
                <a:ln>
                  <a:noFill/>
                </a:ln>
                <a:solidFill>
                  <a:srgbClr val="2A5C0B"/>
                </a:solidFill>
                <a:effectLst/>
                <a:uLnTx/>
                <a:uFillTx/>
                <a:cs typeface="+mj-cs"/>
              </a:rPr>
              <a:t>Cómo Ser un Proveedor </a:t>
            </a:r>
            <a:br>
              <a:rPr kumimoji="0" lang="es-ES" sz="4400" b="1" i="0" u="none" strike="noStrike" kern="1200" cap="none" spc="0" normalizeH="0" baseline="0" noProof="0" dirty="0">
                <a:ln>
                  <a:noFill/>
                </a:ln>
                <a:solidFill>
                  <a:srgbClr val="2A5C0B"/>
                </a:solidFill>
                <a:effectLst/>
                <a:uLnTx/>
                <a:uFillTx/>
                <a:cs typeface="+mj-cs"/>
              </a:rPr>
            </a:br>
            <a:r>
              <a:rPr kumimoji="0" lang="es-ES" sz="4400" b="1" i="0" u="none" strike="noStrike" kern="1200" cap="none" spc="0" normalizeH="0" baseline="0" noProof="0" dirty="0">
                <a:ln>
                  <a:noFill/>
                </a:ln>
                <a:solidFill>
                  <a:srgbClr val="2A5C0B"/>
                </a:solidFill>
                <a:effectLst/>
                <a:uLnTx/>
                <a:uFillTx/>
                <a:cs typeface="+mj-cs"/>
              </a:rPr>
              <a:t>Certificado del Departamento de Agricultura de los Estados Unidos (USDA)</a:t>
            </a:r>
            <a:endParaRPr lang="en-US" dirty="0">
              <a:solidFill>
                <a:srgbClr val="2A5C0B"/>
              </a:solidFill>
            </a:endParaRPr>
          </a:p>
        </p:txBody>
      </p:sp>
      <p:sp>
        <p:nvSpPr>
          <p:cNvPr id="3" name="Content Placeholder 2">
            <a:extLst>
              <a:ext uri="{FF2B5EF4-FFF2-40B4-BE49-F238E27FC236}">
                <a16:creationId xmlns:a16="http://schemas.microsoft.com/office/drawing/2014/main" id="{0E35F621-AB89-474A-895B-AA829AEFE7BD}"/>
              </a:ext>
            </a:extLst>
          </p:cNvPr>
          <p:cNvSpPr>
            <a:spLocks noGrp="1"/>
          </p:cNvSpPr>
          <p:nvPr>
            <p:ph idx="1"/>
          </p:nvPr>
        </p:nvSpPr>
        <p:spPr>
          <a:xfrm>
            <a:off x="838200" y="5074132"/>
            <a:ext cx="10515600" cy="1783868"/>
          </a:xfrm>
        </p:spPr>
        <p:txBody>
          <a:bodyPr/>
          <a:lstStyle/>
          <a:p>
            <a:pPr marL="0" indent="0" algn="ctr">
              <a:buNone/>
            </a:pPr>
            <a:r>
              <a:rPr lang="en-US" dirty="0"/>
              <a:t>Diana Dau David</a:t>
            </a:r>
          </a:p>
          <a:p>
            <a:pPr marL="0" indent="0" algn="ctr">
              <a:buNone/>
            </a:pPr>
            <a:r>
              <a:rPr lang="es-ES" dirty="0"/>
              <a:t>Especialistas en Nuevos Proveedores/Pequeñas Empresas</a:t>
            </a:r>
          </a:p>
          <a:p>
            <a:pPr marL="0" indent="0" algn="ctr">
              <a:buNone/>
            </a:pPr>
            <a:r>
              <a:rPr lang="en-US" dirty="0"/>
              <a:t>Commodity Procurement Program</a:t>
            </a:r>
          </a:p>
          <a:p>
            <a:pPr marL="0" indent="0" algn="ctr">
              <a:buNone/>
            </a:pPr>
            <a:endParaRPr lang="en-US" dirty="0"/>
          </a:p>
        </p:txBody>
      </p:sp>
    </p:spTree>
    <p:extLst>
      <p:ext uri="{BB962C8B-B14F-4D97-AF65-F5344CB8AC3E}">
        <p14:creationId xmlns:p14="http://schemas.microsoft.com/office/powerpoint/2010/main" val="3557856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F74D-BF49-4588-8148-A95A6BB6C76A}"/>
              </a:ext>
            </a:extLst>
          </p:cNvPr>
          <p:cNvSpPr>
            <a:spLocks noGrp="1"/>
          </p:cNvSpPr>
          <p:nvPr>
            <p:ph type="title"/>
          </p:nvPr>
        </p:nvSpPr>
        <p:spPr>
          <a:xfrm>
            <a:off x="210207" y="1167412"/>
            <a:ext cx="11771586" cy="1240221"/>
          </a:xfrm>
        </p:spPr>
        <p:txBody>
          <a:bodyPr>
            <a:noAutofit/>
          </a:bodyPr>
          <a:lstStyle/>
          <a:p>
            <a:pPr algn="ctr"/>
            <a:r>
              <a:rPr lang="en-US" sz="3200" b="1" dirty="0"/>
              <a:t>Paso 3: </a:t>
            </a:r>
            <a:r>
              <a:rPr lang="es-ES" sz="3200" b="1" dirty="0"/>
              <a:t>Aplicación Administrativa para </a:t>
            </a:r>
            <a:br>
              <a:rPr lang="es-ES" sz="3200" b="1" dirty="0"/>
            </a:br>
            <a:r>
              <a:rPr lang="es-ES" sz="3200" b="1" dirty="0"/>
              <a:t>Nuevos Proveedores</a:t>
            </a:r>
            <a:br>
              <a:rPr lang="en-US" sz="3200" b="1" dirty="0"/>
            </a:br>
            <a:r>
              <a:rPr lang="es-ES" sz="2000" b="0" dirty="0">
                <a:solidFill>
                  <a:srgbClr val="FF0000"/>
                </a:solidFill>
              </a:rPr>
              <a:t>"Requisitos de aptitud de los posibles contratistas"- Documentación del</a:t>
            </a:r>
            <a:br>
              <a:rPr lang="es-ES" sz="2000" b="0" dirty="0">
                <a:solidFill>
                  <a:srgbClr val="FF0000"/>
                </a:solidFill>
              </a:rPr>
            </a:br>
            <a:r>
              <a:rPr lang="es-ES" sz="2000" b="0" dirty="0">
                <a:solidFill>
                  <a:srgbClr val="FF0000"/>
                </a:solidFill>
              </a:rPr>
              <a:t> posible contratista responsable </a:t>
            </a:r>
            <a:r>
              <a:rPr lang="en-US" sz="2000" b="0" dirty="0">
                <a:solidFill>
                  <a:srgbClr val="FF0000"/>
                </a:solidFill>
              </a:rPr>
              <a:t>(FAR 9.104-1 and FAR 9.104-3)</a:t>
            </a:r>
            <a:endParaRPr lang="en-US" sz="2000" b="0" dirty="0"/>
          </a:p>
        </p:txBody>
      </p:sp>
      <p:sp>
        <p:nvSpPr>
          <p:cNvPr id="3" name="Content Placeholder 2">
            <a:extLst>
              <a:ext uri="{FF2B5EF4-FFF2-40B4-BE49-F238E27FC236}">
                <a16:creationId xmlns:a16="http://schemas.microsoft.com/office/drawing/2014/main" id="{EFB92254-EB25-44F6-8BE4-B96CFF44061A}"/>
              </a:ext>
            </a:extLst>
          </p:cNvPr>
          <p:cNvSpPr>
            <a:spLocks noGrp="1"/>
          </p:cNvSpPr>
          <p:nvPr>
            <p:ph idx="1"/>
          </p:nvPr>
        </p:nvSpPr>
        <p:spPr>
          <a:xfrm>
            <a:off x="838200" y="2657015"/>
            <a:ext cx="10515600" cy="3885708"/>
          </a:xfrm>
        </p:spPr>
        <p:txBody>
          <a:bodyPr>
            <a:normAutofit fontScale="92500" lnSpcReduction="10000"/>
          </a:bodyPr>
          <a:lstStyle/>
          <a:p>
            <a:pPr>
              <a:buFont typeface="Wingdings" panose="05000000000000000000" pitchFamily="2" charset="2"/>
              <a:buChar char="ü"/>
            </a:pPr>
            <a:r>
              <a:rPr lang="es-ES" b="0" dirty="0">
                <a:latin typeface="+mn-lt"/>
              </a:rPr>
              <a:t>Carta de la empresa que certifica la capacidad para llevar a cabo sus compromisos   </a:t>
            </a:r>
            <a:endParaRPr lang="en-US" b="0" dirty="0">
              <a:latin typeface="+mn-lt"/>
            </a:endParaRPr>
          </a:p>
          <a:p>
            <a:pPr>
              <a:buFont typeface="Wingdings" panose="05000000000000000000" pitchFamily="2" charset="2"/>
              <a:buChar char="ü"/>
            </a:pPr>
            <a:endParaRPr lang="en-US" b="0" dirty="0">
              <a:latin typeface="+mn-lt"/>
            </a:endParaRPr>
          </a:p>
          <a:p>
            <a:pPr>
              <a:buFont typeface="Wingdings" panose="05000000000000000000" pitchFamily="2" charset="2"/>
              <a:buChar char="ü"/>
            </a:pPr>
            <a:r>
              <a:rPr lang="es-ES" b="0" dirty="0">
                <a:latin typeface="+mn-lt"/>
              </a:rPr>
              <a:t>Tres (3) cartas de recomendación</a:t>
            </a:r>
            <a:endParaRPr lang="en-US" b="0" dirty="0">
              <a:latin typeface="+mn-lt"/>
            </a:endParaRPr>
          </a:p>
          <a:p>
            <a:pPr>
              <a:buFont typeface="Wingdings" panose="05000000000000000000" pitchFamily="2" charset="2"/>
              <a:buChar char="ü"/>
            </a:pPr>
            <a:endParaRPr lang="en-US" b="0" dirty="0">
              <a:latin typeface="+mn-lt"/>
            </a:endParaRPr>
          </a:p>
          <a:p>
            <a:pPr>
              <a:buFont typeface="Wingdings" panose="05000000000000000000" pitchFamily="2" charset="2"/>
              <a:buChar char="ü"/>
            </a:pPr>
            <a:r>
              <a:rPr lang="en-US" b="0" dirty="0">
                <a:latin typeface="+mn-lt"/>
              </a:rPr>
              <a:t> </a:t>
            </a:r>
            <a:r>
              <a:rPr lang="es-ES" b="0" dirty="0">
                <a:latin typeface="+mn-lt"/>
              </a:rPr>
              <a:t>No es necesario presentar datos financieros, ya que se obtendrá un informe de evaluación de la responsabilidad del contratista (CRA)</a:t>
            </a:r>
            <a:endParaRPr lang="en-US" b="0" dirty="0">
              <a:latin typeface="+mn-lt"/>
            </a:endParaRPr>
          </a:p>
          <a:p>
            <a:pPr lvl="1">
              <a:buFont typeface="Wingdings" panose="05000000000000000000" pitchFamily="2" charset="2"/>
              <a:buChar char="ü"/>
            </a:pPr>
            <a:r>
              <a:rPr lang="en-US" dirty="0">
                <a:solidFill>
                  <a:srgbClr val="2A5C0B"/>
                </a:solidFill>
                <a:latin typeface="+mn-lt"/>
              </a:rPr>
              <a:t>Informe CRA </a:t>
            </a:r>
            <a:r>
              <a:rPr lang="en-US" dirty="0" err="1">
                <a:solidFill>
                  <a:srgbClr val="2A5C0B"/>
                </a:solidFill>
                <a:latin typeface="+mn-lt"/>
              </a:rPr>
              <a:t>obtenido</a:t>
            </a:r>
            <a:r>
              <a:rPr lang="en-US" dirty="0">
                <a:solidFill>
                  <a:srgbClr val="2A5C0B"/>
                </a:solidFill>
                <a:latin typeface="+mn-lt"/>
              </a:rPr>
              <a:t> de </a:t>
            </a:r>
            <a:r>
              <a:rPr lang="en-US" dirty="0" err="1">
                <a:solidFill>
                  <a:srgbClr val="2A5C0B"/>
                </a:solidFill>
                <a:latin typeface="+mn-lt"/>
              </a:rPr>
              <a:t>FedDataCheck</a:t>
            </a:r>
            <a:endParaRPr lang="en-US" dirty="0">
              <a:solidFill>
                <a:srgbClr val="2A5C0B"/>
              </a:solidFill>
              <a:latin typeface="+mn-lt"/>
            </a:endParaRPr>
          </a:p>
          <a:p>
            <a:pPr lvl="1">
              <a:buFont typeface="Wingdings" panose="05000000000000000000" pitchFamily="2" charset="2"/>
              <a:buChar char="ü"/>
            </a:pPr>
            <a:r>
              <a:rPr lang="es-ES" dirty="0">
                <a:solidFill>
                  <a:srgbClr val="2A5C0B"/>
                </a:solidFill>
                <a:latin typeface="+mn-lt"/>
              </a:rPr>
              <a:t>La empresa debe estar registrada en SAM.gov y disponer de un identificador único de entidad (</a:t>
            </a:r>
            <a:r>
              <a:rPr lang="es-ES" dirty="0" err="1">
                <a:solidFill>
                  <a:srgbClr val="2A5C0B"/>
                </a:solidFill>
                <a:latin typeface="+mn-lt"/>
              </a:rPr>
              <a:t>Unique</a:t>
            </a:r>
            <a:r>
              <a:rPr lang="es-ES" dirty="0">
                <a:solidFill>
                  <a:srgbClr val="2A5C0B"/>
                </a:solidFill>
                <a:latin typeface="+mn-lt"/>
              </a:rPr>
              <a:t> </a:t>
            </a:r>
            <a:r>
              <a:rPr lang="es-ES" dirty="0" err="1">
                <a:solidFill>
                  <a:srgbClr val="2A5C0B"/>
                </a:solidFill>
                <a:latin typeface="+mn-lt"/>
              </a:rPr>
              <a:t>Entity</a:t>
            </a:r>
            <a:r>
              <a:rPr lang="es-ES" dirty="0">
                <a:solidFill>
                  <a:srgbClr val="2A5C0B"/>
                </a:solidFill>
                <a:latin typeface="+mn-lt"/>
              </a:rPr>
              <a:t> </a:t>
            </a:r>
            <a:r>
              <a:rPr lang="es-ES" dirty="0" err="1">
                <a:solidFill>
                  <a:srgbClr val="2A5C0B"/>
                </a:solidFill>
                <a:latin typeface="+mn-lt"/>
              </a:rPr>
              <a:t>Identifier</a:t>
            </a:r>
            <a:r>
              <a:rPr lang="es-ES" dirty="0">
                <a:solidFill>
                  <a:srgbClr val="2A5C0B"/>
                </a:solidFill>
                <a:latin typeface="+mn-lt"/>
              </a:rPr>
              <a:t> o </a:t>
            </a:r>
            <a:r>
              <a:rPr lang="en-US" dirty="0">
                <a:solidFill>
                  <a:srgbClr val="2A5C0B"/>
                </a:solidFill>
                <a:latin typeface="+mn-lt"/>
              </a:rPr>
              <a:t>UEI)</a:t>
            </a:r>
          </a:p>
        </p:txBody>
      </p:sp>
    </p:spTree>
    <p:extLst>
      <p:ext uri="{BB962C8B-B14F-4D97-AF65-F5344CB8AC3E}">
        <p14:creationId xmlns:p14="http://schemas.microsoft.com/office/powerpoint/2010/main" val="3306099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9B337C-9E03-4B89-98B7-34DBBE68498A}"/>
              </a:ext>
            </a:extLst>
          </p:cNvPr>
          <p:cNvSpPr>
            <a:spLocks noGrp="1"/>
          </p:cNvSpPr>
          <p:nvPr>
            <p:ph type="title"/>
          </p:nvPr>
        </p:nvSpPr>
        <p:spPr>
          <a:xfrm>
            <a:off x="656520" y="1339114"/>
            <a:ext cx="11440887" cy="1078149"/>
          </a:xfrm>
        </p:spPr>
        <p:txBody>
          <a:bodyPr>
            <a:noAutofit/>
          </a:bodyPr>
          <a:lstStyle/>
          <a:p>
            <a:pPr algn="ctr"/>
            <a:r>
              <a:rPr lang="en-US" sz="3200" b="1" dirty="0"/>
              <a:t>Paso 3: </a:t>
            </a:r>
            <a:r>
              <a:rPr lang="es-ES" sz="3200" b="1" dirty="0"/>
              <a:t>Aplicación Administrativa para </a:t>
            </a:r>
            <a:br>
              <a:rPr lang="es-ES" sz="3200" b="1" dirty="0"/>
            </a:br>
            <a:r>
              <a:rPr lang="es-ES" sz="3200" b="1" dirty="0"/>
              <a:t>Nuevos Proveedores</a:t>
            </a:r>
            <a:br>
              <a:rPr lang="en-US" sz="2800" b="1" dirty="0"/>
            </a:br>
            <a:r>
              <a:rPr lang="es-ES" sz="2000" b="0" dirty="0">
                <a:solidFill>
                  <a:srgbClr val="FF0000"/>
                </a:solidFill>
              </a:rPr>
              <a:t>"Requisitos de aptitud de los posibles contratistas"- Documentación del</a:t>
            </a:r>
            <a:br>
              <a:rPr lang="es-ES" sz="2000" b="0" dirty="0">
                <a:solidFill>
                  <a:srgbClr val="FF0000"/>
                </a:solidFill>
              </a:rPr>
            </a:br>
            <a:r>
              <a:rPr lang="es-ES" sz="2000" b="0" dirty="0">
                <a:solidFill>
                  <a:srgbClr val="FF0000"/>
                </a:solidFill>
              </a:rPr>
              <a:t> posible contratista responsable </a:t>
            </a:r>
            <a:r>
              <a:rPr lang="en-US" sz="2000" b="0" dirty="0">
                <a:solidFill>
                  <a:srgbClr val="FF0000"/>
                </a:solidFill>
              </a:rPr>
              <a:t>(FAR 9.104-1 and FAR 9.104-3)</a:t>
            </a:r>
            <a:endParaRPr lang="en-US" sz="2000" dirty="0"/>
          </a:p>
        </p:txBody>
      </p:sp>
      <p:sp>
        <p:nvSpPr>
          <p:cNvPr id="5" name="Content Placeholder 4">
            <a:extLst>
              <a:ext uri="{FF2B5EF4-FFF2-40B4-BE49-F238E27FC236}">
                <a16:creationId xmlns:a16="http://schemas.microsoft.com/office/drawing/2014/main" id="{E24AFA47-2A3F-4A82-96A2-DADCB54147D4}"/>
              </a:ext>
            </a:extLst>
          </p:cNvPr>
          <p:cNvSpPr>
            <a:spLocks noGrp="1"/>
          </p:cNvSpPr>
          <p:nvPr>
            <p:ph idx="1"/>
          </p:nvPr>
        </p:nvSpPr>
        <p:spPr>
          <a:xfrm>
            <a:off x="751115" y="2585545"/>
            <a:ext cx="7859486" cy="3972910"/>
          </a:xfrm>
        </p:spPr>
        <p:txBody>
          <a:bodyPr>
            <a:normAutofit/>
          </a:bodyPr>
          <a:lstStyle/>
          <a:p>
            <a:pPr marL="0" indent="0">
              <a:lnSpc>
                <a:spcPct val="150000"/>
              </a:lnSpc>
              <a:spcBef>
                <a:spcPct val="0"/>
              </a:spcBef>
              <a:buNone/>
              <a:defRPr/>
            </a:pPr>
            <a:r>
              <a:rPr lang="es-ES" sz="2400" dirty="0">
                <a:latin typeface="Arial Nova" panose="020B0504020202020204" pitchFamily="34" charset="0"/>
              </a:rPr>
              <a:t>Si usted no es el fabricante del producto, también tendrá que proporcionar</a:t>
            </a:r>
            <a:r>
              <a:rPr lang="en-US" sz="2400" dirty="0">
                <a:latin typeface="Arial Nova" panose="020B0504020202020204" pitchFamily="34" charset="0"/>
              </a:rPr>
              <a:t>:</a:t>
            </a:r>
          </a:p>
          <a:p>
            <a:pPr lvl="1">
              <a:lnSpc>
                <a:spcPct val="150000"/>
              </a:lnSpc>
              <a:spcBef>
                <a:spcPct val="0"/>
              </a:spcBef>
              <a:buFont typeface="Wingdings" panose="05000000000000000000" pitchFamily="2" charset="2"/>
              <a:buChar char=""/>
              <a:defRPr/>
            </a:pPr>
            <a:r>
              <a:rPr lang="en-US" sz="2400" dirty="0">
                <a:solidFill>
                  <a:srgbClr val="2A5C0B"/>
                </a:solidFill>
              </a:rPr>
              <a:t>Carta del </a:t>
            </a:r>
            <a:r>
              <a:rPr lang="en-US" dirty="0" err="1">
                <a:solidFill>
                  <a:srgbClr val="2A5C0B"/>
                </a:solidFill>
              </a:rPr>
              <a:t>S</a:t>
            </a:r>
            <a:r>
              <a:rPr lang="en-US" sz="2400" dirty="0" err="1">
                <a:solidFill>
                  <a:srgbClr val="2A5C0B"/>
                </a:solidFill>
              </a:rPr>
              <a:t>uministrador</a:t>
            </a:r>
            <a:r>
              <a:rPr lang="en-US" sz="2400" dirty="0">
                <a:solidFill>
                  <a:srgbClr val="2A5C0B"/>
                </a:solidFill>
              </a:rPr>
              <a:t> del Producto</a:t>
            </a:r>
          </a:p>
          <a:p>
            <a:pPr lvl="1">
              <a:lnSpc>
                <a:spcPct val="150000"/>
              </a:lnSpc>
              <a:spcBef>
                <a:spcPct val="0"/>
              </a:spcBef>
              <a:buFont typeface="Wingdings" panose="05000000000000000000" pitchFamily="2" charset="2"/>
              <a:buChar char=""/>
              <a:defRPr/>
            </a:pPr>
            <a:r>
              <a:rPr lang="es-ES" sz="2400" dirty="0">
                <a:solidFill>
                  <a:srgbClr val="2A5C0B"/>
                </a:solidFill>
              </a:rPr>
              <a:t>Propuesta de Reclamación y Resolución de Conflictos</a:t>
            </a:r>
            <a:endParaRPr lang="en-US" dirty="0">
              <a:solidFill>
                <a:srgbClr val="2A5C0B"/>
              </a:solidFill>
            </a:endParaRPr>
          </a:p>
          <a:p>
            <a:pPr marL="457200" lvl="1" indent="0">
              <a:lnSpc>
                <a:spcPct val="150000"/>
              </a:lnSpc>
              <a:spcBef>
                <a:spcPct val="0"/>
              </a:spcBef>
              <a:buNone/>
              <a:defRPr/>
            </a:pPr>
            <a:r>
              <a:rPr lang="es-ES" sz="2400" b="1" dirty="0">
                <a:solidFill>
                  <a:srgbClr val="2A5C0B"/>
                </a:solidFill>
              </a:rPr>
              <a:t>Antes de obtener la aprobación como proveedor, debe cumplir nuestros requisitos técnicos</a:t>
            </a:r>
            <a:r>
              <a:rPr lang="en-US" sz="2400" b="1" dirty="0">
                <a:solidFill>
                  <a:srgbClr val="2A5C0B"/>
                </a:solidFill>
              </a:rPr>
              <a:t>.</a:t>
            </a:r>
          </a:p>
          <a:p>
            <a:endParaRPr lang="en-US" dirty="0"/>
          </a:p>
        </p:txBody>
      </p:sp>
    </p:spTree>
    <p:extLst>
      <p:ext uri="{BB962C8B-B14F-4D97-AF65-F5344CB8AC3E}">
        <p14:creationId xmlns:p14="http://schemas.microsoft.com/office/powerpoint/2010/main" val="3995589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F74D-BF49-4588-8148-A95A6BB6C76A}"/>
              </a:ext>
            </a:extLst>
          </p:cNvPr>
          <p:cNvSpPr>
            <a:spLocks noGrp="1"/>
          </p:cNvSpPr>
          <p:nvPr>
            <p:ph type="title"/>
          </p:nvPr>
        </p:nvSpPr>
        <p:spPr>
          <a:xfrm>
            <a:off x="241738" y="1051034"/>
            <a:ext cx="11771586" cy="1240221"/>
          </a:xfrm>
        </p:spPr>
        <p:txBody>
          <a:bodyPr>
            <a:noAutofit/>
          </a:bodyPr>
          <a:lstStyle/>
          <a:p>
            <a:pPr algn="ctr"/>
            <a:r>
              <a:rPr lang="en-US" sz="3600" b="1" dirty="0"/>
              <a:t>Paso 3: </a:t>
            </a:r>
            <a:r>
              <a:rPr lang="es-ES" sz="3600" b="1" dirty="0"/>
              <a:t>Aplicación Administrativa para </a:t>
            </a:r>
            <a:br>
              <a:rPr lang="es-ES" sz="3600" b="1" dirty="0"/>
            </a:br>
            <a:r>
              <a:rPr lang="es-ES" sz="3600" b="1" dirty="0"/>
              <a:t>Nuevos Proveedores</a:t>
            </a:r>
            <a:br>
              <a:rPr lang="en-US" sz="3200" b="1" dirty="0"/>
            </a:br>
            <a:endParaRPr lang="en-US" sz="2000" b="0" dirty="0"/>
          </a:p>
        </p:txBody>
      </p:sp>
      <p:sp>
        <p:nvSpPr>
          <p:cNvPr id="3" name="Content Placeholder 2">
            <a:extLst>
              <a:ext uri="{FF2B5EF4-FFF2-40B4-BE49-F238E27FC236}">
                <a16:creationId xmlns:a16="http://schemas.microsoft.com/office/drawing/2014/main" id="{EFB92254-EB25-44F6-8BE4-B96CFF44061A}"/>
              </a:ext>
            </a:extLst>
          </p:cNvPr>
          <p:cNvSpPr>
            <a:spLocks noGrp="1"/>
          </p:cNvSpPr>
          <p:nvPr>
            <p:ph idx="1"/>
          </p:nvPr>
        </p:nvSpPr>
        <p:spPr>
          <a:xfrm>
            <a:off x="838200" y="2154621"/>
            <a:ext cx="11112062" cy="4508938"/>
          </a:xfrm>
        </p:spPr>
        <p:txBody>
          <a:bodyPr>
            <a:noAutofit/>
          </a:bodyPr>
          <a:lstStyle/>
          <a:p>
            <a:pPr marL="160338" marR="0" lvl="1" indent="0" algn="l" defTabSz="409575" rtl="0" eaLnBrk="1" fontAlgn="base" latinLnBrk="0" hangingPunct="1">
              <a:lnSpc>
                <a:spcPct val="100000"/>
              </a:lnSpc>
              <a:spcBef>
                <a:spcPts val="0"/>
              </a:spcBef>
              <a:spcAft>
                <a:spcPts val="50"/>
              </a:spcAft>
              <a:buClrTx/>
              <a:buSzTx/>
              <a:buFont typeface="Wingdings" panose="05000000000000000000" pitchFamily="2" charset="2"/>
              <a:buChar char=""/>
              <a:tabLst/>
              <a:defRPr/>
            </a:pPr>
            <a:r>
              <a:rPr kumimoji="0" lang="en-US" sz="2800" b="0" i="0" u="none" strike="noStrike" kern="0" cap="none" spc="0" normalizeH="0" baseline="0" noProof="0" dirty="0" err="1">
                <a:ln>
                  <a:noFill/>
                </a:ln>
                <a:solidFill>
                  <a:srgbClr val="2A5C0B"/>
                </a:solidFill>
                <a:effectLst/>
                <a:uLnTx/>
                <a:uFillTx/>
                <a:latin typeface="Calibri"/>
                <a:ea typeface="+mn-ea"/>
                <a:cs typeface="+mn-cs"/>
                <a:sym typeface="Helvetica Light"/>
              </a:rPr>
              <a:t>Solicitud</a:t>
            </a: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 o </a:t>
            </a:r>
            <a:r>
              <a:rPr kumimoji="0" lang="en-US" sz="2800" b="0" i="0" u="none" strike="noStrike" kern="0" cap="none" spc="0" normalizeH="0" baseline="0" noProof="0" dirty="0" err="1">
                <a:ln>
                  <a:noFill/>
                </a:ln>
                <a:solidFill>
                  <a:srgbClr val="2A5C0B"/>
                </a:solidFill>
                <a:effectLst/>
                <a:uLnTx/>
                <a:uFillTx/>
                <a:latin typeface="Calibri"/>
                <a:ea typeface="+mn-ea"/>
                <a:cs typeface="+mn-cs"/>
                <a:sym typeface="Helvetica Light"/>
              </a:rPr>
              <a:t>Aplicación</a:t>
            </a: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 </a:t>
            </a:r>
            <a:r>
              <a:rPr kumimoji="0" lang="en-US" sz="2800" b="0" i="0" u="none" strike="noStrike" kern="0" cap="none" spc="0" normalizeH="0" baseline="0" noProof="0" dirty="0" err="1">
                <a:ln>
                  <a:noFill/>
                </a:ln>
                <a:solidFill>
                  <a:srgbClr val="2A5C0B"/>
                </a:solidFill>
                <a:effectLst/>
                <a:uLnTx/>
                <a:uFillTx/>
                <a:latin typeface="Calibri"/>
                <a:ea typeface="+mn-ea"/>
                <a:cs typeface="+mn-cs"/>
                <a:sym typeface="Helvetica Light"/>
              </a:rPr>
              <a:t>Administrativa</a:t>
            </a: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 </a:t>
            </a:r>
            <a:r>
              <a:rPr kumimoji="0" lang="en-US" sz="2800" b="0" i="0" u="none" strike="noStrike" kern="0" cap="none" spc="0" normalizeH="0" baseline="0" noProof="0" dirty="0" err="1">
                <a:ln>
                  <a:noFill/>
                </a:ln>
                <a:solidFill>
                  <a:srgbClr val="2A5C0B"/>
                </a:solidFill>
                <a:effectLst/>
                <a:uLnTx/>
                <a:uFillTx/>
                <a:latin typeface="Calibri"/>
                <a:ea typeface="+mn-ea"/>
                <a:cs typeface="+mn-cs"/>
                <a:sym typeface="Helvetica Light"/>
              </a:rPr>
              <a:t>enviada</a:t>
            </a: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 a </a:t>
            </a: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hlinkClick r:id="rId3">
                  <a:extLst>
                    <a:ext uri="{A12FA001-AC4F-418D-AE19-62706E023703}">
                      <ahyp:hlinkClr xmlns:ahyp="http://schemas.microsoft.com/office/drawing/2018/hyperlinkcolor" val="tx"/>
                    </a:ext>
                  </a:extLst>
                </a:hlinkClick>
              </a:rPr>
              <a:t>NewVendor@usda.gov</a:t>
            </a: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 </a:t>
            </a:r>
          </a:p>
          <a:p>
            <a:pPr marL="160338" marR="0" lvl="1" indent="0" algn="l" defTabSz="409575" rtl="0" eaLnBrk="1" fontAlgn="base" latinLnBrk="0" hangingPunct="1">
              <a:lnSpc>
                <a:spcPct val="100000"/>
              </a:lnSpc>
              <a:spcBef>
                <a:spcPts val="0"/>
              </a:spcBef>
              <a:spcAft>
                <a:spcPts val="50"/>
              </a:spcAft>
              <a:buClrTx/>
              <a:buSzTx/>
              <a:buFont typeface="Arial" panose="020B0604020202020204" pitchFamily="34" charset="0"/>
              <a:buNone/>
              <a:tabLst/>
              <a:defRPr/>
            </a:pPr>
            <a:endPar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endParaRPr>
          </a:p>
          <a:p>
            <a:pPr marL="160338" lvl="1" indent="0" defTabSz="409575" fontAlgn="base">
              <a:lnSpc>
                <a:spcPct val="100000"/>
              </a:lnSpc>
              <a:spcBef>
                <a:spcPts val="0"/>
              </a:spcBef>
              <a:spcAft>
                <a:spcPts val="50"/>
              </a:spcAft>
              <a:buFont typeface="Wingdings" panose="05000000000000000000" pitchFamily="2" charset="2"/>
              <a:buChar char=""/>
              <a:defRPr/>
            </a:pP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 </a:t>
            </a:r>
            <a:r>
              <a:rPr kumimoji="0" lang="es-ES" sz="2800" b="0" i="0" u="none" strike="noStrike" kern="0" cap="none" spc="0" normalizeH="0" baseline="0" noProof="0" dirty="0">
                <a:ln>
                  <a:noFill/>
                </a:ln>
                <a:solidFill>
                  <a:srgbClr val="2A5C0B"/>
                </a:solidFill>
                <a:effectLst/>
                <a:uLnTx/>
                <a:uFillTx/>
                <a:latin typeface="Calibri"/>
                <a:ea typeface="+mn-ea"/>
                <a:cs typeface="+mn-cs"/>
                <a:sym typeface="Helvetica Light"/>
              </a:rPr>
              <a:t>El Oficial de Contratación (</a:t>
            </a:r>
            <a:r>
              <a:rPr lang="en-US" sz="2800" kern="0" dirty="0">
                <a:solidFill>
                  <a:srgbClr val="2A5C0B"/>
                </a:solidFill>
                <a:latin typeface="Calibri"/>
                <a:cs typeface="+mn-cs"/>
                <a:sym typeface="Helvetica Light"/>
              </a:rPr>
              <a:t>Contracting Officer o </a:t>
            </a:r>
            <a:r>
              <a:rPr kumimoji="0" lang="es-ES" sz="2800" b="0" i="0" u="none" strike="noStrike" kern="0" cap="none" spc="0" normalizeH="0" baseline="0" noProof="0" dirty="0">
                <a:ln>
                  <a:noFill/>
                </a:ln>
                <a:solidFill>
                  <a:srgbClr val="2A5C0B"/>
                </a:solidFill>
                <a:effectLst/>
                <a:uLnTx/>
                <a:uFillTx/>
                <a:latin typeface="Calibri"/>
                <a:ea typeface="+mn-ea"/>
                <a:cs typeface="+mn-cs"/>
                <a:sym typeface="Helvetica Light"/>
              </a:rPr>
              <a:t>CO) encargado de aprobar el contrato obtendrá un informe CRA de Sam.gov </a:t>
            </a:r>
            <a:endPar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endParaRPr>
          </a:p>
          <a:p>
            <a:pPr marL="560388" marR="0" lvl="2" indent="0" algn="l" defTabSz="409575" rtl="0" eaLnBrk="1" fontAlgn="base" latinLnBrk="0" hangingPunct="1">
              <a:lnSpc>
                <a:spcPct val="100000"/>
              </a:lnSpc>
              <a:spcBef>
                <a:spcPts val="0"/>
              </a:spcBef>
              <a:spcAft>
                <a:spcPts val="50"/>
              </a:spcAft>
              <a:buClrTx/>
              <a:buSzTx/>
              <a:buFont typeface="Arial" panose="020B0604020202020204" pitchFamily="34" charset="0"/>
              <a:buNone/>
              <a:tabLst/>
              <a:defRPr/>
            </a:pPr>
            <a:endPar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endParaRPr>
          </a:p>
          <a:p>
            <a:pPr marL="160338" marR="0" lvl="1" indent="0" algn="l" defTabSz="409575" rtl="0" eaLnBrk="1" fontAlgn="base" latinLnBrk="0" hangingPunct="1">
              <a:lnSpc>
                <a:spcPct val="100000"/>
              </a:lnSpc>
              <a:spcBef>
                <a:spcPts val="0"/>
              </a:spcBef>
              <a:spcAft>
                <a:spcPts val="50"/>
              </a:spcAft>
              <a:buClrTx/>
              <a:buSzTx/>
              <a:buFont typeface="Wingdings" panose="05000000000000000000" pitchFamily="2" charset="2"/>
              <a:buChar char=""/>
              <a:tabLst/>
              <a:defRPr/>
            </a:pP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 </a:t>
            </a:r>
            <a:r>
              <a:rPr kumimoji="0" lang="en-US" sz="2800" b="0" i="0" u="none" strike="noStrike" kern="0" cap="none" spc="0" normalizeH="0" baseline="0" noProof="0" dirty="0" err="1">
                <a:ln>
                  <a:noFill/>
                </a:ln>
                <a:solidFill>
                  <a:srgbClr val="2A5C0B"/>
                </a:solidFill>
                <a:effectLst/>
                <a:uLnTx/>
                <a:uFillTx/>
                <a:latin typeface="Calibri"/>
                <a:ea typeface="+mn-ea"/>
                <a:cs typeface="+mn-cs"/>
                <a:sym typeface="Helvetica Light"/>
              </a:rPr>
              <a:t>Aplicación</a:t>
            </a: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 </a:t>
            </a:r>
            <a:r>
              <a:rPr kumimoji="0" lang="en-US" sz="2800" b="0" i="0" u="none" strike="noStrike" kern="0" cap="none" spc="0" normalizeH="0" baseline="0" noProof="0" dirty="0" err="1">
                <a:ln>
                  <a:noFill/>
                </a:ln>
                <a:solidFill>
                  <a:srgbClr val="2A5C0B"/>
                </a:solidFill>
                <a:effectLst/>
                <a:uLnTx/>
                <a:uFillTx/>
                <a:latin typeface="Calibri"/>
                <a:ea typeface="+mn-ea"/>
                <a:cs typeface="+mn-cs"/>
                <a:sym typeface="Helvetica Light"/>
              </a:rPr>
              <a:t>Administrativa</a:t>
            </a: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 </a:t>
            </a:r>
            <a:r>
              <a:rPr kumimoji="0" lang="en-US" sz="2800" b="0" i="0" u="none" strike="noStrike" kern="0" cap="none" spc="0" normalizeH="0" baseline="0" noProof="0" dirty="0" err="1">
                <a:ln>
                  <a:noFill/>
                </a:ln>
                <a:solidFill>
                  <a:srgbClr val="2A5C0B"/>
                </a:solidFill>
                <a:effectLst/>
                <a:uLnTx/>
                <a:uFillTx/>
                <a:latin typeface="Calibri"/>
                <a:ea typeface="+mn-ea"/>
                <a:cs typeface="+mn-cs"/>
                <a:sym typeface="Helvetica Light"/>
              </a:rPr>
              <a:t>enviada</a:t>
            </a: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 al </a:t>
            </a:r>
            <a:r>
              <a:rPr kumimoji="0" lang="es-ES" sz="2800" b="0" i="0" u="none" strike="noStrike" kern="0" cap="none" spc="0" normalizeH="0" baseline="0" noProof="0" dirty="0">
                <a:ln>
                  <a:noFill/>
                </a:ln>
                <a:solidFill>
                  <a:srgbClr val="2A5C0B"/>
                </a:solidFill>
                <a:effectLst/>
                <a:uLnTx/>
                <a:uFillTx/>
                <a:latin typeface="Calibri"/>
                <a:ea typeface="+mn-ea"/>
                <a:cs typeface="+mn-cs"/>
                <a:sym typeface="Helvetica Light"/>
              </a:rPr>
              <a:t>oficial de contratación </a:t>
            </a:r>
            <a:endPar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endParaRPr>
          </a:p>
          <a:p>
            <a:pPr marL="560388" marR="0" lvl="2" indent="0" algn="l" defTabSz="409575" rtl="0" eaLnBrk="1" fontAlgn="base" latinLnBrk="0" hangingPunct="1">
              <a:lnSpc>
                <a:spcPct val="100000"/>
              </a:lnSpc>
              <a:spcBef>
                <a:spcPts val="0"/>
              </a:spcBef>
              <a:spcAft>
                <a:spcPts val="50"/>
              </a:spcAft>
              <a:buClrTx/>
              <a:buSzTx/>
              <a:buFont typeface="Wingdings" panose="05000000000000000000" pitchFamily="2" charset="2"/>
              <a:buChar char=""/>
              <a:tabLst/>
              <a:defRPr/>
            </a:pPr>
            <a:r>
              <a:rPr kumimoji="0" lang="es-ES" sz="2800" b="0" i="0" u="none" strike="noStrike" kern="0" cap="none" spc="0" normalizeH="0" baseline="0" noProof="0" dirty="0">
                <a:ln>
                  <a:noFill/>
                </a:ln>
                <a:solidFill>
                  <a:srgbClr val="2A5C0B"/>
                </a:solidFill>
                <a:effectLst/>
                <a:uLnTx/>
                <a:uFillTx/>
                <a:latin typeface="Calibri"/>
                <a:ea typeface="+mn-ea"/>
                <a:cs typeface="+mn-cs"/>
                <a:sym typeface="Helvetica Light"/>
              </a:rPr>
              <a:t>Es posible que se requiera información adicional como: Registro con la FDA, Plan de Auditoría de Defensa Alimentaria, </a:t>
            </a:r>
            <a:r>
              <a:rPr kumimoji="0" lang="es-ES" sz="2800" b="0" i="0" u="none" strike="noStrike" kern="0" cap="none" spc="0" normalizeH="0" baseline="0" noProof="0" dirty="0" err="1">
                <a:ln>
                  <a:noFill/>
                </a:ln>
                <a:solidFill>
                  <a:srgbClr val="2A5C0B"/>
                </a:solidFill>
                <a:effectLst/>
                <a:uLnTx/>
                <a:uFillTx/>
                <a:latin typeface="Calibri"/>
                <a:ea typeface="+mn-ea"/>
                <a:cs typeface="+mn-cs"/>
                <a:sym typeface="Helvetica Light"/>
              </a:rPr>
              <a:t>PDFs</a:t>
            </a:r>
            <a:r>
              <a:rPr kumimoji="0" lang="es-ES" sz="2800" b="0" i="0" u="none" strike="noStrike" kern="0" cap="none" spc="0" normalizeH="0" baseline="0" noProof="0" dirty="0">
                <a:ln>
                  <a:noFill/>
                </a:ln>
                <a:solidFill>
                  <a:srgbClr val="2A5C0B"/>
                </a:solidFill>
                <a:effectLst/>
                <a:uLnTx/>
                <a:uFillTx/>
                <a:latin typeface="Calibri"/>
                <a:ea typeface="+mn-ea"/>
                <a:cs typeface="+mn-cs"/>
                <a:sym typeface="Helvetica Light"/>
              </a:rPr>
              <a:t> de las etiquetas de los productos</a:t>
            </a:r>
            <a:endPar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2021050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F74D-BF49-4588-8148-A95A6BB6C76A}"/>
              </a:ext>
            </a:extLst>
          </p:cNvPr>
          <p:cNvSpPr>
            <a:spLocks noGrp="1"/>
          </p:cNvSpPr>
          <p:nvPr>
            <p:ph type="title"/>
          </p:nvPr>
        </p:nvSpPr>
        <p:spPr>
          <a:xfrm>
            <a:off x="241738" y="1051034"/>
            <a:ext cx="11771586" cy="1416121"/>
          </a:xfrm>
        </p:spPr>
        <p:txBody>
          <a:bodyPr>
            <a:noAutofit/>
          </a:bodyPr>
          <a:lstStyle/>
          <a:p>
            <a:pPr algn="ctr"/>
            <a:r>
              <a:rPr lang="en-US" sz="3600" b="1" dirty="0"/>
              <a:t>Paso 4: </a:t>
            </a:r>
            <a:r>
              <a:rPr lang="en-US" sz="3600" b="1" dirty="0" err="1"/>
              <a:t>Requisitos</a:t>
            </a:r>
            <a:r>
              <a:rPr lang="en-US" sz="3600" b="1" dirty="0"/>
              <a:t> </a:t>
            </a:r>
            <a:r>
              <a:rPr lang="en-US" sz="3600" b="1" dirty="0" err="1"/>
              <a:t>Técnicos</a:t>
            </a:r>
            <a:br>
              <a:rPr lang="en-US" sz="3200" b="1" dirty="0"/>
            </a:br>
            <a:endParaRPr lang="en-US" sz="2000" b="0" dirty="0"/>
          </a:p>
        </p:txBody>
      </p:sp>
      <p:sp>
        <p:nvSpPr>
          <p:cNvPr id="3" name="Content Placeholder 2">
            <a:extLst>
              <a:ext uri="{FF2B5EF4-FFF2-40B4-BE49-F238E27FC236}">
                <a16:creationId xmlns:a16="http://schemas.microsoft.com/office/drawing/2014/main" id="{EFB92254-EB25-44F6-8BE4-B96CFF44061A}"/>
              </a:ext>
            </a:extLst>
          </p:cNvPr>
          <p:cNvSpPr>
            <a:spLocks noGrp="1"/>
          </p:cNvSpPr>
          <p:nvPr>
            <p:ph idx="1"/>
          </p:nvPr>
        </p:nvSpPr>
        <p:spPr>
          <a:xfrm>
            <a:off x="838200" y="1897811"/>
            <a:ext cx="11112062" cy="4765748"/>
          </a:xfrm>
        </p:spPr>
        <p:txBody>
          <a:bodyPr>
            <a:noAutofit/>
          </a:bodyPr>
          <a:lstStyle/>
          <a:p>
            <a:pPr marL="560388" lvl="2" indent="0" defTabSz="409575" fontAlgn="base">
              <a:spcBef>
                <a:spcPts val="0"/>
              </a:spcBef>
              <a:spcAft>
                <a:spcPts val="50"/>
              </a:spcAft>
              <a:buNone/>
              <a:defRPr/>
            </a:pPr>
            <a:endParaRPr lang="en-US" sz="2800" kern="0" dirty="0">
              <a:solidFill>
                <a:srgbClr val="2A5C0B"/>
              </a:solidFill>
              <a:sym typeface="Helvetica Light"/>
            </a:endParaRPr>
          </a:p>
          <a:p>
            <a:pPr marL="503238" lvl="1" indent="-342900" defTabSz="409575" fontAlgn="base">
              <a:spcBef>
                <a:spcPts val="0"/>
              </a:spcBef>
              <a:spcAft>
                <a:spcPts val="50"/>
              </a:spcAft>
              <a:buFont typeface="Wingdings" panose="05000000000000000000" pitchFamily="2" charset="2"/>
              <a:buChar char="ü"/>
              <a:defRPr/>
            </a:pPr>
            <a:r>
              <a:rPr lang="es-ES" sz="2800" kern="0" dirty="0">
                <a:solidFill>
                  <a:srgbClr val="2A5C0B"/>
                </a:solidFill>
                <a:sym typeface="Helvetica Light"/>
              </a:rPr>
              <a:t>Antes de presentar una oferta, asegúrese de que su empresa ha superado las inspecciones, auditorías de defensa alimentaria y estudios de planta necesarios</a:t>
            </a:r>
            <a:r>
              <a:rPr lang="en-US" sz="2800" kern="0" dirty="0">
                <a:solidFill>
                  <a:srgbClr val="2A5C0B"/>
                </a:solidFill>
                <a:sym typeface="Helvetica Light"/>
              </a:rPr>
              <a:t>.</a:t>
            </a:r>
          </a:p>
          <a:p>
            <a:pPr marL="160338" lvl="1" indent="0" defTabSz="409575" fontAlgn="base">
              <a:spcBef>
                <a:spcPts val="0"/>
              </a:spcBef>
              <a:spcAft>
                <a:spcPts val="50"/>
              </a:spcAft>
              <a:buNone/>
              <a:defRPr/>
            </a:pPr>
            <a:endParaRPr lang="en-US" sz="2800" kern="0" dirty="0">
              <a:solidFill>
                <a:srgbClr val="2A5C0B"/>
              </a:solidFill>
              <a:sym typeface="Helvetica Light"/>
            </a:endParaRPr>
          </a:p>
          <a:p>
            <a:pPr marL="503238" lvl="1" indent="-342900" defTabSz="409575" fontAlgn="base">
              <a:spcBef>
                <a:spcPts val="0"/>
              </a:spcBef>
              <a:spcAft>
                <a:spcPts val="50"/>
              </a:spcAft>
              <a:buFont typeface="Wingdings" panose="05000000000000000000" pitchFamily="2" charset="2"/>
              <a:buChar char="ü"/>
              <a:defRPr/>
            </a:pPr>
            <a:r>
              <a:rPr lang="es-ES" sz="2800" kern="0" dirty="0">
                <a:solidFill>
                  <a:srgbClr val="2A5C0B"/>
                </a:solidFill>
                <a:sym typeface="Helvetica Light"/>
              </a:rPr>
              <a:t>Los contactos para los servicios de auditoría de AMS, los servicios de inspección de AMS y los enlaces a las especificaciones de nuestros productos, etc., se encuentran en nuestra Lista de Requisitos para nuevos proveedores</a:t>
            </a:r>
            <a:r>
              <a:rPr lang="en-US" sz="2800" kern="0" dirty="0">
                <a:solidFill>
                  <a:srgbClr val="2A5C0B"/>
                </a:solidFill>
                <a:sym typeface="Helvetica Light"/>
              </a:rPr>
              <a:t>.</a:t>
            </a:r>
          </a:p>
          <a:p>
            <a:pPr marL="160338" lvl="1" indent="0" defTabSz="409575" fontAlgn="base">
              <a:spcBef>
                <a:spcPts val="0"/>
              </a:spcBef>
              <a:spcAft>
                <a:spcPts val="50"/>
              </a:spcAft>
              <a:buNone/>
              <a:defRPr/>
            </a:pPr>
            <a:endParaRPr lang="en-US" sz="2800" kern="0" dirty="0">
              <a:solidFill>
                <a:srgbClr val="2A5C0B"/>
              </a:solidFill>
              <a:sym typeface="Helvetica Light"/>
            </a:endParaRPr>
          </a:p>
          <a:p>
            <a:pPr marL="503238" lvl="1" indent="-342900" defTabSz="409575" fontAlgn="base">
              <a:spcBef>
                <a:spcPts val="0"/>
              </a:spcBef>
              <a:spcAft>
                <a:spcPts val="50"/>
              </a:spcAft>
              <a:buFont typeface="Wingdings" panose="05000000000000000000" pitchFamily="2" charset="2"/>
              <a:buChar char="ü"/>
              <a:defRPr/>
            </a:pPr>
            <a:r>
              <a:rPr lang="es-ES" sz="2800" kern="0" dirty="0">
                <a:solidFill>
                  <a:srgbClr val="2A5C0B"/>
                </a:solidFill>
                <a:sym typeface="Helvetica Light"/>
              </a:rPr>
              <a:t>Recuerde que el proveedor debe ponerse en contacto con los distintos programas para coordinar las auditorías e inspecciones</a:t>
            </a:r>
            <a:r>
              <a:rPr lang="en-US" sz="2800" kern="0" dirty="0">
                <a:solidFill>
                  <a:srgbClr val="2A5C0B"/>
                </a:solidFill>
                <a:sym typeface="Helvetica Light"/>
              </a:rPr>
              <a:t>.</a:t>
            </a:r>
          </a:p>
        </p:txBody>
      </p:sp>
    </p:spTree>
    <p:extLst>
      <p:ext uri="{BB962C8B-B14F-4D97-AF65-F5344CB8AC3E}">
        <p14:creationId xmlns:p14="http://schemas.microsoft.com/office/powerpoint/2010/main" val="2538790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9B337C-9E03-4B89-98B7-34DBBE68498A}"/>
              </a:ext>
            </a:extLst>
          </p:cNvPr>
          <p:cNvSpPr>
            <a:spLocks noGrp="1"/>
          </p:cNvSpPr>
          <p:nvPr>
            <p:ph type="title"/>
          </p:nvPr>
        </p:nvSpPr>
        <p:spPr>
          <a:xfrm>
            <a:off x="375556" y="948248"/>
            <a:ext cx="11440887" cy="1078149"/>
          </a:xfrm>
        </p:spPr>
        <p:txBody>
          <a:bodyPr>
            <a:noAutofit/>
          </a:bodyPr>
          <a:lstStyle/>
          <a:p>
            <a:pPr algn="ctr"/>
            <a:r>
              <a:rPr lang="en-US" sz="4000" b="1" dirty="0" err="1"/>
              <a:t>Próximos</a:t>
            </a:r>
            <a:r>
              <a:rPr lang="en-US" sz="4000" b="1" dirty="0"/>
              <a:t> Pasos</a:t>
            </a:r>
            <a:endParaRPr lang="en-US" sz="4000" dirty="0"/>
          </a:p>
        </p:txBody>
      </p:sp>
      <p:sp>
        <p:nvSpPr>
          <p:cNvPr id="5" name="Content Placeholder 4">
            <a:extLst>
              <a:ext uri="{FF2B5EF4-FFF2-40B4-BE49-F238E27FC236}">
                <a16:creationId xmlns:a16="http://schemas.microsoft.com/office/drawing/2014/main" id="{E24AFA47-2A3F-4A82-96A2-DADCB54147D4}"/>
              </a:ext>
            </a:extLst>
          </p:cNvPr>
          <p:cNvSpPr>
            <a:spLocks noGrp="1"/>
          </p:cNvSpPr>
          <p:nvPr>
            <p:ph idx="1"/>
          </p:nvPr>
        </p:nvSpPr>
        <p:spPr>
          <a:xfrm>
            <a:off x="0" y="1862051"/>
            <a:ext cx="9908771" cy="4696406"/>
          </a:xfrm>
        </p:spPr>
        <p:txBody>
          <a:bodyPr>
            <a:normAutofit fontScale="85000" lnSpcReduction="20000"/>
          </a:bodyPr>
          <a:lstStyle/>
          <a:p>
            <a:pPr marL="503238" lvl="1" indent="-342900" defTabSz="409575" fontAlgn="base">
              <a:spcBef>
                <a:spcPts val="0"/>
              </a:spcBef>
              <a:spcAft>
                <a:spcPts val="50"/>
              </a:spcAft>
              <a:buFont typeface="Wingdings" panose="05000000000000000000" pitchFamily="2" charset="2"/>
              <a:buChar char="ü"/>
              <a:defRPr/>
            </a:pPr>
            <a:r>
              <a:rPr lang="es-ES" sz="2800" kern="0" dirty="0">
                <a:solidFill>
                  <a:srgbClr val="2A5C0B"/>
                </a:solidFill>
                <a:sym typeface="Helvetica Light"/>
              </a:rPr>
              <a:t>Su formulario de inscripción en WBSCM se subirá a nuestro sistema de WBSCM </a:t>
            </a:r>
            <a:endParaRPr lang="en-US" sz="2800" kern="0" dirty="0">
              <a:solidFill>
                <a:srgbClr val="2A5C0B"/>
              </a:solidFill>
              <a:sym typeface="Helvetica Light"/>
            </a:endParaRPr>
          </a:p>
          <a:p>
            <a:pPr marL="560388" lvl="2" indent="0" defTabSz="409575" fontAlgn="base">
              <a:spcBef>
                <a:spcPts val="0"/>
              </a:spcBef>
              <a:spcAft>
                <a:spcPts val="50"/>
              </a:spcAft>
              <a:buNone/>
              <a:defRPr/>
            </a:pPr>
            <a:r>
              <a:rPr lang="en-US" sz="2800" kern="0" dirty="0">
                <a:solidFill>
                  <a:srgbClr val="2A5C0B"/>
                </a:solidFill>
                <a:sym typeface="Helvetica Light"/>
              </a:rPr>
              <a:t>		 </a:t>
            </a:r>
          </a:p>
          <a:p>
            <a:pPr marL="503238" lvl="1" indent="-342900" defTabSz="409575" fontAlgn="base">
              <a:spcBef>
                <a:spcPts val="0"/>
              </a:spcBef>
              <a:spcAft>
                <a:spcPts val="50"/>
              </a:spcAft>
              <a:buFont typeface="Wingdings" panose="05000000000000000000" pitchFamily="2" charset="2"/>
              <a:buChar char="ü"/>
              <a:defRPr/>
            </a:pPr>
            <a:r>
              <a:rPr lang="es-ES" sz="2800" kern="0" dirty="0">
                <a:solidFill>
                  <a:srgbClr val="2A5C0B"/>
                </a:solidFill>
                <a:sym typeface="Helvetica Light"/>
              </a:rPr>
              <a:t>El proveedor recibirá un correo electrónico directamente del equipo de WBSCM</a:t>
            </a:r>
            <a:endParaRPr lang="en-US" sz="2800" kern="0" dirty="0">
              <a:solidFill>
                <a:srgbClr val="2A5C0B"/>
              </a:solidFill>
              <a:sym typeface="Helvetica Light"/>
            </a:endParaRPr>
          </a:p>
          <a:p>
            <a:pPr marL="160338" lvl="1" indent="0" defTabSz="409575" fontAlgn="base">
              <a:spcBef>
                <a:spcPts val="0"/>
              </a:spcBef>
              <a:spcAft>
                <a:spcPts val="50"/>
              </a:spcAft>
              <a:buNone/>
              <a:defRPr/>
            </a:pPr>
            <a:endParaRPr lang="en-US" sz="2800" kern="0" dirty="0">
              <a:solidFill>
                <a:srgbClr val="2A5C0B"/>
              </a:solidFill>
              <a:sym typeface="Helvetica Light"/>
            </a:endParaRPr>
          </a:p>
          <a:p>
            <a:pPr marL="903288" lvl="2" indent="-342900" defTabSz="409575" fontAlgn="base">
              <a:lnSpc>
                <a:spcPct val="110000"/>
              </a:lnSpc>
              <a:spcBef>
                <a:spcPts val="0"/>
              </a:spcBef>
              <a:buFont typeface="Wingdings" panose="05000000000000000000" pitchFamily="2" charset="2"/>
              <a:buChar char="ü"/>
              <a:defRPr/>
            </a:pPr>
            <a:r>
              <a:rPr lang="es-ES" sz="2800" kern="0" dirty="0">
                <a:solidFill>
                  <a:srgbClr val="2A5C0B"/>
                </a:solidFill>
                <a:sym typeface="Helvetica Light"/>
              </a:rPr>
              <a:t>Complete el registro de usuario en Excel</a:t>
            </a:r>
            <a:endParaRPr lang="en-US" sz="2800" kern="0" dirty="0">
              <a:solidFill>
                <a:srgbClr val="2A5C0B"/>
              </a:solidFill>
              <a:sym typeface="Helvetica Light"/>
            </a:endParaRPr>
          </a:p>
          <a:p>
            <a:pPr marL="903288" lvl="2" indent="-342900" defTabSz="409575" fontAlgn="base">
              <a:lnSpc>
                <a:spcPct val="110000"/>
              </a:lnSpc>
              <a:spcBef>
                <a:spcPts val="0"/>
              </a:spcBef>
              <a:buFont typeface="Wingdings" panose="05000000000000000000" pitchFamily="2" charset="2"/>
              <a:buChar char="ü"/>
              <a:defRPr/>
            </a:pPr>
            <a:r>
              <a:rPr lang="es-ES" sz="2800" kern="0" dirty="0">
                <a:solidFill>
                  <a:srgbClr val="2A5C0B"/>
                </a:solidFill>
                <a:sym typeface="Helvetica Light"/>
              </a:rPr>
              <a:t>Consulte el documento "WBSCM CVA - Roles y Responsabilidades"</a:t>
            </a:r>
            <a:endParaRPr lang="en-US" sz="2800" kern="0" dirty="0">
              <a:solidFill>
                <a:srgbClr val="2A5C0B"/>
              </a:solidFill>
              <a:sym typeface="Helvetica Light"/>
            </a:endParaRPr>
          </a:p>
          <a:p>
            <a:pPr marL="903288" lvl="2" indent="-342900" defTabSz="409575" fontAlgn="base">
              <a:lnSpc>
                <a:spcPct val="110000"/>
              </a:lnSpc>
              <a:spcBef>
                <a:spcPts val="0"/>
              </a:spcBef>
              <a:buFont typeface="Wingdings" panose="05000000000000000000" pitchFamily="2" charset="2"/>
              <a:buChar char="ü"/>
              <a:defRPr/>
            </a:pPr>
            <a:r>
              <a:rPr lang="es-ES" sz="2800" kern="0" dirty="0">
                <a:solidFill>
                  <a:srgbClr val="2A5C0B"/>
                </a:solidFill>
                <a:sym typeface="Helvetica Light"/>
              </a:rPr>
              <a:t>Enlaces a la capacitación de WBSCM sobre cómo enviar  una oferta (“</a:t>
            </a:r>
            <a:r>
              <a:rPr lang="en-US" sz="2800" kern="0" dirty="0">
                <a:solidFill>
                  <a:srgbClr val="2A5C0B"/>
                </a:solidFill>
                <a:sym typeface="Helvetica Light"/>
              </a:rPr>
              <a:t>bid”)</a:t>
            </a:r>
          </a:p>
          <a:p>
            <a:pPr marL="903288" lvl="2" indent="-342900" defTabSz="409575" fontAlgn="base">
              <a:lnSpc>
                <a:spcPct val="110000"/>
              </a:lnSpc>
              <a:spcBef>
                <a:spcPts val="0"/>
              </a:spcBef>
              <a:buFont typeface="Wingdings" panose="05000000000000000000" pitchFamily="2" charset="2"/>
              <a:buChar char="ü"/>
              <a:defRPr/>
            </a:pPr>
            <a:r>
              <a:rPr lang="en-US" sz="2800" kern="0" dirty="0">
                <a:solidFill>
                  <a:srgbClr val="2A5C0B"/>
                </a:solidFill>
                <a:sym typeface="Helvetica Light"/>
              </a:rPr>
              <a:t>WBSCM </a:t>
            </a:r>
            <a:r>
              <a:rPr lang="en-US" sz="2800" kern="0" dirty="0" err="1">
                <a:solidFill>
                  <a:srgbClr val="2A5C0B"/>
                </a:solidFill>
                <a:sym typeface="Helvetica Light"/>
              </a:rPr>
              <a:t>HelpDesk</a:t>
            </a:r>
            <a:r>
              <a:rPr lang="en-US" sz="2800" kern="0" dirty="0">
                <a:solidFill>
                  <a:srgbClr val="2A5C0B"/>
                </a:solidFill>
                <a:sym typeface="Helvetica Light"/>
              </a:rPr>
              <a:t> o Centro de </a:t>
            </a:r>
            <a:r>
              <a:rPr lang="en-US" sz="2800" kern="0" dirty="0" err="1">
                <a:solidFill>
                  <a:srgbClr val="2A5C0B"/>
                </a:solidFill>
                <a:sym typeface="Helvetica Light"/>
              </a:rPr>
              <a:t>asistencia</a:t>
            </a:r>
            <a:r>
              <a:rPr lang="en-US" sz="2800" kern="0" dirty="0">
                <a:solidFill>
                  <a:srgbClr val="2A5C0B"/>
                </a:solidFill>
                <a:sym typeface="Helvetica Light"/>
              </a:rPr>
              <a:t> : </a:t>
            </a:r>
            <a:r>
              <a:rPr lang="en-US" sz="2800" kern="0" dirty="0">
                <a:solidFill>
                  <a:srgbClr val="2A5C0B"/>
                </a:solidFill>
                <a:sym typeface="Helvetica Light"/>
                <a:hlinkClick r:id="rId3">
                  <a:extLst>
                    <a:ext uri="{A12FA001-AC4F-418D-AE19-62706E023703}">
                      <ahyp:hlinkClr xmlns:ahyp="http://schemas.microsoft.com/office/drawing/2018/hyperlinkcolor" val="tx"/>
                    </a:ext>
                  </a:extLst>
                </a:hlinkClick>
              </a:rPr>
              <a:t>WBSCMAMSHelpDesk@usda.gov</a:t>
            </a:r>
            <a:r>
              <a:rPr lang="en-US" sz="2800" kern="0" dirty="0">
                <a:solidFill>
                  <a:srgbClr val="2A5C0B"/>
                </a:solidFill>
                <a:sym typeface="Helvetica Light"/>
              </a:rPr>
              <a:t> </a:t>
            </a:r>
          </a:p>
          <a:p>
            <a:pPr marL="903288" lvl="2" indent="-342900" defTabSz="409575" fontAlgn="base">
              <a:spcBef>
                <a:spcPts val="0"/>
              </a:spcBef>
              <a:spcAft>
                <a:spcPts val="50"/>
              </a:spcAft>
              <a:buFont typeface="Wingdings" panose="05000000000000000000" pitchFamily="2" charset="2"/>
              <a:buChar char="ü"/>
              <a:defRPr/>
            </a:pPr>
            <a:endParaRPr lang="en-US" sz="2800" kern="0" dirty="0">
              <a:solidFill>
                <a:srgbClr val="2A5C0B"/>
              </a:solidFill>
              <a:sym typeface="Helvetica Light"/>
            </a:endParaRPr>
          </a:p>
          <a:p>
            <a:pPr marL="503238" lvl="1" indent="-342900" defTabSz="409575" fontAlgn="base">
              <a:spcBef>
                <a:spcPts val="0"/>
              </a:spcBef>
              <a:spcAft>
                <a:spcPts val="50"/>
              </a:spcAft>
              <a:buFont typeface="Wingdings" panose="05000000000000000000" pitchFamily="2" charset="2"/>
              <a:buChar char="ü"/>
              <a:defRPr/>
            </a:pPr>
            <a:r>
              <a:rPr lang="es-ES" sz="2800" kern="0" dirty="0">
                <a:solidFill>
                  <a:srgbClr val="2A5C0B"/>
                </a:solidFill>
                <a:sym typeface="Helvetica Light"/>
              </a:rPr>
              <a:t>Regístrese en </a:t>
            </a:r>
            <a:r>
              <a:rPr lang="es-ES" sz="2800" kern="0" dirty="0" err="1">
                <a:solidFill>
                  <a:srgbClr val="2A5C0B"/>
                </a:solidFill>
                <a:sym typeface="Helvetica Light"/>
              </a:rPr>
              <a:t>GovDelivery</a:t>
            </a:r>
            <a:r>
              <a:rPr lang="es-ES" sz="2800" kern="0" dirty="0">
                <a:solidFill>
                  <a:srgbClr val="2A5C0B"/>
                </a:solidFill>
                <a:sym typeface="Helvetica Light"/>
              </a:rPr>
              <a:t> para recibir notificaciones sobre futuras convocatorias (“</a:t>
            </a:r>
            <a:r>
              <a:rPr lang="en-US" sz="2800" kern="0" dirty="0">
                <a:solidFill>
                  <a:srgbClr val="2A5C0B"/>
                </a:solidFill>
                <a:sym typeface="Helvetica Light"/>
              </a:rPr>
              <a:t>solicitations”), etc.</a:t>
            </a:r>
          </a:p>
          <a:p>
            <a:endParaRPr lang="en-US" dirty="0"/>
          </a:p>
        </p:txBody>
      </p:sp>
    </p:spTree>
    <p:extLst>
      <p:ext uri="{BB962C8B-B14F-4D97-AF65-F5344CB8AC3E}">
        <p14:creationId xmlns:p14="http://schemas.microsoft.com/office/powerpoint/2010/main" val="3036696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767900-A8F2-4B85-8E9C-B4C7255B2DC2}"/>
              </a:ext>
            </a:extLst>
          </p:cNvPr>
          <p:cNvSpPr>
            <a:spLocks noGrp="1"/>
          </p:cNvSpPr>
          <p:nvPr>
            <p:ph type="title"/>
          </p:nvPr>
        </p:nvSpPr>
        <p:spPr/>
        <p:txBody>
          <a:bodyPr/>
          <a:lstStyle/>
          <a:p>
            <a:pPr algn="ctr"/>
            <a:r>
              <a:rPr lang="en-US" dirty="0"/>
              <a:t>Preguntas?</a:t>
            </a:r>
          </a:p>
        </p:txBody>
      </p:sp>
    </p:spTree>
    <p:extLst>
      <p:ext uri="{BB962C8B-B14F-4D97-AF65-F5344CB8AC3E}">
        <p14:creationId xmlns:p14="http://schemas.microsoft.com/office/powerpoint/2010/main" val="682266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75215"/>
            <a:ext cx="8376260" cy="2096527"/>
          </a:xfrm>
        </p:spPr>
        <p:txBody>
          <a:bodyPr>
            <a:normAutofit fontScale="92500"/>
          </a:bodyPr>
          <a:lstStyle/>
          <a:p>
            <a:pPr marL="0" indent="0">
              <a:buNone/>
            </a:pPr>
            <a:r>
              <a:rPr lang="es-ES" dirty="0"/>
              <a:t>P: Soy proveedor del paquete de productos frescos del Programa de Ayuda Alimenticia de Emergencia (</a:t>
            </a:r>
            <a:r>
              <a:rPr lang="en-US" dirty="0"/>
              <a:t>The Emergency Food Assistance Program (TEFAP) Fresh Produce Package)</a:t>
            </a:r>
            <a:r>
              <a:rPr lang="es-ES" dirty="0"/>
              <a:t>. </a:t>
            </a:r>
          </a:p>
          <a:p>
            <a:pPr marL="0" indent="0">
              <a:buNone/>
            </a:pPr>
            <a:r>
              <a:rPr lang="es-ES" dirty="0"/>
              <a:t>Puedo participar en la contratación de otros productos?</a:t>
            </a:r>
            <a:r>
              <a:rPr lang="en-US" dirty="0"/>
              <a:t> </a:t>
            </a:r>
          </a:p>
          <a:p>
            <a:pPr marL="0" indent="0">
              <a:buNone/>
            </a:pPr>
            <a:endParaRPr lang="en-US" dirty="0"/>
          </a:p>
        </p:txBody>
      </p:sp>
    </p:spTree>
    <p:extLst>
      <p:ext uri="{BB962C8B-B14F-4D97-AF65-F5344CB8AC3E}">
        <p14:creationId xmlns:p14="http://schemas.microsoft.com/office/powerpoint/2010/main" val="2459238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normAutofit/>
          </a:bodyPr>
          <a:lstStyle/>
          <a:p>
            <a:pPr marL="0" indent="0">
              <a:buNone/>
            </a:pPr>
            <a:r>
              <a:rPr lang="es-ES" dirty="0"/>
              <a:t>P: ¿Qué margen de ganancias debe tener una empresa para poder obtener la certificación?</a:t>
            </a:r>
          </a:p>
          <a:p>
            <a:pPr marL="0" indent="0">
              <a:buNone/>
            </a:pPr>
            <a:endParaRPr lang="es-ES" dirty="0"/>
          </a:p>
          <a:p>
            <a:pPr marL="0" indent="0">
              <a:buNone/>
            </a:pPr>
            <a:endParaRPr lang="en-US" dirty="0"/>
          </a:p>
        </p:txBody>
      </p:sp>
    </p:spTree>
    <p:extLst>
      <p:ext uri="{BB962C8B-B14F-4D97-AF65-F5344CB8AC3E}">
        <p14:creationId xmlns:p14="http://schemas.microsoft.com/office/powerpoint/2010/main" val="153684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Nuestra empresa está registrada pero esa persona ya no está. Cómo puedo cambiar nuestro contacto sin conocer las credenciales?</a:t>
            </a:r>
            <a:endParaRPr lang="en-US" dirty="0"/>
          </a:p>
        </p:txBody>
      </p:sp>
    </p:spTree>
    <p:extLst>
      <p:ext uri="{BB962C8B-B14F-4D97-AF65-F5344CB8AC3E}">
        <p14:creationId xmlns:p14="http://schemas.microsoft.com/office/powerpoint/2010/main" val="1150092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¿Con qué rapidez podemos inscribirnos? ¿Podemos inscribirnos y presentar ofertas esta temporada?</a:t>
            </a:r>
            <a:endParaRPr lang="en-US" dirty="0"/>
          </a:p>
        </p:txBody>
      </p:sp>
    </p:spTree>
    <p:extLst>
      <p:ext uri="{BB962C8B-B14F-4D97-AF65-F5344CB8AC3E}">
        <p14:creationId xmlns:p14="http://schemas.microsoft.com/office/powerpoint/2010/main" val="2330768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ACF0-8F4D-40CB-9C72-4F0C4062A221}"/>
              </a:ext>
            </a:extLst>
          </p:cNvPr>
          <p:cNvSpPr>
            <a:spLocks noGrp="1"/>
          </p:cNvSpPr>
          <p:nvPr>
            <p:ph type="title"/>
          </p:nvPr>
        </p:nvSpPr>
        <p:spPr>
          <a:xfrm>
            <a:off x="320566" y="3007694"/>
            <a:ext cx="11550868" cy="842612"/>
          </a:xfrm>
        </p:spPr>
        <p:txBody>
          <a:bodyPr>
            <a:normAutofit/>
          </a:bodyPr>
          <a:lstStyle/>
          <a:p>
            <a:pPr algn="ctr"/>
            <a:r>
              <a:rPr kumimoji="0" lang="en-US" sz="4400" b="1" i="0" u="none" strike="noStrike" kern="1200" cap="none" spc="0" normalizeH="0" baseline="0" noProof="0" dirty="0">
                <a:ln>
                  <a:noFill/>
                </a:ln>
                <a:solidFill>
                  <a:srgbClr val="2A5C0B"/>
                </a:solidFill>
                <a:effectLst/>
                <a:uLnTx/>
                <a:uFillTx/>
                <a:cs typeface="+mj-cs"/>
              </a:rPr>
              <a:t>USDA y Negocios Peque</a:t>
            </a:r>
            <a:r>
              <a:rPr lang="es-CO" sz="4400" kern="1200" dirty="0">
                <a:effectLst/>
                <a:ea typeface="Times New Roman" panose="02020603050405020304" pitchFamily="18" charset="0"/>
                <a:cs typeface="Times New Roman" panose="02020603050405020304" pitchFamily="18" charset="0"/>
              </a:rPr>
              <a:t>ñ</a:t>
            </a:r>
            <a:r>
              <a:rPr kumimoji="0" lang="en-US" sz="4400" b="1" i="0" u="none" strike="noStrike" kern="1200" cap="none" spc="0" normalizeH="0" baseline="0" noProof="0" dirty="0">
                <a:ln>
                  <a:noFill/>
                </a:ln>
                <a:solidFill>
                  <a:srgbClr val="2A5C0B"/>
                </a:solidFill>
                <a:effectLst/>
                <a:uLnTx/>
                <a:uFillTx/>
                <a:cs typeface="+mj-cs"/>
              </a:rPr>
              <a:t>os</a:t>
            </a:r>
            <a:endParaRPr lang="en-US" dirty="0">
              <a:solidFill>
                <a:srgbClr val="2A5C0B"/>
              </a:solidFill>
            </a:endParaRPr>
          </a:p>
        </p:txBody>
      </p:sp>
      <p:sp>
        <p:nvSpPr>
          <p:cNvPr id="3" name="Content Placeholder 2">
            <a:extLst>
              <a:ext uri="{FF2B5EF4-FFF2-40B4-BE49-F238E27FC236}">
                <a16:creationId xmlns:a16="http://schemas.microsoft.com/office/drawing/2014/main" id="{0E35F621-AB89-474A-895B-AA829AEFE7BD}"/>
              </a:ext>
            </a:extLst>
          </p:cNvPr>
          <p:cNvSpPr>
            <a:spLocks noGrp="1"/>
          </p:cNvSpPr>
          <p:nvPr>
            <p:ph idx="1"/>
          </p:nvPr>
        </p:nvSpPr>
        <p:spPr>
          <a:xfrm>
            <a:off x="838200" y="4319753"/>
            <a:ext cx="10515600" cy="1783868"/>
          </a:xfrm>
        </p:spPr>
        <p:txBody>
          <a:bodyPr/>
          <a:lstStyle/>
          <a:p>
            <a:pPr marL="0" indent="0" algn="ctr">
              <a:buNone/>
            </a:pPr>
            <a:r>
              <a:rPr lang="en-US" i="0" dirty="0">
                <a:solidFill>
                  <a:srgbClr val="4D5156"/>
                </a:solidFill>
                <a:effectLst/>
                <a:latin typeface="Roboto" panose="02000000000000000000" pitchFamily="2" charset="0"/>
              </a:rPr>
              <a:t>¿</a:t>
            </a:r>
            <a:r>
              <a:rPr lang="en-US" dirty="0"/>
              <a:t>Es Negocio Peque</a:t>
            </a:r>
            <a:r>
              <a:rPr lang="es-CO" sz="2800" kern="1200" dirty="0">
                <a:effectLst/>
                <a:ea typeface="Source Sans Pro" panose="020B0503030403020204" pitchFamily="34" charset="0"/>
                <a:cs typeface="Times New Roman" panose="02020603050405020304" pitchFamily="18" charset="0"/>
              </a:rPr>
              <a:t>ñ</a:t>
            </a:r>
            <a:r>
              <a:rPr lang="en-US" dirty="0"/>
              <a:t>o?</a:t>
            </a:r>
          </a:p>
          <a:p>
            <a:pPr marL="0" indent="0" algn="ctr">
              <a:buNone/>
            </a:pPr>
            <a:endParaRPr lang="en-US" sz="800" dirty="0"/>
          </a:p>
          <a:p>
            <a:pPr marL="0" indent="0" algn="ctr">
              <a:buNone/>
            </a:pPr>
            <a:r>
              <a:rPr lang="en-US" i="0" dirty="0">
                <a:solidFill>
                  <a:srgbClr val="4D5156"/>
                </a:solidFill>
                <a:effectLst/>
                <a:latin typeface="Roboto" panose="02000000000000000000" pitchFamily="2" charset="0"/>
              </a:rPr>
              <a:t>¿</a:t>
            </a:r>
            <a:r>
              <a:rPr lang="en-US" dirty="0"/>
              <a:t>Que ventajas tienen los negocios peque</a:t>
            </a:r>
            <a:r>
              <a:rPr lang="es-CO" sz="2800" kern="1200" dirty="0">
                <a:effectLst/>
                <a:ea typeface="Source Sans Pro" panose="020B0503030403020204" pitchFamily="34" charset="0"/>
                <a:cs typeface="Times New Roman" panose="02020603050405020304" pitchFamily="18" charset="0"/>
              </a:rPr>
              <a:t>ñ</a:t>
            </a:r>
            <a:r>
              <a:rPr lang="en-US" dirty="0"/>
              <a:t>os?</a:t>
            </a:r>
          </a:p>
        </p:txBody>
      </p:sp>
    </p:spTree>
    <p:extLst>
      <p:ext uri="{BB962C8B-B14F-4D97-AF65-F5344CB8AC3E}">
        <p14:creationId xmlns:p14="http://schemas.microsoft.com/office/powerpoint/2010/main" val="3517771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Cuando intento registrarme, el sitio indica que nuestra empresa está registrada pero inactiva. ¿Cómo activo nuestro registro?</a:t>
            </a:r>
            <a:endParaRPr lang="en-US" dirty="0"/>
          </a:p>
        </p:txBody>
      </p:sp>
    </p:spTree>
    <p:extLst>
      <p:ext uri="{BB962C8B-B14F-4D97-AF65-F5344CB8AC3E}">
        <p14:creationId xmlns:p14="http://schemas.microsoft.com/office/powerpoint/2010/main" val="2280749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¿Es sencillo el proceso de inscripción para convertirse en un proveedor nuevo?</a:t>
            </a:r>
            <a:endParaRPr lang="en-US" dirty="0"/>
          </a:p>
        </p:txBody>
      </p:sp>
    </p:spTree>
    <p:extLst>
      <p:ext uri="{BB962C8B-B14F-4D97-AF65-F5344CB8AC3E}">
        <p14:creationId xmlns:p14="http://schemas.microsoft.com/office/powerpoint/2010/main" val="2338627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¿Este programa sería rentable para un proveedor de productos al por mayor?</a:t>
            </a:r>
            <a:endParaRPr lang="en-US" dirty="0"/>
          </a:p>
        </p:txBody>
      </p:sp>
    </p:spTree>
    <p:extLst>
      <p:ext uri="{BB962C8B-B14F-4D97-AF65-F5344CB8AC3E}">
        <p14:creationId xmlns:p14="http://schemas.microsoft.com/office/powerpoint/2010/main" val="1903533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¿Las frutas y verduras tienen que ser certificadas como orgánicas?</a:t>
            </a:r>
            <a:endParaRPr lang="en-US" dirty="0"/>
          </a:p>
        </p:txBody>
      </p:sp>
    </p:spTree>
    <p:extLst>
      <p:ext uri="{BB962C8B-B14F-4D97-AF65-F5344CB8AC3E}">
        <p14:creationId xmlns:p14="http://schemas.microsoft.com/office/powerpoint/2010/main" val="1724504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¿Cómo puedo buscar oportunidades que sean aplicables a mis productos?</a:t>
            </a:r>
            <a:endParaRPr lang="en-US" dirty="0"/>
          </a:p>
        </p:txBody>
      </p:sp>
    </p:spTree>
    <p:extLst>
      <p:ext uri="{BB962C8B-B14F-4D97-AF65-F5344CB8AC3E}">
        <p14:creationId xmlns:p14="http://schemas.microsoft.com/office/powerpoint/2010/main" val="2507430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¿Se aceptan vendedores de un producto alimenticio especializado? Por ejemplo, mi empresa tiene un producto que no está disponible por parte de la competencia.</a:t>
            </a:r>
            <a:endParaRPr lang="en-US" dirty="0"/>
          </a:p>
        </p:txBody>
      </p:sp>
    </p:spTree>
    <p:extLst>
      <p:ext uri="{BB962C8B-B14F-4D97-AF65-F5344CB8AC3E}">
        <p14:creationId xmlns:p14="http://schemas.microsoft.com/office/powerpoint/2010/main" val="2430521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¿Cuál es la unidad mínima necesaria para participar?</a:t>
            </a:r>
            <a:endParaRPr lang="en-US" dirty="0"/>
          </a:p>
        </p:txBody>
      </p:sp>
    </p:spTree>
    <p:extLst>
      <p:ext uri="{BB962C8B-B14F-4D97-AF65-F5344CB8AC3E}">
        <p14:creationId xmlns:p14="http://schemas.microsoft.com/office/powerpoint/2010/main" val="1271734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¿Puede explicar los requisitos del USDA en cuanto a subcontratación?</a:t>
            </a:r>
            <a:endParaRPr lang="en-US" dirty="0"/>
          </a:p>
        </p:txBody>
      </p:sp>
    </p:spTree>
    <p:extLst>
      <p:ext uri="{BB962C8B-B14F-4D97-AF65-F5344CB8AC3E}">
        <p14:creationId xmlns:p14="http://schemas.microsoft.com/office/powerpoint/2010/main" val="229067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¿Cómo podemos obtener la aprobación de nuevos productos?</a:t>
            </a:r>
            <a:endParaRPr lang="en-US" dirty="0"/>
          </a:p>
        </p:txBody>
      </p:sp>
    </p:spTree>
    <p:extLst>
      <p:ext uri="{BB962C8B-B14F-4D97-AF65-F5344CB8AC3E}">
        <p14:creationId xmlns:p14="http://schemas.microsoft.com/office/powerpoint/2010/main" val="2668446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dirty="0" err="1"/>
              <a:t>Usted</a:t>
            </a:r>
            <a:r>
              <a:rPr lang="en-US" dirty="0"/>
              <a:t> </a:t>
            </a:r>
            <a:r>
              <a:rPr lang="en-US" dirty="0" err="1"/>
              <a:t>pregunta</a:t>
            </a:r>
            <a:r>
              <a:rPr lang="en-US" dirty="0"/>
              <a:t>, </a:t>
            </a:r>
            <a:br>
              <a:rPr lang="en-US" dirty="0"/>
            </a:br>
            <a:r>
              <a:rPr lang="en-US" dirty="0" err="1"/>
              <a:t>nosotros</a:t>
            </a:r>
            <a:r>
              <a:rPr lang="en-US" dirty="0"/>
              <a:t> </a:t>
            </a:r>
            <a:r>
              <a:rPr lang="en-US" dirty="0" err="1"/>
              <a:t>respondemos</a:t>
            </a:r>
            <a:endParaRPr lang="en-US" dirty="0"/>
          </a:p>
        </p:txBody>
      </p:sp>
      <p:sp>
        <p:nvSpPr>
          <p:cNvPr id="3" name="Content Placeholder 2">
            <a:extLst>
              <a:ext uri="{FF2B5EF4-FFF2-40B4-BE49-F238E27FC236}">
                <a16:creationId xmlns:a16="http://schemas.microsoft.com/office/drawing/2014/main" id="{AFB8E46C-73E4-C3F5-4472-C36B2BF2E95F}"/>
              </a:ext>
            </a:extLst>
          </p:cNvPr>
          <p:cNvSpPr>
            <a:spLocks noGrp="1"/>
          </p:cNvSpPr>
          <p:nvPr>
            <p:ph idx="1"/>
          </p:nvPr>
        </p:nvSpPr>
        <p:spPr>
          <a:xfrm>
            <a:off x="751115" y="3267075"/>
            <a:ext cx="7859486" cy="2104667"/>
          </a:xfrm>
        </p:spPr>
        <p:txBody>
          <a:bodyPr/>
          <a:lstStyle/>
          <a:p>
            <a:pPr marL="0" indent="0">
              <a:buNone/>
            </a:pPr>
            <a:r>
              <a:rPr lang="es-ES" dirty="0"/>
              <a:t>P: ¿Qué ocurre si sólo tenemos dos cartas de referencia en lugar de tres?</a:t>
            </a:r>
            <a:endParaRPr lang="en-US" dirty="0"/>
          </a:p>
        </p:txBody>
      </p:sp>
    </p:spTree>
    <p:extLst>
      <p:ext uri="{BB962C8B-B14F-4D97-AF65-F5344CB8AC3E}">
        <p14:creationId xmlns:p14="http://schemas.microsoft.com/office/powerpoint/2010/main" val="2244065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F74D-BF49-4588-8148-A95A6BB6C76A}"/>
              </a:ext>
            </a:extLst>
          </p:cNvPr>
          <p:cNvSpPr>
            <a:spLocks noGrp="1"/>
          </p:cNvSpPr>
          <p:nvPr>
            <p:ph type="title"/>
          </p:nvPr>
        </p:nvSpPr>
        <p:spPr>
          <a:xfrm>
            <a:off x="210207" y="1452282"/>
            <a:ext cx="11771586" cy="856902"/>
          </a:xfrm>
        </p:spPr>
        <p:txBody>
          <a:bodyPr>
            <a:noAutofit/>
          </a:bodyPr>
          <a:lstStyle/>
          <a:p>
            <a:pPr algn="ctr"/>
            <a:r>
              <a:rPr lang="en-US" sz="4400" b="1" dirty="0"/>
              <a:t>Metas del USDA </a:t>
            </a:r>
            <a:br>
              <a:rPr lang="en-US" sz="4400" b="1" dirty="0"/>
            </a:br>
            <a:r>
              <a:rPr lang="en-US" sz="4400" b="1" dirty="0"/>
              <a:t>para </a:t>
            </a:r>
            <a:r>
              <a:rPr kumimoji="0" lang="en-US" sz="4400" b="1" i="0" u="none" strike="noStrike" kern="1200" cap="none" spc="0" normalizeH="0" baseline="0" noProof="0" dirty="0">
                <a:ln>
                  <a:noFill/>
                </a:ln>
                <a:solidFill>
                  <a:srgbClr val="2A5C0B"/>
                </a:solidFill>
                <a:effectLst/>
                <a:uLnTx/>
                <a:uFillTx/>
                <a:cs typeface="+mj-cs"/>
              </a:rPr>
              <a:t>Negocios Peque</a:t>
            </a:r>
            <a:r>
              <a:rPr lang="es-CO" sz="4400" kern="1200" dirty="0">
                <a:effectLst/>
                <a:ea typeface="Times New Roman" panose="02020603050405020304" pitchFamily="18" charset="0"/>
                <a:cs typeface="Times New Roman" panose="02020603050405020304" pitchFamily="18" charset="0"/>
              </a:rPr>
              <a:t>ñ</a:t>
            </a:r>
            <a:r>
              <a:rPr kumimoji="0" lang="en-US" sz="4400" b="1" i="0" u="none" strike="noStrike" kern="1200" cap="none" spc="0" normalizeH="0" baseline="0" noProof="0" dirty="0">
                <a:ln>
                  <a:noFill/>
                </a:ln>
                <a:solidFill>
                  <a:srgbClr val="2A5C0B"/>
                </a:solidFill>
                <a:effectLst/>
                <a:uLnTx/>
                <a:uFillTx/>
                <a:cs typeface="+mj-cs"/>
              </a:rPr>
              <a:t>os</a:t>
            </a:r>
            <a:br>
              <a:rPr lang="en-US" sz="3200" b="1" dirty="0"/>
            </a:br>
            <a:endParaRPr lang="en-US" sz="2000" b="0" dirty="0"/>
          </a:p>
        </p:txBody>
      </p:sp>
      <p:sp>
        <p:nvSpPr>
          <p:cNvPr id="3" name="Content Placeholder 2">
            <a:extLst>
              <a:ext uri="{FF2B5EF4-FFF2-40B4-BE49-F238E27FC236}">
                <a16:creationId xmlns:a16="http://schemas.microsoft.com/office/drawing/2014/main" id="{EFB92254-EB25-44F6-8BE4-B96CFF44061A}"/>
              </a:ext>
            </a:extLst>
          </p:cNvPr>
          <p:cNvSpPr>
            <a:spLocks noGrp="1"/>
          </p:cNvSpPr>
          <p:nvPr>
            <p:ph idx="1"/>
          </p:nvPr>
        </p:nvSpPr>
        <p:spPr>
          <a:xfrm>
            <a:off x="838200" y="2743199"/>
            <a:ext cx="11112062" cy="3920359"/>
          </a:xfrm>
        </p:spPr>
        <p:txBody>
          <a:bodyPr>
            <a:noAutofit/>
          </a:bodyPr>
          <a:lstStyle/>
          <a:p>
            <a:pPr marL="160338" marR="0" lvl="1" indent="0" algn="ctr" defTabSz="409575" rtl="0" eaLnBrk="1" fontAlgn="base" latinLnBrk="0" hangingPunct="1">
              <a:lnSpc>
                <a:spcPct val="100000"/>
              </a:lnSpc>
              <a:spcBef>
                <a:spcPts val="0"/>
              </a:spcBef>
              <a:spcAft>
                <a:spcPts val="50"/>
              </a:spcAft>
              <a:buClrTx/>
              <a:buSzTx/>
              <a:buNone/>
              <a:tabLst/>
              <a:defRPr/>
            </a:pPr>
            <a:r>
              <a:rPr lang="en-US" sz="4000" b="1" kern="0" dirty="0">
                <a:solidFill>
                  <a:srgbClr val="2A5C0B"/>
                </a:solidFill>
                <a:latin typeface="Calibri"/>
                <a:cs typeface="+mn-cs"/>
                <a:sym typeface="Helvetica Light"/>
              </a:rPr>
              <a:t>Contratos </a:t>
            </a:r>
            <a:r>
              <a:rPr lang="en-US" sz="4000" b="1" kern="0" dirty="0" err="1">
                <a:solidFill>
                  <a:srgbClr val="2A5C0B"/>
                </a:solidFill>
                <a:latin typeface="Calibri"/>
                <a:cs typeface="+mn-cs"/>
                <a:sym typeface="Helvetica Light"/>
              </a:rPr>
              <a:t>Principales</a:t>
            </a:r>
            <a:endParaRPr lang="en-US" sz="4000" b="1" kern="0" dirty="0">
              <a:solidFill>
                <a:srgbClr val="2A5C0B"/>
              </a:solidFill>
              <a:latin typeface="Calibri"/>
              <a:cs typeface="+mn-cs"/>
              <a:sym typeface="Helvetica Light"/>
            </a:endParaRPr>
          </a:p>
          <a:p>
            <a:pPr marL="160338" marR="0" lvl="1" indent="0" algn="ctr" defTabSz="409575" rtl="0" eaLnBrk="1" fontAlgn="base" latinLnBrk="0" hangingPunct="1">
              <a:lnSpc>
                <a:spcPct val="100000"/>
              </a:lnSpc>
              <a:spcBef>
                <a:spcPts val="0"/>
              </a:spcBef>
              <a:spcAft>
                <a:spcPts val="50"/>
              </a:spcAft>
              <a:buClrTx/>
              <a:buSzTx/>
              <a:buNone/>
              <a:tabLst/>
              <a:defRPr/>
            </a:pPr>
            <a:endParaRPr lang="en-US" sz="800" kern="0" dirty="0">
              <a:solidFill>
                <a:srgbClr val="2A5C0B"/>
              </a:solidFill>
              <a:latin typeface="Calibri"/>
              <a:cs typeface="+mn-cs"/>
              <a:sym typeface="Helvetica Light"/>
            </a:endParaRPr>
          </a:p>
          <a:p>
            <a:pPr marL="160338" marR="0" lvl="1" indent="0" defTabSz="409575" rtl="0" eaLnBrk="1" fontAlgn="base" latinLnBrk="0" hangingPunct="1">
              <a:lnSpc>
                <a:spcPct val="100000"/>
              </a:lnSpc>
              <a:spcBef>
                <a:spcPts val="0"/>
              </a:spcBef>
              <a:spcAft>
                <a:spcPts val="50"/>
              </a:spcAft>
              <a:buClrTx/>
              <a:buSzTx/>
              <a:buNone/>
              <a:tabLst/>
              <a:defRPr/>
            </a:pP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Peque</a:t>
            </a:r>
            <a:r>
              <a:rPr lang="es-CO" sz="2800" kern="12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ñ</a:t>
            </a: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os 	</a:t>
            </a:r>
            <a:r>
              <a:rPr kumimoji="0" lang="en-US" sz="2800" b="0" i="0" u="none" strike="noStrike" kern="0" cap="none" spc="0" normalizeH="0" baseline="0" noProof="0" dirty="0" err="1">
                <a:ln>
                  <a:noFill/>
                </a:ln>
                <a:solidFill>
                  <a:srgbClr val="2A5C0B"/>
                </a:solidFill>
                <a:effectLst/>
                <a:uLnTx/>
                <a:uFillTx/>
                <a:latin typeface="Calibri"/>
                <a:ea typeface="+mn-ea"/>
                <a:cs typeface="+mn-cs"/>
                <a:sym typeface="Helvetica Light"/>
              </a:rPr>
              <a:t>Desfavorecidos</a:t>
            </a:r>
            <a:r>
              <a:rPr kumimoji="0" lang="en-US" sz="2800" b="0" i="0" u="none" strike="noStrike" kern="0" cap="none" spc="0" normalizeH="0" baseline="0" noProof="0" dirty="0">
                <a:ln>
                  <a:noFill/>
                </a:ln>
                <a:solidFill>
                  <a:srgbClr val="2A5C0B"/>
                </a:solidFill>
                <a:effectLst/>
                <a:uLnTx/>
                <a:uFillTx/>
                <a:latin typeface="Calibri"/>
                <a:ea typeface="+mn-ea"/>
                <a:cs typeface="+mn-cs"/>
                <a:sym typeface="Helvetica Light"/>
              </a:rPr>
              <a:t>      </a:t>
            </a:r>
            <a:r>
              <a:rPr kumimoji="0" lang="en-US" sz="2800" b="0" i="0" u="none" strike="noStrike" kern="0" cap="none" spc="0" normalizeH="0" baseline="0" noProof="0" dirty="0" err="1">
                <a:ln>
                  <a:noFill/>
                </a:ln>
                <a:solidFill>
                  <a:srgbClr val="2A5C0B"/>
                </a:solidFill>
                <a:effectLst/>
                <a:uLnTx/>
                <a:uFillTx/>
                <a:latin typeface="Calibri"/>
                <a:ea typeface="+mn-ea"/>
                <a:cs typeface="+mn-cs"/>
                <a:sym typeface="Helvetica Light"/>
              </a:rPr>
              <a:t>Veteranos</a:t>
            </a:r>
            <a:r>
              <a:rPr lang="en-US" sz="2800" kern="0" dirty="0">
                <a:solidFill>
                  <a:srgbClr val="2A5C0B"/>
                </a:solidFill>
                <a:latin typeface="Calibri"/>
                <a:cs typeface="+mn-cs"/>
                <a:sym typeface="Helvetica Light"/>
              </a:rPr>
              <a:t>              </a:t>
            </a:r>
            <a:r>
              <a:rPr lang="en-US" sz="2800" kern="0" dirty="0" err="1">
                <a:solidFill>
                  <a:srgbClr val="2A5C0B"/>
                </a:solidFill>
                <a:latin typeface="Calibri"/>
                <a:cs typeface="+mn-cs"/>
                <a:sym typeface="Helvetica Light"/>
              </a:rPr>
              <a:t>Mujeres</a:t>
            </a:r>
            <a:r>
              <a:rPr lang="en-US" sz="2800" kern="0" dirty="0">
                <a:solidFill>
                  <a:srgbClr val="2A5C0B"/>
                </a:solidFill>
                <a:latin typeface="Calibri"/>
                <a:cs typeface="+mn-cs"/>
                <a:sym typeface="Helvetica Light"/>
              </a:rPr>
              <a:t>       	</a:t>
            </a:r>
            <a:r>
              <a:rPr lang="en-US" sz="2800" kern="0" dirty="0" err="1">
                <a:solidFill>
                  <a:srgbClr val="2A5C0B"/>
                </a:solidFill>
                <a:latin typeface="Calibri"/>
                <a:cs typeface="+mn-cs"/>
                <a:sym typeface="Helvetica Light"/>
              </a:rPr>
              <a:t>HubZones</a:t>
            </a:r>
            <a:endParaRPr lang="en-US" sz="2800" kern="0" dirty="0">
              <a:solidFill>
                <a:srgbClr val="2A5C0B"/>
              </a:solidFill>
              <a:latin typeface="Calibri"/>
              <a:cs typeface="+mn-cs"/>
              <a:sym typeface="Helvetica Light"/>
            </a:endParaRPr>
          </a:p>
          <a:p>
            <a:pPr marL="160338" marR="0" lvl="1" indent="0" defTabSz="409575" rtl="0" eaLnBrk="1" fontAlgn="base" latinLnBrk="0" hangingPunct="1">
              <a:lnSpc>
                <a:spcPct val="100000"/>
              </a:lnSpc>
              <a:spcBef>
                <a:spcPts val="0"/>
              </a:spcBef>
              <a:spcAft>
                <a:spcPts val="50"/>
              </a:spcAft>
              <a:buClrTx/>
              <a:buSzTx/>
              <a:buNone/>
              <a:tabLst/>
              <a:defRPr/>
            </a:pPr>
            <a:r>
              <a:rPr kumimoji="0" lang="en-US" sz="2800" b="0" i="0" u="sng" strike="noStrike" kern="0" cap="none" spc="0" normalizeH="0" baseline="0" noProof="0" dirty="0">
                <a:ln>
                  <a:noFill/>
                </a:ln>
                <a:solidFill>
                  <a:srgbClr val="2A5C0B"/>
                </a:solidFill>
                <a:effectLst/>
                <a:uLnTx/>
                <a:uFillTx/>
                <a:latin typeface="Calibri"/>
                <a:ea typeface="+mn-ea"/>
                <a:cs typeface="+mn-cs"/>
                <a:sym typeface="Helvetica Light"/>
              </a:rPr>
              <a:t>Negocios								</a:t>
            </a:r>
            <a:r>
              <a:rPr kumimoji="0" lang="en-US" sz="2800" b="0" i="0" u="sng" strike="noStrike" kern="0" cap="none" spc="0" normalizeH="0" baseline="0" noProof="0" dirty="0" err="1">
                <a:ln>
                  <a:noFill/>
                </a:ln>
                <a:solidFill>
                  <a:srgbClr val="2A5C0B"/>
                </a:solidFill>
                <a:effectLst/>
                <a:uLnTx/>
                <a:uFillTx/>
                <a:latin typeface="Calibri"/>
                <a:ea typeface="+mn-ea"/>
                <a:cs typeface="+mn-cs"/>
                <a:sym typeface="Helvetica Light"/>
              </a:rPr>
              <a:t>Discapacitados</a:t>
            </a:r>
            <a:r>
              <a:rPr kumimoji="0" lang="en-US" sz="2800" b="0" i="0" u="sng" strike="noStrike" kern="0" cap="none" spc="0" normalizeH="0" baseline="0" noProof="0" dirty="0">
                <a:ln>
                  <a:noFill/>
                </a:ln>
                <a:solidFill>
                  <a:srgbClr val="2A5C0B"/>
                </a:solidFill>
                <a:effectLst/>
                <a:uLnTx/>
                <a:uFillTx/>
                <a:latin typeface="Calibri"/>
                <a:ea typeface="+mn-ea"/>
                <a:cs typeface="+mn-cs"/>
                <a:sym typeface="Helvetica Light"/>
              </a:rPr>
              <a:t>  	   				                      .</a:t>
            </a:r>
          </a:p>
          <a:p>
            <a:pPr marL="160338" marR="0" lvl="1" indent="0" defTabSz="409575" rtl="0" eaLnBrk="1" fontAlgn="base" latinLnBrk="0" hangingPunct="1">
              <a:lnSpc>
                <a:spcPct val="100000"/>
              </a:lnSpc>
              <a:spcBef>
                <a:spcPts val="0"/>
              </a:spcBef>
              <a:spcAft>
                <a:spcPts val="50"/>
              </a:spcAft>
              <a:buClrTx/>
              <a:buSzTx/>
              <a:buNone/>
              <a:tabLst/>
              <a:defRPr/>
            </a:pPr>
            <a:r>
              <a:rPr lang="en-US" sz="2800" b="1" kern="0" dirty="0">
                <a:solidFill>
                  <a:srgbClr val="2A5C0B"/>
                </a:solidFill>
                <a:latin typeface="Calibri"/>
                <a:cs typeface="+mn-cs"/>
                <a:sym typeface="Helvetica Light"/>
              </a:rPr>
              <a:t>   </a:t>
            </a:r>
            <a:r>
              <a:rPr lang="en-US" sz="3200" b="1" kern="0" dirty="0">
                <a:solidFill>
                  <a:srgbClr val="2A5C0B"/>
                </a:solidFill>
                <a:latin typeface="Calibri"/>
                <a:cs typeface="+mn-cs"/>
                <a:sym typeface="Helvetica Light"/>
              </a:rPr>
              <a:t>55%</a:t>
            </a:r>
            <a:r>
              <a:rPr lang="en-US" sz="2800" kern="0" dirty="0">
                <a:solidFill>
                  <a:srgbClr val="2A5C0B"/>
                </a:solidFill>
                <a:latin typeface="Calibri"/>
                <a:cs typeface="+mn-cs"/>
                <a:sym typeface="Helvetica Light"/>
              </a:rPr>
              <a:t>			      22.4%				   3%					5%	 		    3%</a:t>
            </a:r>
          </a:p>
          <a:p>
            <a:pPr marL="160338" marR="0" lvl="1" indent="0" defTabSz="409575" rtl="0" eaLnBrk="1" fontAlgn="base" latinLnBrk="0" hangingPunct="1">
              <a:lnSpc>
                <a:spcPct val="100000"/>
              </a:lnSpc>
              <a:spcBef>
                <a:spcPts val="0"/>
              </a:spcBef>
              <a:spcAft>
                <a:spcPts val="50"/>
              </a:spcAft>
              <a:buClrTx/>
              <a:buSzTx/>
              <a:buNone/>
              <a:tabLst/>
              <a:defRPr/>
            </a:pPr>
            <a:endParaRPr lang="en-US" sz="2800" kern="0" dirty="0">
              <a:solidFill>
                <a:srgbClr val="2A5C0B"/>
              </a:solidFill>
              <a:latin typeface="Calibri"/>
              <a:cs typeface="+mn-cs"/>
              <a:sym typeface="Helvetica Light"/>
            </a:endParaRPr>
          </a:p>
          <a:p>
            <a:pPr marL="160338" marR="0" lvl="1" indent="0" algn="ctr" defTabSz="409575" rtl="0" eaLnBrk="1" fontAlgn="base" latinLnBrk="0" hangingPunct="1">
              <a:lnSpc>
                <a:spcPct val="100000"/>
              </a:lnSpc>
              <a:spcBef>
                <a:spcPts val="0"/>
              </a:spcBef>
              <a:spcAft>
                <a:spcPts val="50"/>
              </a:spcAft>
              <a:buClrTx/>
              <a:buSzTx/>
              <a:buNone/>
              <a:tabLst/>
              <a:defRPr/>
            </a:pPr>
            <a:r>
              <a:rPr lang="en-US" sz="4000" b="1" kern="0" dirty="0" err="1">
                <a:solidFill>
                  <a:srgbClr val="2A5C0B"/>
                </a:solidFill>
                <a:latin typeface="Calibri"/>
                <a:cs typeface="+mn-cs"/>
                <a:sym typeface="Helvetica Light"/>
              </a:rPr>
              <a:t>Subcontratos</a:t>
            </a:r>
            <a:endParaRPr lang="en-US" sz="4000" b="1" kern="0" dirty="0">
              <a:solidFill>
                <a:srgbClr val="2A5C0B"/>
              </a:solidFill>
              <a:latin typeface="Calibri"/>
              <a:cs typeface="+mn-cs"/>
              <a:sym typeface="Helvetica Light"/>
            </a:endParaRPr>
          </a:p>
          <a:p>
            <a:pPr marL="160338" marR="0" lvl="1" indent="0" defTabSz="409575" rtl="0" eaLnBrk="1" fontAlgn="base" latinLnBrk="0" hangingPunct="1">
              <a:lnSpc>
                <a:spcPct val="100000"/>
              </a:lnSpc>
              <a:spcBef>
                <a:spcPts val="0"/>
              </a:spcBef>
              <a:spcAft>
                <a:spcPts val="50"/>
              </a:spcAft>
              <a:buClrTx/>
              <a:buSzTx/>
              <a:buNone/>
              <a:tabLst/>
              <a:defRPr/>
            </a:pPr>
            <a:r>
              <a:rPr lang="en-US" sz="2800" kern="0" dirty="0">
                <a:solidFill>
                  <a:srgbClr val="2A5C0B"/>
                </a:solidFill>
                <a:latin typeface="Calibri"/>
                <a:cs typeface="+mn-cs"/>
                <a:sym typeface="Helvetica Light"/>
              </a:rPr>
              <a:t>	 21%		           5%					   3%					5%			    3%</a:t>
            </a:r>
          </a:p>
        </p:txBody>
      </p:sp>
    </p:spTree>
    <p:extLst>
      <p:ext uri="{BB962C8B-B14F-4D97-AF65-F5344CB8AC3E}">
        <p14:creationId xmlns:p14="http://schemas.microsoft.com/office/powerpoint/2010/main" val="2034345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8C70-C1B6-E853-1EFC-711C792A1B5F}"/>
              </a:ext>
            </a:extLst>
          </p:cNvPr>
          <p:cNvSpPr>
            <a:spLocks noGrp="1"/>
          </p:cNvSpPr>
          <p:nvPr>
            <p:ph type="title"/>
          </p:nvPr>
        </p:nvSpPr>
        <p:spPr/>
        <p:txBody>
          <a:bodyPr>
            <a:normAutofit fontScale="90000"/>
          </a:bodyPr>
          <a:lstStyle/>
          <a:p>
            <a:r>
              <a:rPr lang="en-US" sz="6000" dirty="0" err="1"/>
              <a:t>Contáctenos</a:t>
            </a:r>
            <a:r>
              <a:rPr lang="en-US" sz="6000" dirty="0"/>
              <a:t>: </a:t>
            </a:r>
            <a:br>
              <a:rPr lang="en-US" sz="6000" dirty="0"/>
            </a:br>
            <a:r>
              <a:rPr lang="en-US" sz="5400" dirty="0">
                <a:hlinkClick r:id="rId3"/>
              </a:rPr>
              <a:t>NewVendor@usda.gov</a:t>
            </a:r>
            <a:r>
              <a:rPr lang="en-US" sz="5400" dirty="0"/>
              <a:t> </a:t>
            </a:r>
            <a:endParaRPr lang="en-US" dirty="0"/>
          </a:p>
        </p:txBody>
      </p:sp>
      <p:sp>
        <p:nvSpPr>
          <p:cNvPr id="6" name="Content Placeholder 2">
            <a:extLst>
              <a:ext uri="{FF2B5EF4-FFF2-40B4-BE49-F238E27FC236}">
                <a16:creationId xmlns:a16="http://schemas.microsoft.com/office/drawing/2014/main" id="{74709D58-2463-CA66-A022-D7013D94FC8D}"/>
              </a:ext>
            </a:extLst>
          </p:cNvPr>
          <p:cNvSpPr txBox="1">
            <a:spLocks/>
          </p:cNvSpPr>
          <p:nvPr/>
        </p:nvSpPr>
        <p:spPr>
          <a:xfrm>
            <a:off x="316524" y="3098000"/>
            <a:ext cx="3727938" cy="4642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chemeClr val="tx2"/>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42608"/>
                </a:solidFill>
                <a:latin typeface="Source Sans Pro" panose="020B0503030403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42608"/>
                </a:solidFill>
                <a:latin typeface="Source Sans Pro" panose="020B0503030403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n-NO" sz="3200" dirty="0"/>
              <a:t>Diana Dau David</a:t>
            </a:r>
            <a:endParaRPr lang="nn-NO" dirty="0"/>
          </a:p>
          <a:p>
            <a:pPr marL="0" indent="0" algn="ctr">
              <a:buFont typeface="Arial" panose="020B0604020202020204" pitchFamily="34" charset="0"/>
              <a:buNone/>
            </a:pPr>
            <a:r>
              <a:rPr lang="es-ES" u="sng" dirty="0"/>
              <a:t>Compras Nacionales:          </a:t>
            </a:r>
            <a:r>
              <a:rPr lang="es-ES" dirty="0"/>
              <a:t>Frutas, verduras y frutos secos</a:t>
            </a:r>
            <a:endParaRPr lang="es-ES" u="sng" dirty="0"/>
          </a:p>
          <a:p>
            <a:pPr marL="0" indent="0" algn="ctr">
              <a:buFont typeface="Arial" panose="020B0604020202020204" pitchFamily="34" charset="0"/>
              <a:buNone/>
            </a:pPr>
            <a:r>
              <a:rPr lang="es-ES" u="sng" dirty="0"/>
              <a:t>Compras Internacionales: </a:t>
            </a:r>
            <a:r>
              <a:rPr lang="es-ES" dirty="0"/>
              <a:t>Productos a granel</a:t>
            </a:r>
            <a:endParaRPr lang="en-US" dirty="0"/>
          </a:p>
        </p:txBody>
      </p:sp>
      <p:sp>
        <p:nvSpPr>
          <p:cNvPr id="7" name="Content Placeholder 3">
            <a:extLst>
              <a:ext uri="{FF2B5EF4-FFF2-40B4-BE49-F238E27FC236}">
                <a16:creationId xmlns:a16="http://schemas.microsoft.com/office/drawing/2014/main" id="{992AE13D-4670-40A9-22CE-CA29B4F90181}"/>
              </a:ext>
            </a:extLst>
          </p:cNvPr>
          <p:cNvSpPr txBox="1">
            <a:spLocks/>
          </p:cNvSpPr>
          <p:nvPr/>
        </p:nvSpPr>
        <p:spPr>
          <a:xfrm>
            <a:off x="4186916" y="3098000"/>
            <a:ext cx="4680858" cy="45425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chemeClr val="tx2"/>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42608"/>
                </a:solidFill>
                <a:latin typeface="Source Sans Pro" panose="020B0503030403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42608"/>
                </a:solidFill>
                <a:latin typeface="Source Sans Pro" panose="020B0503030403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n-NO" sz="3200" dirty="0"/>
              <a:t>Andrea Lang</a:t>
            </a:r>
            <a:endParaRPr lang="es-ES" u="sng" dirty="0"/>
          </a:p>
          <a:p>
            <a:pPr marL="0" indent="0" algn="ctr">
              <a:buFont typeface="Arial" panose="020B0604020202020204" pitchFamily="34" charset="0"/>
              <a:buNone/>
            </a:pPr>
            <a:r>
              <a:rPr lang="es-ES" u="sng" dirty="0"/>
              <a:t>Compras Nacionales: </a:t>
            </a:r>
            <a:r>
              <a:rPr lang="es-ES" dirty="0"/>
              <a:t>   Productos lácteos, cereales, semillas oleaginosas, ganado, y aves de corral.</a:t>
            </a:r>
          </a:p>
          <a:p>
            <a:pPr marL="0" indent="0" algn="ctr">
              <a:buFont typeface="Arial" panose="020B0604020202020204" pitchFamily="34" charset="0"/>
              <a:buNone/>
            </a:pPr>
            <a:r>
              <a:rPr lang="es-ES" u="sng" dirty="0"/>
              <a:t>Compras Internacionales: </a:t>
            </a:r>
            <a:r>
              <a:rPr lang="es-ES" dirty="0"/>
              <a:t>Productos básicos envasados</a:t>
            </a:r>
            <a:endParaRPr lang="en-US" dirty="0"/>
          </a:p>
        </p:txBody>
      </p:sp>
    </p:spTree>
    <p:extLst>
      <p:ext uri="{BB962C8B-B14F-4D97-AF65-F5344CB8AC3E}">
        <p14:creationId xmlns:p14="http://schemas.microsoft.com/office/powerpoint/2010/main" val="1172383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F74D-BF49-4588-8148-A95A6BB6C76A}"/>
              </a:ext>
            </a:extLst>
          </p:cNvPr>
          <p:cNvSpPr>
            <a:spLocks noGrp="1"/>
          </p:cNvSpPr>
          <p:nvPr>
            <p:ph type="title"/>
          </p:nvPr>
        </p:nvSpPr>
        <p:spPr>
          <a:xfrm>
            <a:off x="241738" y="1051034"/>
            <a:ext cx="11771586" cy="1240221"/>
          </a:xfrm>
        </p:spPr>
        <p:txBody>
          <a:bodyPr>
            <a:noAutofit/>
          </a:bodyPr>
          <a:lstStyle/>
          <a:p>
            <a:pPr algn="ctr"/>
            <a:r>
              <a:rPr lang="en-US" sz="4800" b="1" dirty="0"/>
              <a:t>Fuentes de Datos</a:t>
            </a:r>
            <a:br>
              <a:rPr lang="en-US" sz="3200" b="1" dirty="0"/>
            </a:br>
            <a:endParaRPr lang="en-US" sz="2000" b="0" dirty="0"/>
          </a:p>
        </p:txBody>
      </p:sp>
      <p:sp>
        <p:nvSpPr>
          <p:cNvPr id="3" name="Content Placeholder 2">
            <a:extLst>
              <a:ext uri="{FF2B5EF4-FFF2-40B4-BE49-F238E27FC236}">
                <a16:creationId xmlns:a16="http://schemas.microsoft.com/office/drawing/2014/main" id="{EFB92254-EB25-44F6-8BE4-B96CFF44061A}"/>
              </a:ext>
            </a:extLst>
          </p:cNvPr>
          <p:cNvSpPr>
            <a:spLocks noGrp="1"/>
          </p:cNvSpPr>
          <p:nvPr>
            <p:ph idx="1"/>
          </p:nvPr>
        </p:nvSpPr>
        <p:spPr>
          <a:xfrm>
            <a:off x="838200" y="2154621"/>
            <a:ext cx="11112062" cy="4508938"/>
          </a:xfrm>
        </p:spPr>
        <p:txBody>
          <a:bodyPr>
            <a:noAutofit/>
          </a:bodyPr>
          <a:lstStyle/>
          <a:p>
            <a:pPr marL="160338" marR="0" lvl="1" indent="0" defTabSz="409575" rtl="0" eaLnBrk="1" fontAlgn="base" latinLnBrk="0" hangingPunct="1">
              <a:lnSpc>
                <a:spcPct val="100000"/>
              </a:lnSpc>
              <a:spcBef>
                <a:spcPts val="0"/>
              </a:spcBef>
              <a:spcAft>
                <a:spcPts val="50"/>
              </a:spcAft>
              <a:buClrTx/>
              <a:buSzTx/>
              <a:buNone/>
              <a:tabLst/>
              <a:defRPr/>
            </a:pPr>
            <a:r>
              <a:rPr lang="en-US" sz="2800" kern="0" dirty="0">
                <a:solidFill>
                  <a:srgbClr val="2A5C0B"/>
                </a:solidFill>
                <a:latin typeface="Calibri"/>
                <a:cs typeface="+mn-cs"/>
                <a:sym typeface="Helvetica Light"/>
                <a:hlinkClick r:id="rId3"/>
              </a:rPr>
              <a:t>www.usda.gov/smallbiz/programs</a:t>
            </a:r>
            <a:endParaRPr lang="en-US" sz="2800" kern="0" dirty="0">
              <a:solidFill>
                <a:srgbClr val="2A5C0B"/>
              </a:solidFill>
              <a:latin typeface="Calibri"/>
              <a:cs typeface="+mn-cs"/>
              <a:sym typeface="Helvetica Light"/>
            </a:endParaRPr>
          </a:p>
          <a:p>
            <a:pPr marL="160338" marR="0" lvl="1" indent="0" defTabSz="409575" rtl="0" eaLnBrk="1" fontAlgn="base" latinLnBrk="0" hangingPunct="1">
              <a:lnSpc>
                <a:spcPct val="100000"/>
              </a:lnSpc>
              <a:spcBef>
                <a:spcPts val="0"/>
              </a:spcBef>
              <a:spcAft>
                <a:spcPts val="50"/>
              </a:spcAft>
              <a:buClrTx/>
              <a:buSzTx/>
              <a:buNone/>
              <a:tabLst/>
              <a:defRPr/>
            </a:pPr>
            <a:r>
              <a:rPr lang="en-US" sz="2800" kern="0" dirty="0">
                <a:solidFill>
                  <a:srgbClr val="2A5C0B"/>
                </a:solidFill>
                <a:latin typeface="Calibri"/>
                <a:cs typeface="+mn-cs"/>
                <a:sym typeface="Helvetica Light"/>
                <a:hlinkClick r:id="rId4"/>
              </a:rPr>
              <a:t>www.sba.gov/document/support-table-size-standards</a:t>
            </a:r>
            <a:endParaRPr lang="en-US" sz="2800" kern="0" dirty="0">
              <a:solidFill>
                <a:srgbClr val="2A5C0B"/>
              </a:solidFill>
              <a:latin typeface="Calibri"/>
              <a:cs typeface="+mn-cs"/>
              <a:sym typeface="Helvetica Light"/>
            </a:endParaRPr>
          </a:p>
          <a:p>
            <a:pPr marL="160338" marR="0" lvl="1" indent="0" defTabSz="409575" rtl="0" eaLnBrk="1" fontAlgn="base" latinLnBrk="0" hangingPunct="1">
              <a:lnSpc>
                <a:spcPct val="100000"/>
              </a:lnSpc>
              <a:spcBef>
                <a:spcPts val="0"/>
              </a:spcBef>
              <a:spcAft>
                <a:spcPts val="50"/>
              </a:spcAft>
              <a:buClrTx/>
              <a:buSzTx/>
              <a:buNone/>
              <a:tabLst/>
              <a:defRPr/>
            </a:pPr>
            <a:r>
              <a:rPr lang="en-US" sz="2800" kern="0" dirty="0">
                <a:solidFill>
                  <a:srgbClr val="2A5C0B"/>
                </a:solidFill>
                <a:latin typeface="Calibri"/>
                <a:cs typeface="+mn-cs"/>
                <a:sym typeface="Helvetica Light"/>
                <a:hlinkClick r:id="rId5"/>
              </a:rPr>
              <a:t>www.sba.gov/document/support-agency-contracting-goals</a:t>
            </a:r>
            <a:endParaRPr lang="en-US" sz="2800" kern="0" dirty="0">
              <a:solidFill>
                <a:srgbClr val="2A5C0B"/>
              </a:solidFill>
              <a:latin typeface="Calibri"/>
              <a:cs typeface="+mn-cs"/>
              <a:sym typeface="Helvetica Light"/>
            </a:endParaRPr>
          </a:p>
          <a:p>
            <a:pPr marL="160338" marR="0" lvl="1" indent="0" defTabSz="409575" rtl="0" eaLnBrk="1" fontAlgn="base" latinLnBrk="0" hangingPunct="1">
              <a:lnSpc>
                <a:spcPct val="100000"/>
              </a:lnSpc>
              <a:spcBef>
                <a:spcPts val="0"/>
              </a:spcBef>
              <a:spcAft>
                <a:spcPts val="50"/>
              </a:spcAft>
              <a:buClrTx/>
              <a:buSzTx/>
              <a:buNone/>
              <a:tabLst/>
              <a:defRPr/>
            </a:pPr>
            <a:r>
              <a:rPr lang="en-US" sz="2800" kern="0" dirty="0">
                <a:solidFill>
                  <a:srgbClr val="2A5C0B"/>
                </a:solidFill>
                <a:latin typeface="Calibri"/>
                <a:cs typeface="+mn-cs"/>
                <a:sym typeface="Helvetica Light"/>
              </a:rPr>
              <a:t> HUBZones Puerto Rico (copiar y pegar):</a:t>
            </a:r>
          </a:p>
          <a:p>
            <a:pPr marL="160338" marR="0" lvl="1" indent="0" defTabSz="409575" rtl="0" eaLnBrk="1" fontAlgn="base" latinLnBrk="0" hangingPunct="1">
              <a:lnSpc>
                <a:spcPct val="100000"/>
              </a:lnSpc>
              <a:spcBef>
                <a:spcPts val="0"/>
              </a:spcBef>
              <a:spcAft>
                <a:spcPts val="50"/>
              </a:spcAft>
              <a:buClrTx/>
              <a:buSzTx/>
              <a:buNone/>
              <a:tabLst/>
              <a:defRPr/>
            </a:pPr>
            <a:r>
              <a:rPr lang="en-US" sz="2800" kern="0" dirty="0">
                <a:solidFill>
                  <a:srgbClr val="2A5C0B"/>
                </a:solidFill>
                <a:latin typeface="Calibri"/>
                <a:cs typeface="+mn-cs"/>
                <a:sym typeface="Helvetica Light"/>
              </a:rPr>
              <a:t>maps.certify.sba.gov/hubzone/map#center=18.208863,-66.585878&amp;zoom=9&amp;latlng=18.113020,-66.367799</a:t>
            </a:r>
          </a:p>
          <a:p>
            <a:pPr marL="160338" marR="0" lvl="1" indent="0" defTabSz="409575" rtl="0" eaLnBrk="1" fontAlgn="base" latinLnBrk="0" hangingPunct="1">
              <a:lnSpc>
                <a:spcPct val="100000"/>
              </a:lnSpc>
              <a:spcBef>
                <a:spcPts val="0"/>
              </a:spcBef>
              <a:spcAft>
                <a:spcPts val="50"/>
              </a:spcAft>
              <a:buClrTx/>
              <a:buSzTx/>
              <a:buNone/>
              <a:tabLst/>
              <a:defRPr/>
            </a:pPr>
            <a:r>
              <a:rPr lang="en-US" sz="2800" dirty="0">
                <a:hlinkClick r:id="rId6"/>
              </a:rPr>
              <a:t>https://www.ams.usda.gov/selling-food/solicitations</a:t>
            </a:r>
            <a:endParaRPr lang="en-US" sz="2800" kern="0" dirty="0">
              <a:solidFill>
                <a:srgbClr val="2A5C0B"/>
              </a:solidFill>
              <a:latin typeface="Calibri"/>
              <a:cs typeface="+mn-cs"/>
              <a:sym typeface="Helvetica Light"/>
            </a:endParaRPr>
          </a:p>
          <a:p>
            <a:pPr marL="160338" marR="0" lvl="1" indent="0" defTabSz="409575" rtl="0" eaLnBrk="1" fontAlgn="base" latinLnBrk="0" hangingPunct="1">
              <a:lnSpc>
                <a:spcPct val="100000"/>
              </a:lnSpc>
              <a:spcBef>
                <a:spcPts val="0"/>
              </a:spcBef>
              <a:spcAft>
                <a:spcPts val="50"/>
              </a:spcAft>
              <a:buClrTx/>
              <a:buSzTx/>
              <a:buNone/>
              <a:tabLst/>
              <a:defRPr/>
            </a:pPr>
            <a:r>
              <a:rPr lang="en-US" sz="2800" dirty="0">
                <a:solidFill>
                  <a:schemeClr val="tx2"/>
                </a:solidFill>
                <a:latin typeface="Calibri" panose="020F0502020204030204" pitchFamily="34" charset="0"/>
                <a:ea typeface="Calibri" panose="020F0502020204030204" pitchFamily="34" charset="0"/>
                <a:cs typeface="Calibri" panose="020F0502020204030204" pitchFamily="34" charset="0"/>
                <a:hlinkClick r:id="rId7"/>
              </a:rPr>
              <a:t>sam.gov/content/home</a:t>
            </a:r>
            <a:endParaRPr lang="en-US" sz="28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160338" marR="0" lvl="1" indent="0" defTabSz="409575" rtl="0" eaLnBrk="1" fontAlgn="base" latinLnBrk="0" hangingPunct="1">
              <a:lnSpc>
                <a:spcPct val="100000"/>
              </a:lnSpc>
              <a:spcBef>
                <a:spcPts val="0"/>
              </a:spcBef>
              <a:spcAft>
                <a:spcPts val="50"/>
              </a:spcAft>
              <a:buClrTx/>
              <a:buSzTx/>
              <a:buNone/>
              <a:tabLst/>
              <a:defRPr/>
            </a:pPr>
            <a:r>
              <a:rPr lang="en-US" sz="2800" dirty="0">
                <a:latin typeface="Calibri" panose="020F0502020204030204" pitchFamily="34" charset="0"/>
                <a:ea typeface="Calibri" panose="020F0502020204030204" pitchFamily="34" charset="0"/>
                <a:cs typeface="Calibri" panose="020F0502020204030204" pitchFamily="34" charset="0"/>
                <a:hlinkClick r:id="rId8"/>
              </a:rPr>
              <a:t>www.ams.usda.gov/selling-food/product-specs</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160338" marR="0" lvl="1" indent="0" defTabSz="409575" rtl="0" eaLnBrk="1" fontAlgn="base" latinLnBrk="0" hangingPunct="1">
              <a:lnSpc>
                <a:spcPct val="100000"/>
              </a:lnSpc>
              <a:spcBef>
                <a:spcPts val="0"/>
              </a:spcBef>
              <a:spcAft>
                <a:spcPts val="50"/>
              </a:spcAft>
              <a:buClrTx/>
              <a:buSzTx/>
              <a:buNone/>
              <a:tabLst/>
              <a:defRPr/>
            </a:pPr>
            <a:r>
              <a:rPr lang="en-US" sz="1800" u="sng" dirty="0">
                <a:solidFill>
                  <a:srgbClr val="0563C1"/>
                </a:solidFill>
                <a:effectLst/>
                <a:latin typeface="Calibri" panose="020F0502020204030204" pitchFamily="34" charset="0"/>
                <a:ea typeface="Times New Roman" panose="02020603050405020304" pitchFamily="18" charset="0"/>
                <a:hlinkClick r:id="rId9"/>
              </a:rPr>
              <a:t>https://public.govdelivery.com/accounts/USDAAMS/subscriber/new?qsp=USDAAMS_5</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160338" marR="0" lvl="1" indent="0" defTabSz="409575" rtl="0" eaLnBrk="1" fontAlgn="base" latinLnBrk="0" hangingPunct="1">
              <a:lnSpc>
                <a:spcPct val="100000"/>
              </a:lnSpc>
              <a:spcBef>
                <a:spcPts val="0"/>
              </a:spcBef>
              <a:spcAft>
                <a:spcPts val="50"/>
              </a:spcAft>
              <a:buClrTx/>
              <a:buSzTx/>
              <a:buNone/>
              <a:tabLst/>
              <a:defRPr/>
            </a:pPr>
            <a:endParaRPr lang="en-US" sz="2800" kern="0" dirty="0">
              <a:solidFill>
                <a:srgbClr val="2A5C0B"/>
              </a:solidFill>
              <a:latin typeface="Calibri" panose="020F0502020204030204" pitchFamily="34" charset="0"/>
              <a:ea typeface="Calibri" panose="020F0502020204030204" pitchFamily="34" charset="0"/>
              <a:cs typeface="Calibri" panose="020F0502020204030204" pitchFamily="34" charset="0"/>
              <a:sym typeface="Helvetica Light"/>
            </a:endParaRPr>
          </a:p>
          <a:p>
            <a:pPr marL="160338" marR="0" lvl="1" indent="0" defTabSz="409575" rtl="0" eaLnBrk="1" fontAlgn="base" latinLnBrk="0" hangingPunct="1">
              <a:lnSpc>
                <a:spcPct val="100000"/>
              </a:lnSpc>
              <a:spcBef>
                <a:spcPts val="0"/>
              </a:spcBef>
              <a:spcAft>
                <a:spcPts val="50"/>
              </a:spcAft>
              <a:buClrTx/>
              <a:buSzTx/>
              <a:buNone/>
              <a:tabLst/>
              <a:defRPr/>
            </a:pPr>
            <a:endParaRPr lang="en-US" sz="2800" kern="0" dirty="0">
              <a:solidFill>
                <a:srgbClr val="2A5C0B"/>
              </a:solidFill>
              <a:latin typeface="Calibri"/>
              <a:cs typeface="+mn-cs"/>
              <a:sym typeface="Helvetica Light"/>
            </a:endParaRPr>
          </a:p>
          <a:p>
            <a:pPr marL="160338" marR="0" lvl="1" indent="0" defTabSz="409575" rtl="0" eaLnBrk="1" fontAlgn="base" latinLnBrk="0" hangingPunct="1">
              <a:lnSpc>
                <a:spcPct val="100000"/>
              </a:lnSpc>
              <a:spcBef>
                <a:spcPts val="0"/>
              </a:spcBef>
              <a:spcAft>
                <a:spcPts val="50"/>
              </a:spcAft>
              <a:buClrTx/>
              <a:buSzTx/>
              <a:buNone/>
              <a:tabLst/>
              <a:defRPr/>
            </a:pPr>
            <a:endParaRPr lang="en-US" sz="2800" kern="0" dirty="0">
              <a:solidFill>
                <a:srgbClr val="2A5C0B"/>
              </a:solidFill>
              <a:latin typeface="Calibri"/>
              <a:cs typeface="+mn-cs"/>
              <a:sym typeface="Helvetica Light"/>
            </a:endParaRPr>
          </a:p>
          <a:p>
            <a:pPr marL="160338" marR="0" lvl="1" indent="0" defTabSz="409575" rtl="0" eaLnBrk="1" fontAlgn="base" latinLnBrk="0" hangingPunct="1">
              <a:lnSpc>
                <a:spcPct val="100000"/>
              </a:lnSpc>
              <a:spcBef>
                <a:spcPts val="0"/>
              </a:spcBef>
              <a:spcAft>
                <a:spcPts val="50"/>
              </a:spcAft>
              <a:buClrTx/>
              <a:buSzTx/>
              <a:buNone/>
              <a:tabLst/>
              <a:defRPr/>
            </a:pPr>
            <a:endParaRPr lang="en-US" sz="2800" kern="0" dirty="0">
              <a:solidFill>
                <a:srgbClr val="2A5C0B"/>
              </a:solidFill>
              <a:latin typeface="Calibri"/>
              <a:cs typeface="+mn-cs"/>
              <a:sym typeface="Helvetica Light"/>
            </a:endParaRPr>
          </a:p>
          <a:p>
            <a:pPr marL="160338" marR="0" lvl="1" indent="0" defTabSz="409575" rtl="0" eaLnBrk="1" fontAlgn="base" latinLnBrk="0" hangingPunct="1">
              <a:lnSpc>
                <a:spcPct val="100000"/>
              </a:lnSpc>
              <a:spcBef>
                <a:spcPts val="0"/>
              </a:spcBef>
              <a:spcAft>
                <a:spcPts val="50"/>
              </a:spcAft>
              <a:buClrTx/>
              <a:buSzTx/>
              <a:buNone/>
              <a:tabLst/>
              <a:defRPr/>
            </a:pPr>
            <a:endParaRPr lang="en-US" sz="2800" kern="0" dirty="0">
              <a:solidFill>
                <a:srgbClr val="2A5C0B"/>
              </a:solidFill>
              <a:latin typeface="Calibri"/>
              <a:cs typeface="+mn-cs"/>
              <a:sym typeface="Helvetica Light"/>
            </a:endParaRPr>
          </a:p>
        </p:txBody>
      </p:sp>
    </p:spTree>
    <p:extLst>
      <p:ext uri="{BB962C8B-B14F-4D97-AF65-F5344CB8AC3E}">
        <p14:creationId xmlns:p14="http://schemas.microsoft.com/office/powerpoint/2010/main" val="4039435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9D2E-F34D-4527-BAC8-3688D1818A01}"/>
              </a:ext>
            </a:extLst>
          </p:cNvPr>
          <p:cNvSpPr>
            <a:spLocks noGrp="1"/>
          </p:cNvSpPr>
          <p:nvPr>
            <p:ph type="title"/>
          </p:nvPr>
        </p:nvSpPr>
        <p:spPr>
          <a:xfrm>
            <a:off x="751115" y="1070991"/>
            <a:ext cx="8116661" cy="1078149"/>
          </a:xfrm>
        </p:spPr>
        <p:txBody>
          <a:bodyPr>
            <a:normAutofit fontScale="90000"/>
          </a:bodyPr>
          <a:lstStyle/>
          <a:p>
            <a:pPr algn="ctr"/>
            <a:r>
              <a:rPr lang="en-US" sz="3200" dirty="0"/>
              <a:t>¿</a:t>
            </a:r>
            <a:r>
              <a:rPr lang="en-US" sz="3200" dirty="0" err="1"/>
              <a:t>Qué</a:t>
            </a:r>
            <a:r>
              <a:rPr lang="en-US" sz="3200" dirty="0"/>
              <a:t> es el “</a:t>
            </a:r>
            <a:r>
              <a:rPr lang="en-US" sz="3200" dirty="0" err="1"/>
              <a:t>Programa</a:t>
            </a:r>
            <a:r>
              <a:rPr lang="en-US" sz="3200" dirty="0"/>
              <a:t> de </a:t>
            </a:r>
            <a:r>
              <a:rPr lang="en-US" sz="3200" dirty="0" err="1"/>
              <a:t>Adquisicion</a:t>
            </a:r>
            <a:r>
              <a:rPr lang="en-US" sz="3200" dirty="0"/>
              <a:t> de </a:t>
            </a:r>
            <a:r>
              <a:rPr lang="en-US" sz="3200" dirty="0" err="1"/>
              <a:t>Productos</a:t>
            </a:r>
            <a:r>
              <a:rPr lang="en-US" sz="3200" dirty="0"/>
              <a:t> B</a:t>
            </a:r>
            <a:r>
              <a:rPr lang="es-ES" sz="3200" dirty="0"/>
              <a:t>á</a:t>
            </a:r>
            <a:r>
              <a:rPr lang="en-US" sz="3200" dirty="0" err="1"/>
              <a:t>sicos</a:t>
            </a:r>
            <a:r>
              <a:rPr lang="en-US" sz="3200" dirty="0"/>
              <a:t> </a:t>
            </a:r>
            <a:r>
              <a:rPr lang="en-US" sz="3200" dirty="0" err="1"/>
              <a:t>Agropecuarios</a:t>
            </a:r>
            <a:r>
              <a:rPr lang="en-US" sz="3200" dirty="0"/>
              <a:t>”?</a:t>
            </a:r>
          </a:p>
        </p:txBody>
      </p:sp>
      <p:sp>
        <p:nvSpPr>
          <p:cNvPr id="3" name="Content Placeholder 2">
            <a:extLst>
              <a:ext uri="{FF2B5EF4-FFF2-40B4-BE49-F238E27FC236}">
                <a16:creationId xmlns:a16="http://schemas.microsoft.com/office/drawing/2014/main" id="{370E34C7-8901-4555-B358-A8603AB1F443}"/>
              </a:ext>
            </a:extLst>
          </p:cNvPr>
          <p:cNvSpPr>
            <a:spLocks noGrp="1"/>
          </p:cNvSpPr>
          <p:nvPr>
            <p:ph idx="1"/>
          </p:nvPr>
        </p:nvSpPr>
        <p:spPr>
          <a:xfrm>
            <a:off x="210207" y="2149140"/>
            <a:ext cx="8860220" cy="4630032"/>
          </a:xfrm>
        </p:spPr>
        <p:txBody>
          <a:bodyPr>
            <a:normAutofit lnSpcReduction="10000"/>
          </a:bodyPr>
          <a:lstStyle/>
          <a:p>
            <a:pPr marL="0" indent="0">
              <a:buNone/>
            </a:pPr>
            <a:r>
              <a:rPr lang="es-ES" sz="2600" dirty="0"/>
              <a:t>Cada año, nuestro equipo compra más de 3 mil millones de dólares en alimentos cultivados en Estados Unidos. Estas compras apoyan la agricultura estadounidense y alimentan a millones de </a:t>
            </a:r>
            <a:r>
              <a:rPr lang="es-ES" sz="2800" dirty="0"/>
              <a:t>estudiantes</a:t>
            </a:r>
            <a:r>
              <a:rPr lang="es-ES" sz="2600" dirty="0"/>
              <a:t>, familias y otras personas calificadas a través de los programas de asistencia nutricional del USDA y los programas internacionales de ayuda alimenticia.</a:t>
            </a:r>
          </a:p>
          <a:p>
            <a:pPr marL="0" indent="0">
              <a:buNone/>
            </a:pPr>
            <a:r>
              <a:rPr lang="es-ES" sz="2600" dirty="0"/>
              <a:t>AMS compra más de 300 productos diferentes, entre ellos</a:t>
            </a:r>
            <a:r>
              <a:rPr lang="en-US" sz="2600" dirty="0"/>
              <a:t>:</a:t>
            </a:r>
          </a:p>
          <a:p>
            <a:r>
              <a:rPr lang="es-ES" sz="2600" dirty="0"/>
              <a:t>Carne, cerdo, pavo, pollo, pescado y huevos</a:t>
            </a:r>
          </a:p>
          <a:p>
            <a:r>
              <a:rPr lang="es-ES" sz="2600" dirty="0"/>
              <a:t>Frutas, verduras, legumbres y frutos secos</a:t>
            </a:r>
          </a:p>
          <a:p>
            <a:r>
              <a:rPr lang="es-ES" sz="2600" dirty="0"/>
              <a:t>Productos lácteos, cereales y semillas oleaginosas, como la mantequilla de maní</a:t>
            </a:r>
            <a:endParaRPr lang="en-US" dirty="0"/>
          </a:p>
        </p:txBody>
      </p:sp>
    </p:spTree>
    <p:extLst>
      <p:ext uri="{BB962C8B-B14F-4D97-AF65-F5344CB8AC3E}">
        <p14:creationId xmlns:p14="http://schemas.microsoft.com/office/powerpoint/2010/main" val="2796227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401D1-8568-43EB-AD05-17F247DE7FBC}"/>
              </a:ext>
            </a:extLst>
          </p:cNvPr>
          <p:cNvSpPr>
            <a:spLocks noGrp="1"/>
          </p:cNvSpPr>
          <p:nvPr>
            <p:ph type="title"/>
          </p:nvPr>
        </p:nvSpPr>
        <p:spPr>
          <a:xfrm>
            <a:off x="2138478" y="1060480"/>
            <a:ext cx="8116661" cy="1078149"/>
          </a:xfrm>
        </p:spPr>
        <p:txBody>
          <a:bodyPr/>
          <a:lstStyle/>
          <a:p>
            <a:pPr algn="ctr"/>
            <a:r>
              <a:rPr lang="en-US" altLang="en-US" dirty="0"/>
              <a:t>7 Pasos </a:t>
            </a:r>
            <a:endParaRPr lang="en-US" dirty="0"/>
          </a:p>
        </p:txBody>
      </p:sp>
      <p:sp>
        <p:nvSpPr>
          <p:cNvPr id="5" name="Content Placeholder 4">
            <a:extLst>
              <a:ext uri="{FF2B5EF4-FFF2-40B4-BE49-F238E27FC236}">
                <a16:creationId xmlns:a16="http://schemas.microsoft.com/office/drawing/2014/main" id="{F8784F66-E856-4FAD-9815-8D8C475760FE}"/>
              </a:ext>
            </a:extLst>
          </p:cNvPr>
          <p:cNvSpPr>
            <a:spLocks noGrp="1"/>
          </p:cNvSpPr>
          <p:nvPr>
            <p:ph idx="1"/>
          </p:nvPr>
        </p:nvSpPr>
        <p:spPr>
          <a:xfrm>
            <a:off x="493940" y="2138629"/>
            <a:ext cx="8116661" cy="4919295"/>
          </a:xfrm>
        </p:spPr>
        <p:txBody>
          <a:bodyPr>
            <a:normAutofit fontScale="85000" lnSpcReduction="20000"/>
          </a:bodyPr>
          <a:lstStyle/>
          <a:p>
            <a:pPr marL="457200" indent="-457200" algn="l" defTabSz="410709">
              <a:spcBef>
                <a:spcPts val="0"/>
              </a:spcBef>
              <a:buFont typeface="+mj-lt"/>
              <a:buAutoNum type="arabicPeriod"/>
              <a:defRPr/>
            </a:pPr>
            <a:r>
              <a:rPr lang="es-ES" sz="3000" dirty="0">
                <a:solidFill>
                  <a:srgbClr val="2A5C0B"/>
                </a:solidFill>
                <a:sym typeface="Helvetica Light" charset="0"/>
              </a:rPr>
              <a:t>Revisar la Convocatoria Maestra de AMS o el “</a:t>
            </a:r>
            <a:r>
              <a:rPr lang="en-US" sz="3000" dirty="0">
                <a:solidFill>
                  <a:srgbClr val="2A5C0B"/>
                </a:solidFill>
                <a:sym typeface="Helvetica Light" charset="0"/>
              </a:rPr>
              <a:t>AMS Master Solicitation” </a:t>
            </a:r>
            <a:r>
              <a:rPr lang="es-ES" sz="3000" dirty="0">
                <a:solidFill>
                  <a:srgbClr val="2A5C0B"/>
                </a:solidFill>
                <a:sym typeface="Helvetica Light" charset="0"/>
              </a:rPr>
              <a:t>- cláusulas contractuales, </a:t>
            </a:r>
            <a:r>
              <a:rPr lang="es-ES" sz="3200" dirty="0"/>
              <a:t>estipulaciones</a:t>
            </a:r>
            <a:r>
              <a:rPr lang="es-ES" sz="3000" dirty="0">
                <a:solidFill>
                  <a:srgbClr val="2A5C0B"/>
                </a:solidFill>
                <a:sym typeface="Helvetica Light" charset="0"/>
              </a:rPr>
              <a:t> y requisitos</a:t>
            </a:r>
            <a:endParaRPr lang="en-US" sz="3000" dirty="0">
              <a:solidFill>
                <a:srgbClr val="2A5C0B"/>
              </a:solidFill>
              <a:sym typeface="Helvetica Light" charset="0"/>
            </a:endParaRPr>
          </a:p>
          <a:p>
            <a:pPr marL="457200" indent="-457200" algn="l" defTabSz="410709">
              <a:spcBef>
                <a:spcPts val="0"/>
              </a:spcBef>
              <a:buFont typeface="+mj-lt"/>
              <a:buAutoNum type="arabicPeriod"/>
              <a:defRPr/>
            </a:pPr>
            <a:endParaRPr lang="en-US" sz="3000" dirty="0">
              <a:solidFill>
                <a:srgbClr val="2A5C0B"/>
              </a:solidFill>
              <a:sym typeface="Helvetica Light" charset="0"/>
            </a:endParaRPr>
          </a:p>
          <a:p>
            <a:pPr marL="457200" indent="-457200" defTabSz="410709">
              <a:spcBef>
                <a:spcPts val="0"/>
              </a:spcBef>
              <a:buFont typeface="+mj-lt"/>
              <a:buAutoNum type="arabicPeriod"/>
              <a:defRPr/>
            </a:pPr>
            <a:r>
              <a:rPr lang="es-ES" sz="3000" dirty="0">
                <a:solidFill>
                  <a:srgbClr val="2A5C0B"/>
                </a:solidFill>
                <a:sym typeface="Helvetica Light" charset="0"/>
              </a:rPr>
              <a:t>Revisar las Especificaciones del Producto (“</a:t>
            </a:r>
            <a:r>
              <a:rPr lang="en-US" sz="3000" dirty="0">
                <a:solidFill>
                  <a:srgbClr val="2A5C0B"/>
                </a:solidFill>
                <a:sym typeface="Helvetica Light" charset="0"/>
              </a:rPr>
              <a:t>Product Specifications”) </a:t>
            </a:r>
            <a:r>
              <a:rPr lang="es-ES" sz="3000" dirty="0">
                <a:solidFill>
                  <a:srgbClr val="2A5C0B"/>
                </a:solidFill>
                <a:sym typeface="Helvetica Light" charset="0"/>
              </a:rPr>
              <a:t>para determinar qué puede suministrar</a:t>
            </a:r>
            <a:r>
              <a:rPr lang="en-US" sz="3000" dirty="0">
                <a:solidFill>
                  <a:srgbClr val="2A5C0B"/>
                </a:solidFill>
                <a:sym typeface="Helvetica Light" charset="0"/>
              </a:rPr>
              <a:t> </a:t>
            </a:r>
          </a:p>
          <a:p>
            <a:pPr marL="457200" indent="-457200" algn="l" defTabSz="410709">
              <a:spcBef>
                <a:spcPts val="0"/>
              </a:spcBef>
              <a:buFont typeface="+mj-lt"/>
              <a:buAutoNum type="arabicPeriod"/>
              <a:defRPr/>
            </a:pPr>
            <a:endParaRPr lang="en-US" sz="3000" dirty="0">
              <a:solidFill>
                <a:srgbClr val="2A5C0B"/>
              </a:solidFill>
              <a:sym typeface="Helvetica Light" charset="0"/>
            </a:endParaRPr>
          </a:p>
          <a:p>
            <a:pPr marL="457200" indent="-457200" algn="l" defTabSz="410709">
              <a:spcBef>
                <a:spcPts val="0"/>
              </a:spcBef>
              <a:buFont typeface="+mj-lt"/>
              <a:buAutoNum type="arabicPeriod"/>
              <a:defRPr/>
            </a:pPr>
            <a:r>
              <a:rPr lang="es-ES" sz="3000" dirty="0">
                <a:solidFill>
                  <a:srgbClr val="2A5C0B"/>
                </a:solidFill>
                <a:sym typeface="Helvetica Light" charset="0"/>
              </a:rPr>
              <a:t>Aprobación de la parte administrativa </a:t>
            </a:r>
            <a:endParaRPr lang="en-US" sz="3000" dirty="0">
              <a:solidFill>
                <a:srgbClr val="2A5C0B"/>
              </a:solidFill>
              <a:sym typeface="Helvetica Light" charset="0"/>
            </a:endParaRPr>
          </a:p>
          <a:p>
            <a:pPr marL="514350" indent="-514350" algn="l" defTabSz="410709">
              <a:spcBef>
                <a:spcPts val="0"/>
              </a:spcBef>
              <a:buFont typeface="+mj-lt"/>
              <a:buAutoNum type="arabicPeriod"/>
              <a:defRPr/>
            </a:pPr>
            <a:endParaRPr lang="en-US" sz="3000" dirty="0">
              <a:solidFill>
                <a:srgbClr val="2A5C0B"/>
              </a:solidFill>
              <a:sym typeface="Helvetica Light" charset="0"/>
            </a:endParaRPr>
          </a:p>
          <a:p>
            <a:pPr marL="457200" indent="-457200" algn="l" defTabSz="410709">
              <a:spcBef>
                <a:spcPts val="0"/>
              </a:spcBef>
              <a:buFont typeface="+mj-lt"/>
              <a:buAutoNum type="arabicPeriod"/>
              <a:defRPr/>
            </a:pPr>
            <a:r>
              <a:rPr lang="es-ES" sz="3000" dirty="0">
                <a:solidFill>
                  <a:srgbClr val="2A5C0B"/>
                </a:solidFill>
                <a:sym typeface="Helvetica Light" charset="0"/>
              </a:rPr>
              <a:t>Aprobación de la parte técnica</a:t>
            </a:r>
            <a:endParaRPr lang="en-US" sz="3000" dirty="0">
              <a:solidFill>
                <a:srgbClr val="2A5C0B"/>
              </a:solidFill>
              <a:sym typeface="Helvetica Light" charset="0"/>
            </a:endParaRPr>
          </a:p>
          <a:p>
            <a:pPr marL="457200" indent="-457200" algn="l" defTabSz="410709">
              <a:spcBef>
                <a:spcPts val="0"/>
              </a:spcBef>
              <a:buFont typeface="+mj-lt"/>
              <a:buAutoNum type="arabicPeriod"/>
              <a:defRPr/>
            </a:pPr>
            <a:endParaRPr lang="en-US" sz="3000" dirty="0">
              <a:solidFill>
                <a:srgbClr val="2A5C0B"/>
              </a:solidFill>
              <a:sym typeface="Helvetica Light" charset="0"/>
            </a:endParaRPr>
          </a:p>
          <a:p>
            <a:pPr marL="457200" indent="-457200" algn="l" defTabSz="410709">
              <a:spcBef>
                <a:spcPts val="0"/>
              </a:spcBef>
              <a:buFont typeface="+mj-lt"/>
              <a:buAutoNum type="arabicPeriod"/>
              <a:defRPr/>
            </a:pPr>
            <a:r>
              <a:rPr lang="en-US" sz="3000" dirty="0" err="1">
                <a:solidFill>
                  <a:srgbClr val="2A5C0B"/>
                </a:solidFill>
                <a:sym typeface="Helvetica Light" charset="0"/>
              </a:rPr>
              <a:t>Recibir</a:t>
            </a:r>
            <a:r>
              <a:rPr lang="en-US" sz="3000" dirty="0">
                <a:solidFill>
                  <a:srgbClr val="2A5C0B"/>
                </a:solidFill>
                <a:sym typeface="Helvetica Light" charset="0"/>
              </a:rPr>
              <a:t> </a:t>
            </a:r>
            <a:r>
              <a:rPr lang="en-US" sz="3000" dirty="0" err="1">
                <a:solidFill>
                  <a:srgbClr val="2A5C0B"/>
                </a:solidFill>
                <a:sym typeface="Helvetica Light" charset="0"/>
              </a:rPr>
              <a:t>convocatoria</a:t>
            </a:r>
            <a:r>
              <a:rPr lang="en-US" sz="3000" dirty="0">
                <a:solidFill>
                  <a:srgbClr val="2A5C0B"/>
                </a:solidFill>
                <a:sym typeface="Helvetica Light" charset="0"/>
              </a:rPr>
              <a:t> (“Solicitation”)</a:t>
            </a:r>
          </a:p>
          <a:p>
            <a:pPr marL="457200" indent="-457200" algn="l" defTabSz="410709">
              <a:spcBef>
                <a:spcPts val="0"/>
              </a:spcBef>
              <a:buFont typeface="+mj-lt"/>
              <a:buAutoNum type="arabicPeriod"/>
              <a:defRPr/>
            </a:pPr>
            <a:endParaRPr lang="en-US" sz="3000" dirty="0">
              <a:solidFill>
                <a:srgbClr val="2A5C0B"/>
              </a:solidFill>
              <a:sym typeface="Helvetica Light" charset="0"/>
            </a:endParaRPr>
          </a:p>
          <a:p>
            <a:pPr marL="457200" indent="-457200" algn="l" defTabSz="410709">
              <a:spcBef>
                <a:spcPts val="0"/>
              </a:spcBef>
              <a:buFont typeface="+mj-lt"/>
              <a:buAutoNum type="arabicPeriod"/>
              <a:defRPr/>
            </a:pPr>
            <a:r>
              <a:rPr lang="en-US" sz="3000" dirty="0" err="1">
                <a:solidFill>
                  <a:srgbClr val="2A5C0B"/>
                </a:solidFill>
                <a:sym typeface="Helvetica Light" charset="0"/>
              </a:rPr>
              <a:t>Enviar</a:t>
            </a:r>
            <a:r>
              <a:rPr lang="en-US" sz="3000" dirty="0">
                <a:solidFill>
                  <a:srgbClr val="2A5C0B"/>
                </a:solidFill>
                <a:sym typeface="Helvetica Light" charset="0"/>
              </a:rPr>
              <a:t> </a:t>
            </a:r>
            <a:r>
              <a:rPr lang="en-US" sz="3000" dirty="0" err="1">
                <a:solidFill>
                  <a:srgbClr val="2A5C0B"/>
                </a:solidFill>
                <a:sym typeface="Helvetica Light" charset="0"/>
              </a:rPr>
              <a:t>oferta</a:t>
            </a:r>
            <a:r>
              <a:rPr lang="en-US" sz="3000" dirty="0">
                <a:solidFill>
                  <a:srgbClr val="2A5C0B"/>
                </a:solidFill>
                <a:sym typeface="Helvetica Light" charset="0"/>
              </a:rPr>
              <a:t> (“Bid”) </a:t>
            </a:r>
            <a:r>
              <a:rPr lang="en-US" sz="3000" dirty="0" err="1">
                <a:solidFill>
                  <a:srgbClr val="2A5C0B"/>
                </a:solidFill>
                <a:sym typeface="Helvetica Light" charset="0"/>
              </a:rPr>
              <a:t>mediante</a:t>
            </a:r>
            <a:r>
              <a:rPr lang="en-US" sz="3000" dirty="0">
                <a:solidFill>
                  <a:srgbClr val="2A5C0B"/>
                </a:solidFill>
                <a:sym typeface="Helvetica Light" charset="0"/>
              </a:rPr>
              <a:t> WBSCM</a:t>
            </a:r>
          </a:p>
          <a:p>
            <a:pPr marL="457200" indent="-457200" algn="l" defTabSz="410709">
              <a:spcBef>
                <a:spcPts val="0"/>
              </a:spcBef>
              <a:buFont typeface="+mj-lt"/>
              <a:buAutoNum type="arabicPeriod"/>
              <a:defRPr/>
            </a:pPr>
            <a:endParaRPr lang="en-US" sz="3000" dirty="0">
              <a:solidFill>
                <a:srgbClr val="2A5C0B"/>
              </a:solidFill>
              <a:sym typeface="Helvetica Light" charset="0"/>
            </a:endParaRPr>
          </a:p>
          <a:p>
            <a:pPr marL="457200" indent="-457200" algn="l" defTabSz="410709">
              <a:spcBef>
                <a:spcPts val="0"/>
              </a:spcBef>
              <a:buFont typeface="+mj-lt"/>
              <a:buAutoNum type="arabicPeriod"/>
              <a:defRPr/>
            </a:pPr>
            <a:r>
              <a:rPr lang="en-US" sz="3000" dirty="0" err="1">
                <a:solidFill>
                  <a:srgbClr val="2A5C0B"/>
                </a:solidFill>
                <a:sym typeface="Helvetica Light" charset="0"/>
              </a:rPr>
              <a:t>Selecc</a:t>
            </a:r>
            <a:r>
              <a:rPr lang="es-ES" sz="3000" dirty="0" err="1">
                <a:solidFill>
                  <a:srgbClr val="2A5C0B"/>
                </a:solidFill>
                <a:sym typeface="Helvetica Light" charset="0"/>
              </a:rPr>
              <a:t>ión</a:t>
            </a:r>
            <a:r>
              <a:rPr lang="es-ES" sz="3000" dirty="0">
                <a:solidFill>
                  <a:srgbClr val="2A5C0B"/>
                </a:solidFill>
                <a:sym typeface="Helvetica Light" charset="0"/>
              </a:rPr>
              <a:t> (“</a:t>
            </a:r>
            <a:r>
              <a:rPr lang="es-ES" sz="3000" dirty="0" err="1">
                <a:solidFill>
                  <a:srgbClr val="2A5C0B"/>
                </a:solidFill>
                <a:sym typeface="Helvetica Light" charset="0"/>
              </a:rPr>
              <a:t>Award</a:t>
            </a:r>
            <a:r>
              <a:rPr lang="es-ES" sz="3000" dirty="0">
                <a:solidFill>
                  <a:srgbClr val="2A5C0B"/>
                </a:solidFill>
                <a:sym typeface="Helvetica Light" charset="0"/>
              </a:rPr>
              <a:t>”)</a:t>
            </a:r>
            <a:r>
              <a:rPr lang="en-US" sz="3000" dirty="0">
                <a:solidFill>
                  <a:srgbClr val="2A5C0B"/>
                </a:solidFill>
                <a:sym typeface="Helvetica Light" charset="0"/>
              </a:rPr>
              <a:t>, </a:t>
            </a:r>
            <a:r>
              <a:rPr lang="en-US" sz="3000" dirty="0" err="1">
                <a:solidFill>
                  <a:srgbClr val="2A5C0B"/>
                </a:solidFill>
                <a:sym typeface="Helvetica Light" charset="0"/>
              </a:rPr>
              <a:t>Rendimiento</a:t>
            </a:r>
            <a:r>
              <a:rPr lang="en-US" sz="3000" dirty="0">
                <a:solidFill>
                  <a:srgbClr val="2A5C0B"/>
                </a:solidFill>
                <a:sym typeface="Helvetica Light" charset="0"/>
              </a:rPr>
              <a:t>, Pago</a:t>
            </a:r>
            <a:endParaRPr lang="en-US" dirty="0"/>
          </a:p>
        </p:txBody>
      </p:sp>
    </p:spTree>
    <p:extLst>
      <p:ext uri="{BB962C8B-B14F-4D97-AF65-F5344CB8AC3E}">
        <p14:creationId xmlns:p14="http://schemas.microsoft.com/office/powerpoint/2010/main" val="1813434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401D1-8568-43EB-AD05-17F247DE7FBC}"/>
              </a:ext>
            </a:extLst>
          </p:cNvPr>
          <p:cNvSpPr>
            <a:spLocks noGrp="1"/>
          </p:cNvSpPr>
          <p:nvPr>
            <p:ph type="title"/>
          </p:nvPr>
        </p:nvSpPr>
        <p:spPr>
          <a:xfrm>
            <a:off x="1166648" y="1060494"/>
            <a:ext cx="9154511" cy="862899"/>
          </a:xfrm>
        </p:spPr>
        <p:txBody>
          <a:bodyPr>
            <a:normAutofit fontScale="90000"/>
          </a:bodyPr>
          <a:lstStyle/>
          <a:p>
            <a:pPr algn="ctr"/>
            <a:r>
              <a:rPr lang="en-US" sz="3200" b="1" dirty="0"/>
              <a:t>Paso 1. </a:t>
            </a:r>
            <a:r>
              <a:rPr lang="en-US" sz="3200" b="1" dirty="0" err="1"/>
              <a:t>Revisar</a:t>
            </a:r>
            <a:r>
              <a:rPr lang="en-US" sz="3200" b="1" dirty="0"/>
              <a:t> </a:t>
            </a:r>
            <a:r>
              <a:rPr lang="en-US" sz="3200" dirty="0"/>
              <a:t>la Convocatoria Maestra o</a:t>
            </a:r>
            <a:r>
              <a:rPr lang="en-US" sz="3200" b="1" dirty="0"/>
              <a:t> “Master Solicitation”</a:t>
            </a:r>
            <a:endParaRPr lang="en-US" sz="3200" dirty="0"/>
          </a:p>
        </p:txBody>
      </p:sp>
      <p:sp>
        <p:nvSpPr>
          <p:cNvPr id="5" name="Content Placeholder 4">
            <a:extLst>
              <a:ext uri="{FF2B5EF4-FFF2-40B4-BE49-F238E27FC236}">
                <a16:creationId xmlns:a16="http://schemas.microsoft.com/office/drawing/2014/main" id="{F8784F66-E856-4FAD-9815-8D8C475760FE}"/>
              </a:ext>
            </a:extLst>
          </p:cNvPr>
          <p:cNvSpPr>
            <a:spLocks noGrp="1"/>
          </p:cNvSpPr>
          <p:nvPr>
            <p:ph idx="1"/>
          </p:nvPr>
        </p:nvSpPr>
        <p:spPr>
          <a:xfrm>
            <a:off x="838200" y="1923393"/>
            <a:ext cx="10515600" cy="4698124"/>
          </a:xfrm>
        </p:spPr>
        <p:txBody>
          <a:bodyPr>
            <a:normAutofit/>
          </a:bodyPr>
          <a:lstStyle/>
          <a:p>
            <a:pPr marL="0" indent="0">
              <a:buNone/>
            </a:pPr>
            <a:r>
              <a:rPr lang="en-US" sz="2000" b="1" dirty="0">
                <a:solidFill>
                  <a:srgbClr val="2A5C0B"/>
                </a:solidFill>
              </a:rPr>
              <a:t>Fuente :  Convocatoria Maestra de AMS (“AMS Master Solicitation”)</a:t>
            </a:r>
          </a:p>
          <a:p>
            <a:pPr marL="0" indent="0">
              <a:buNone/>
            </a:pPr>
            <a:r>
              <a:rPr lang="en-US" sz="2000" b="1" dirty="0">
                <a:solidFill>
                  <a:srgbClr val="2A5C0B"/>
                </a:solidFill>
              </a:rPr>
              <a:t>Enlace :            </a:t>
            </a:r>
            <a:r>
              <a:rPr lang="en-US" sz="2000" b="1" dirty="0">
                <a:hlinkClick r:id="rId3"/>
              </a:rPr>
              <a:t>https://www.ams.usda.gov/selling-food/solicitations</a:t>
            </a:r>
            <a:endParaRPr lang="en-US" sz="2000" dirty="0"/>
          </a:p>
          <a:p>
            <a:pPr marL="0" indent="0">
              <a:buNone/>
            </a:pPr>
            <a:r>
              <a:rPr lang="en-US" sz="2000" dirty="0"/>
              <a:t>La </a:t>
            </a:r>
            <a:r>
              <a:rPr lang="en-US" sz="2000" b="1" dirty="0">
                <a:solidFill>
                  <a:srgbClr val="2A5C0B"/>
                </a:solidFill>
              </a:rPr>
              <a:t>Convocatoria Maestra </a:t>
            </a:r>
            <a:r>
              <a:rPr lang="en-US" sz="2000" dirty="0"/>
              <a:t>de Commodity Procurement </a:t>
            </a:r>
            <a:r>
              <a:rPr lang="en-US" sz="2000" dirty="0" err="1"/>
              <a:t>contiene</a:t>
            </a:r>
            <a:r>
              <a:rPr lang="en-US" sz="2000" dirty="0"/>
              <a:t> </a:t>
            </a:r>
            <a:r>
              <a:rPr lang="en-US" sz="2000" dirty="0" err="1"/>
              <a:t>cosas</a:t>
            </a:r>
            <a:r>
              <a:rPr lang="en-US" sz="2000" dirty="0"/>
              <a:t> como:</a:t>
            </a:r>
          </a:p>
          <a:p>
            <a:r>
              <a:rPr lang="es-ES" sz="2000" dirty="0"/>
              <a:t>Cláusulas y estipulaciones del Reglamento Federal de Adquisiciones (FAR)</a:t>
            </a:r>
            <a:endParaRPr lang="en-US" sz="2000" dirty="0"/>
          </a:p>
          <a:p>
            <a:pPr marL="742950" lvl="2" indent="-342900"/>
            <a:r>
              <a:rPr lang="en-US" dirty="0"/>
              <a:t>Por </a:t>
            </a:r>
            <a:r>
              <a:rPr lang="en-US" dirty="0" err="1"/>
              <a:t>ejemplo</a:t>
            </a:r>
            <a:r>
              <a:rPr lang="en-US" dirty="0"/>
              <a:t>, </a:t>
            </a:r>
            <a:r>
              <a:rPr lang="en-US" dirty="0">
                <a:hlinkClick r:id="rId4"/>
              </a:rPr>
              <a:t>(</a:t>
            </a:r>
            <a:r>
              <a:rPr lang="en-US" dirty="0">
                <a:solidFill>
                  <a:schemeClr val="tx2"/>
                </a:solidFill>
                <a:hlinkClick r:id="rId4"/>
              </a:rPr>
              <a:t>https://sam.gov/content/home</a:t>
            </a:r>
            <a:r>
              <a:rPr lang="en-US" dirty="0">
                <a:solidFill>
                  <a:schemeClr val="tx2"/>
                </a:solidFill>
              </a:rPr>
              <a:t>), </a:t>
            </a:r>
            <a:r>
              <a:rPr lang="es-ES" dirty="0">
                <a:solidFill>
                  <a:schemeClr val="tx2"/>
                </a:solidFill>
              </a:rPr>
              <a:t>Planes de subcontratación de pequeñas empresas, Ley de Pronto Pago</a:t>
            </a:r>
            <a:r>
              <a:rPr lang="en-US" dirty="0">
                <a:solidFill>
                  <a:schemeClr val="tx2"/>
                </a:solidFill>
              </a:rPr>
              <a:t> (“Prompt Payment Act”)</a:t>
            </a:r>
          </a:p>
          <a:p>
            <a:r>
              <a:rPr lang="es-ES" sz="2000" dirty="0"/>
              <a:t>Cláusulas y estipulaciones del Reglamento sobre Adquisiciones Agrícolas (AGAR) </a:t>
            </a:r>
            <a:endParaRPr lang="en-US" sz="2000" dirty="0"/>
          </a:p>
          <a:p>
            <a:pPr marL="742950" lvl="2" indent="-342900"/>
            <a:r>
              <a:rPr lang="en-US" dirty="0"/>
              <a:t>Por </a:t>
            </a:r>
            <a:r>
              <a:rPr lang="en-US" dirty="0" err="1"/>
              <a:t>ejemplo</a:t>
            </a:r>
            <a:r>
              <a:rPr lang="en-US" dirty="0"/>
              <a:t>,  </a:t>
            </a:r>
            <a:r>
              <a:rPr lang="en-US" dirty="0" err="1"/>
              <a:t>origen</a:t>
            </a:r>
            <a:r>
              <a:rPr lang="en-US" dirty="0"/>
              <a:t> </a:t>
            </a:r>
            <a:r>
              <a:rPr lang="en-US" dirty="0" err="1"/>
              <a:t>nacional</a:t>
            </a:r>
            <a:r>
              <a:rPr lang="en-US" dirty="0"/>
              <a:t>/</a:t>
            </a:r>
            <a:r>
              <a:rPr lang="en-US" dirty="0" err="1"/>
              <a:t>rastreabilidad</a:t>
            </a:r>
            <a:endParaRPr lang="en-US" dirty="0">
              <a:solidFill>
                <a:schemeClr val="tx2"/>
              </a:solidFill>
            </a:endParaRPr>
          </a:p>
          <a:p>
            <a:r>
              <a:rPr lang="en-US" sz="2000" dirty="0" err="1"/>
              <a:t>Políticas</a:t>
            </a:r>
            <a:r>
              <a:rPr lang="en-US" sz="2000" dirty="0"/>
              <a:t> de AMS</a:t>
            </a:r>
          </a:p>
          <a:p>
            <a:pPr lvl="1">
              <a:spcBef>
                <a:spcPts val="0"/>
              </a:spcBef>
            </a:pPr>
            <a:r>
              <a:rPr lang="es-ES" sz="2000" dirty="0">
                <a:solidFill>
                  <a:schemeClr val="tx2"/>
                </a:solidFill>
              </a:rPr>
              <a:t>Inspecciones de plantas; BPH/BPA (“</a:t>
            </a:r>
            <a:r>
              <a:rPr lang="en-US" sz="2000" dirty="0">
                <a:solidFill>
                  <a:schemeClr val="tx2"/>
                </a:solidFill>
              </a:rPr>
              <a:t>GHP/GAP”)</a:t>
            </a:r>
            <a:r>
              <a:rPr lang="es-ES" sz="2000" dirty="0">
                <a:solidFill>
                  <a:schemeClr val="tx2"/>
                </a:solidFill>
              </a:rPr>
              <a:t>; Planes/Auditorías de Defensa Alimentaria</a:t>
            </a:r>
            <a:endParaRPr lang="en-US" sz="2000" dirty="0">
              <a:solidFill>
                <a:schemeClr val="tx2"/>
              </a:solidFill>
            </a:endParaRPr>
          </a:p>
          <a:p>
            <a:pPr lvl="1">
              <a:spcBef>
                <a:spcPts val="0"/>
              </a:spcBef>
            </a:pPr>
            <a:r>
              <a:rPr lang="en-US" sz="2000" dirty="0" err="1">
                <a:solidFill>
                  <a:schemeClr val="tx2"/>
                </a:solidFill>
              </a:rPr>
              <a:t>Clasificación</a:t>
            </a:r>
            <a:r>
              <a:rPr lang="en-US" sz="2000" dirty="0">
                <a:solidFill>
                  <a:schemeClr val="tx2"/>
                </a:solidFill>
              </a:rPr>
              <a:t>/</a:t>
            </a:r>
            <a:r>
              <a:rPr lang="en-US" sz="2000" dirty="0" err="1">
                <a:solidFill>
                  <a:schemeClr val="tx2"/>
                </a:solidFill>
              </a:rPr>
              <a:t>Inspección</a:t>
            </a:r>
            <a:r>
              <a:rPr lang="en-US" sz="2000" dirty="0">
                <a:solidFill>
                  <a:schemeClr val="tx2"/>
                </a:solidFill>
              </a:rPr>
              <a:t>/</a:t>
            </a:r>
            <a:r>
              <a:rPr lang="en-US" sz="2000" dirty="0" err="1">
                <a:solidFill>
                  <a:schemeClr val="tx2"/>
                </a:solidFill>
              </a:rPr>
              <a:t>Certificación</a:t>
            </a:r>
            <a:endParaRPr lang="en-US" sz="2000" dirty="0">
              <a:solidFill>
                <a:schemeClr val="tx2"/>
              </a:solidFill>
            </a:endParaRPr>
          </a:p>
          <a:p>
            <a:pPr lvl="1">
              <a:spcBef>
                <a:spcPts val="0"/>
              </a:spcBef>
            </a:pPr>
            <a:r>
              <a:rPr lang="es-ES" sz="2000" dirty="0">
                <a:solidFill>
                  <a:schemeClr val="tx2"/>
                </a:solidFill>
              </a:rPr>
              <a:t>Uso del sistema de “</a:t>
            </a:r>
            <a:r>
              <a:rPr lang="en-US" sz="2000" dirty="0">
                <a:solidFill>
                  <a:schemeClr val="tx2"/>
                </a:solidFill>
              </a:rPr>
              <a:t>Web-Based Supply Chain Management” (WBSCM)</a:t>
            </a:r>
          </a:p>
          <a:p>
            <a:pPr lvl="1">
              <a:spcBef>
                <a:spcPts val="0"/>
              </a:spcBef>
            </a:pPr>
            <a:r>
              <a:rPr lang="es-ES" sz="2000" dirty="0">
                <a:solidFill>
                  <a:schemeClr val="tx2"/>
                </a:solidFill>
              </a:rPr>
              <a:t>Requisitos de transporte y entrega</a:t>
            </a:r>
            <a:endParaRPr lang="en-US" sz="1800" dirty="0">
              <a:solidFill>
                <a:schemeClr val="tx2"/>
              </a:solidFill>
            </a:endParaRPr>
          </a:p>
          <a:p>
            <a:pPr lvl="1">
              <a:spcBef>
                <a:spcPts val="0"/>
              </a:spcBef>
            </a:pPr>
            <a:r>
              <a:rPr lang="en-US" sz="2000" dirty="0" err="1">
                <a:solidFill>
                  <a:schemeClr val="tx2"/>
                </a:solidFill>
              </a:rPr>
              <a:t>Facturación</a:t>
            </a:r>
            <a:r>
              <a:rPr lang="en-US" sz="2000" dirty="0">
                <a:solidFill>
                  <a:schemeClr val="tx2"/>
                </a:solidFill>
              </a:rPr>
              <a:t>, etc.</a:t>
            </a:r>
            <a:endParaRPr lang="en-US" sz="2000" dirty="0"/>
          </a:p>
          <a:p>
            <a:endParaRPr lang="en-US" dirty="0"/>
          </a:p>
        </p:txBody>
      </p:sp>
    </p:spTree>
    <p:extLst>
      <p:ext uri="{BB962C8B-B14F-4D97-AF65-F5344CB8AC3E}">
        <p14:creationId xmlns:p14="http://schemas.microsoft.com/office/powerpoint/2010/main" val="55394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401D1-8568-43EB-AD05-17F247DE7FBC}"/>
              </a:ext>
            </a:extLst>
          </p:cNvPr>
          <p:cNvSpPr>
            <a:spLocks noGrp="1"/>
          </p:cNvSpPr>
          <p:nvPr>
            <p:ph type="title"/>
          </p:nvPr>
        </p:nvSpPr>
        <p:spPr>
          <a:xfrm>
            <a:off x="357640" y="947183"/>
            <a:ext cx="11476719" cy="1078149"/>
          </a:xfrm>
        </p:spPr>
        <p:txBody>
          <a:bodyPr>
            <a:normAutofit/>
          </a:bodyPr>
          <a:lstStyle/>
          <a:p>
            <a:pPr algn="ctr"/>
            <a:r>
              <a:rPr lang="en-US" sz="3200" b="1" dirty="0"/>
              <a:t>Paso 2. </a:t>
            </a:r>
            <a:r>
              <a:rPr lang="en-US" sz="3200" b="1" dirty="0" err="1"/>
              <a:t>Revisar</a:t>
            </a:r>
            <a:r>
              <a:rPr lang="en-US" sz="3200" b="1" dirty="0"/>
              <a:t> las </a:t>
            </a:r>
            <a:r>
              <a:rPr lang="en-US" sz="3200" b="1" dirty="0" err="1"/>
              <a:t>Especificaciones</a:t>
            </a:r>
            <a:r>
              <a:rPr lang="en-US" sz="3200" b="1" dirty="0"/>
              <a:t> de los </a:t>
            </a:r>
            <a:r>
              <a:rPr lang="en-US" sz="3200" dirty="0" err="1"/>
              <a:t>P</a:t>
            </a:r>
            <a:r>
              <a:rPr lang="en-US" sz="3200" b="1" dirty="0" err="1"/>
              <a:t>roductos</a:t>
            </a:r>
            <a:endParaRPr lang="en-US" sz="3200" dirty="0"/>
          </a:p>
        </p:txBody>
      </p:sp>
      <p:sp>
        <p:nvSpPr>
          <p:cNvPr id="5" name="Content Placeholder 4">
            <a:extLst>
              <a:ext uri="{FF2B5EF4-FFF2-40B4-BE49-F238E27FC236}">
                <a16:creationId xmlns:a16="http://schemas.microsoft.com/office/drawing/2014/main" id="{F8784F66-E856-4FAD-9815-8D8C475760FE}"/>
              </a:ext>
            </a:extLst>
          </p:cNvPr>
          <p:cNvSpPr>
            <a:spLocks noGrp="1"/>
          </p:cNvSpPr>
          <p:nvPr>
            <p:ph idx="1"/>
          </p:nvPr>
        </p:nvSpPr>
        <p:spPr>
          <a:xfrm>
            <a:off x="171326" y="1562793"/>
            <a:ext cx="9188806" cy="5518408"/>
          </a:xfrm>
        </p:spPr>
        <p:txBody>
          <a:bodyPr>
            <a:normAutofit/>
          </a:bodyPr>
          <a:lstStyle/>
          <a:p>
            <a:pPr marL="0" indent="0">
              <a:buNone/>
            </a:pPr>
            <a:r>
              <a:rPr lang="en-US" sz="2400" b="1" dirty="0">
                <a:solidFill>
                  <a:srgbClr val="2A5C0B"/>
                </a:solidFill>
              </a:rPr>
              <a:t>Fuente</a:t>
            </a:r>
            <a:r>
              <a:rPr lang="en-US" sz="2400" dirty="0">
                <a:solidFill>
                  <a:srgbClr val="2A5C0B"/>
                </a:solidFill>
              </a:rPr>
              <a:t>:</a:t>
            </a:r>
            <a:r>
              <a:rPr lang="en-US" sz="2800" dirty="0">
                <a:solidFill>
                  <a:srgbClr val="2A5C0B"/>
                </a:solidFill>
              </a:rPr>
              <a:t> </a:t>
            </a:r>
            <a:r>
              <a:rPr lang="en-US" sz="2000" dirty="0">
                <a:hlinkClick r:id="rId3"/>
              </a:rPr>
              <a:t>https://www.ams.usda.gov/selling-food/product-specs</a:t>
            </a:r>
            <a:endParaRPr lang="en-US" sz="1600" dirty="0"/>
          </a:p>
          <a:p>
            <a:pPr marL="0" indent="0">
              <a:buNone/>
            </a:pPr>
            <a:r>
              <a:rPr lang="es-ES" sz="1800" dirty="0">
                <a:solidFill>
                  <a:schemeClr val="tx2"/>
                </a:solidFill>
              </a:rPr>
              <a:t>Las especificaciones se conocen como:</a:t>
            </a:r>
          </a:p>
          <a:p>
            <a:pPr lvl="1"/>
            <a:r>
              <a:rPr lang="es-ES" sz="1800" dirty="0">
                <a:solidFill>
                  <a:schemeClr val="tx2"/>
                </a:solidFill>
              </a:rPr>
              <a:t>"Especificaciones de Productos“ (</a:t>
            </a:r>
            <a:r>
              <a:rPr lang="en-US" sz="1800" dirty="0">
                <a:solidFill>
                  <a:schemeClr val="tx2"/>
                </a:solidFill>
              </a:rPr>
              <a:t>“Commodity Specifications”)</a:t>
            </a:r>
            <a:endParaRPr lang="es-ES" sz="1800" dirty="0"/>
          </a:p>
          <a:p>
            <a:pPr lvl="1"/>
            <a:r>
              <a:rPr lang="es-ES" sz="1800" dirty="0">
                <a:solidFill>
                  <a:schemeClr val="tx2"/>
                </a:solidFill>
              </a:rPr>
              <a:t>"Documentos de Requisitos de Productos“ (</a:t>
            </a:r>
            <a:r>
              <a:rPr lang="en-US" sz="1800" dirty="0">
                <a:solidFill>
                  <a:schemeClr val="tx2"/>
                </a:solidFill>
              </a:rPr>
              <a:t>“Commodity Requirements Documents”)</a:t>
            </a:r>
            <a:r>
              <a:rPr lang="es-ES" sz="1800" dirty="0">
                <a:solidFill>
                  <a:schemeClr val="tx2"/>
                </a:solidFill>
              </a:rPr>
              <a:t> </a:t>
            </a:r>
            <a:endParaRPr lang="es-ES" sz="1800" dirty="0"/>
          </a:p>
          <a:p>
            <a:pPr lvl="1"/>
            <a:r>
              <a:rPr lang="es-ES" sz="1800" dirty="0">
                <a:solidFill>
                  <a:schemeClr val="tx2"/>
                </a:solidFill>
              </a:rPr>
              <a:t>"Suplementos de Requisitos Técnicos“ (</a:t>
            </a:r>
            <a:r>
              <a:rPr lang="en-US" sz="1800" dirty="0">
                <a:solidFill>
                  <a:schemeClr val="tx2"/>
                </a:solidFill>
              </a:rPr>
              <a:t>“Technical Requirement Supplements”)</a:t>
            </a:r>
          </a:p>
          <a:p>
            <a:pPr marL="0" indent="0">
              <a:buNone/>
            </a:pPr>
            <a:r>
              <a:rPr lang="es-ES" sz="1800" dirty="0">
                <a:solidFill>
                  <a:schemeClr val="tx2"/>
                </a:solidFill>
              </a:rPr>
              <a:t>Todos están en el enlace de la página de "Especificaciones del producto“ </a:t>
            </a:r>
            <a:r>
              <a:rPr lang="en-US" sz="1800" dirty="0">
                <a:solidFill>
                  <a:schemeClr val="tx2"/>
                </a:solidFill>
              </a:rPr>
              <a:t>(“Product Specs”)</a:t>
            </a:r>
          </a:p>
          <a:p>
            <a:pPr>
              <a:spcBef>
                <a:spcPts val="0"/>
              </a:spcBef>
            </a:pPr>
            <a:endParaRPr lang="en-US" sz="1600" b="1" dirty="0">
              <a:solidFill>
                <a:srgbClr val="FF0000"/>
              </a:solidFill>
            </a:endParaRPr>
          </a:p>
          <a:p>
            <a:pPr>
              <a:spcBef>
                <a:spcPts val="0"/>
              </a:spcBef>
            </a:pPr>
            <a:r>
              <a:rPr lang="es-ES" sz="2000" b="1" dirty="0"/>
              <a:t>Especificaciones de los productos del USDA</a:t>
            </a:r>
            <a:r>
              <a:rPr lang="en-US" sz="2000" dirty="0"/>
              <a:t>:</a:t>
            </a:r>
          </a:p>
          <a:p>
            <a:pPr lvl="1">
              <a:spcBef>
                <a:spcPts val="0"/>
              </a:spcBef>
            </a:pPr>
            <a:r>
              <a:rPr lang="en-US" sz="2000" dirty="0" err="1">
                <a:solidFill>
                  <a:schemeClr val="tx2"/>
                </a:solidFill>
              </a:rPr>
              <a:t>Descripciones</a:t>
            </a:r>
            <a:r>
              <a:rPr lang="en-US" sz="2000" dirty="0">
                <a:solidFill>
                  <a:schemeClr val="tx2"/>
                </a:solidFill>
              </a:rPr>
              <a:t> de </a:t>
            </a:r>
            <a:r>
              <a:rPr lang="en-US" sz="2000" dirty="0" err="1">
                <a:solidFill>
                  <a:schemeClr val="tx2"/>
                </a:solidFill>
              </a:rPr>
              <a:t>Productos</a:t>
            </a:r>
            <a:endParaRPr lang="en-US" sz="2000" dirty="0">
              <a:solidFill>
                <a:schemeClr val="tx2"/>
              </a:solidFill>
            </a:endParaRPr>
          </a:p>
          <a:p>
            <a:pPr lvl="1">
              <a:spcBef>
                <a:spcPts val="0"/>
              </a:spcBef>
            </a:pPr>
            <a:r>
              <a:rPr lang="en-US" sz="2000" dirty="0" err="1">
                <a:solidFill>
                  <a:schemeClr val="tx2"/>
                </a:solidFill>
              </a:rPr>
              <a:t>Niveles</a:t>
            </a:r>
            <a:r>
              <a:rPr lang="en-US" sz="2000" dirty="0">
                <a:solidFill>
                  <a:schemeClr val="tx2"/>
                </a:solidFill>
              </a:rPr>
              <a:t>/</a:t>
            </a:r>
            <a:r>
              <a:rPr lang="en-US" sz="2000" dirty="0" err="1">
                <a:solidFill>
                  <a:schemeClr val="tx2"/>
                </a:solidFill>
              </a:rPr>
              <a:t>Estándares</a:t>
            </a:r>
            <a:r>
              <a:rPr lang="en-US" sz="2000" dirty="0">
                <a:solidFill>
                  <a:schemeClr val="tx2"/>
                </a:solidFill>
              </a:rPr>
              <a:t>; “Commercial Item Descriptions (CIDS)”</a:t>
            </a:r>
          </a:p>
          <a:p>
            <a:pPr lvl="1">
              <a:spcBef>
                <a:spcPts val="0"/>
              </a:spcBef>
            </a:pPr>
            <a:r>
              <a:rPr lang="es-ES" sz="2000" dirty="0">
                <a:solidFill>
                  <a:schemeClr val="tx2"/>
                </a:solidFill>
              </a:rPr>
              <a:t>Cosecha/Temporada de Embalaje - Producción Actual</a:t>
            </a:r>
            <a:endParaRPr lang="en-US" sz="2000" dirty="0">
              <a:solidFill>
                <a:schemeClr val="tx2"/>
              </a:solidFill>
            </a:endParaRPr>
          </a:p>
          <a:p>
            <a:pPr lvl="1">
              <a:spcBef>
                <a:spcPts val="0"/>
              </a:spcBef>
            </a:pPr>
            <a:r>
              <a:rPr lang="es-ES" sz="2000" dirty="0">
                <a:solidFill>
                  <a:schemeClr val="tx2"/>
                </a:solidFill>
              </a:rPr>
              <a:t>Requisitos de Formulación/Elaboración (grasa, sodio, azúcar</a:t>
            </a:r>
            <a:r>
              <a:rPr lang="en-US" sz="2000" dirty="0">
                <a:solidFill>
                  <a:schemeClr val="tx2"/>
                </a:solidFill>
              </a:rPr>
              <a:t>)</a:t>
            </a:r>
          </a:p>
          <a:p>
            <a:pPr lvl="1">
              <a:spcBef>
                <a:spcPts val="0"/>
              </a:spcBef>
            </a:pPr>
            <a:r>
              <a:rPr lang="en-US" sz="2000" dirty="0" err="1">
                <a:solidFill>
                  <a:schemeClr val="tx2"/>
                </a:solidFill>
              </a:rPr>
              <a:t>Embalaje</a:t>
            </a:r>
            <a:r>
              <a:rPr lang="en-US" sz="2000" dirty="0">
                <a:solidFill>
                  <a:schemeClr val="tx2"/>
                </a:solidFill>
              </a:rPr>
              <a:t>/</a:t>
            </a:r>
            <a:r>
              <a:rPr lang="en-US" sz="2000" dirty="0" err="1">
                <a:solidFill>
                  <a:schemeClr val="tx2"/>
                </a:solidFill>
              </a:rPr>
              <a:t>Envasado</a:t>
            </a:r>
            <a:r>
              <a:rPr lang="en-US" sz="2000" dirty="0">
                <a:solidFill>
                  <a:schemeClr val="tx2"/>
                </a:solidFill>
              </a:rPr>
              <a:t>/</a:t>
            </a:r>
            <a:r>
              <a:rPr lang="en-US" sz="2000" dirty="0" err="1">
                <a:solidFill>
                  <a:schemeClr val="tx2"/>
                </a:solidFill>
              </a:rPr>
              <a:t>Etiquetado</a:t>
            </a:r>
            <a:endParaRPr lang="en-US" sz="2000" dirty="0">
              <a:solidFill>
                <a:schemeClr val="tx2"/>
              </a:solidFill>
            </a:endParaRPr>
          </a:p>
          <a:p>
            <a:pPr lvl="1">
              <a:spcBef>
                <a:spcPts val="0"/>
              </a:spcBef>
            </a:pPr>
            <a:r>
              <a:rPr lang="es-ES" sz="2000" dirty="0">
                <a:solidFill>
                  <a:schemeClr val="tx2"/>
                </a:solidFill>
              </a:rPr>
              <a:t>Requisitos de Inspección, Clasificación y/o Auditoría del USDA</a:t>
            </a:r>
          </a:p>
          <a:p>
            <a:pPr lvl="1">
              <a:spcBef>
                <a:spcPts val="0"/>
              </a:spcBef>
            </a:pPr>
            <a:r>
              <a:rPr lang="es-ES" sz="2000" dirty="0">
                <a:solidFill>
                  <a:schemeClr val="tx2"/>
                </a:solidFill>
              </a:rPr>
              <a:t>Requisitos de Seguridad Alimenticia para Proveedores; Auditorías de Buenas Prácticas Agrícolas/Buenas Prácticas de Manipulación</a:t>
            </a:r>
          </a:p>
          <a:p>
            <a:pPr lvl="1">
              <a:spcBef>
                <a:spcPts val="0"/>
              </a:spcBef>
            </a:pPr>
            <a:r>
              <a:rPr lang="es-ES" sz="2000" dirty="0">
                <a:solidFill>
                  <a:schemeClr val="tx2"/>
                </a:solidFill>
              </a:rPr>
              <a:t>Revisar cualquier modificación del pliego de condiciones o especificaciones </a:t>
            </a:r>
            <a:endParaRPr lang="en-US" dirty="0"/>
          </a:p>
        </p:txBody>
      </p:sp>
    </p:spTree>
    <p:extLst>
      <p:ext uri="{BB962C8B-B14F-4D97-AF65-F5344CB8AC3E}">
        <p14:creationId xmlns:p14="http://schemas.microsoft.com/office/powerpoint/2010/main" val="2287605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17C4E1-4564-4CF1-9AFC-5B0F18A3C186}"/>
              </a:ext>
            </a:extLst>
          </p:cNvPr>
          <p:cNvSpPr>
            <a:spLocks noGrp="1"/>
          </p:cNvSpPr>
          <p:nvPr>
            <p:ph type="title"/>
          </p:nvPr>
        </p:nvSpPr>
        <p:spPr>
          <a:xfrm>
            <a:off x="105103" y="996950"/>
            <a:ext cx="12086897" cy="1325563"/>
          </a:xfrm>
        </p:spPr>
        <p:txBody>
          <a:bodyPr>
            <a:normAutofit/>
          </a:bodyPr>
          <a:lstStyle/>
          <a:p>
            <a:pPr algn="ctr"/>
            <a:r>
              <a:rPr lang="es-ES" sz="3600" dirty="0"/>
              <a:t>Lista de Requisitos para la Selección de </a:t>
            </a:r>
            <a:br>
              <a:rPr lang="es-ES" sz="3600" dirty="0"/>
            </a:br>
            <a:r>
              <a:rPr lang="es-ES" sz="3600" dirty="0"/>
              <a:t>Nuevos Proveedores</a:t>
            </a:r>
            <a:endParaRPr lang="en-US" sz="3600" dirty="0"/>
          </a:p>
        </p:txBody>
      </p:sp>
      <p:pic>
        <p:nvPicPr>
          <p:cNvPr id="7" name="Picture 6" descr="Graphical user interface, application">
            <a:extLst>
              <a:ext uri="{FF2B5EF4-FFF2-40B4-BE49-F238E27FC236}">
                <a16:creationId xmlns:a16="http://schemas.microsoft.com/office/drawing/2014/main" id="{AC4E8472-3610-7B4E-B51F-75A84600C2A0}"/>
              </a:ext>
            </a:extLst>
          </p:cNvPr>
          <p:cNvPicPr>
            <a:picLocks noChangeAspect="1"/>
          </p:cNvPicPr>
          <p:nvPr/>
        </p:nvPicPr>
        <p:blipFill>
          <a:blip r:embed="rId3"/>
          <a:stretch>
            <a:fillRect/>
          </a:stretch>
        </p:blipFill>
        <p:spPr>
          <a:xfrm>
            <a:off x="1846283" y="2162421"/>
            <a:ext cx="8499434" cy="4695579"/>
          </a:xfrm>
          <a:prstGeom prst="rect">
            <a:avLst/>
          </a:prstGeom>
        </p:spPr>
      </p:pic>
    </p:spTree>
    <p:extLst>
      <p:ext uri="{BB962C8B-B14F-4D97-AF65-F5344CB8AC3E}">
        <p14:creationId xmlns:p14="http://schemas.microsoft.com/office/powerpoint/2010/main" val="942456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F74D-BF49-4588-8148-A95A6BB6C76A}"/>
              </a:ext>
            </a:extLst>
          </p:cNvPr>
          <p:cNvSpPr>
            <a:spLocks noGrp="1"/>
          </p:cNvSpPr>
          <p:nvPr>
            <p:ph type="title"/>
          </p:nvPr>
        </p:nvSpPr>
        <p:spPr>
          <a:xfrm>
            <a:off x="1188529" y="1200663"/>
            <a:ext cx="9814942" cy="1240221"/>
          </a:xfrm>
        </p:spPr>
        <p:txBody>
          <a:bodyPr>
            <a:noAutofit/>
          </a:bodyPr>
          <a:lstStyle/>
          <a:p>
            <a:pPr algn="ctr"/>
            <a:r>
              <a:rPr lang="en-US" sz="3200" b="1" dirty="0"/>
              <a:t>Paso 3: </a:t>
            </a:r>
            <a:r>
              <a:rPr lang="es-ES" sz="3200" b="1" dirty="0"/>
              <a:t>Aplicación Administrativa para </a:t>
            </a:r>
            <a:br>
              <a:rPr lang="es-ES" sz="3200" b="1" dirty="0"/>
            </a:br>
            <a:r>
              <a:rPr lang="es-ES" sz="3200" b="1" dirty="0"/>
              <a:t>Nuevos Proveedores</a:t>
            </a:r>
            <a:br>
              <a:rPr lang="en-US" sz="3200" b="1" dirty="0"/>
            </a:br>
            <a:r>
              <a:rPr lang="es-ES" sz="2000" b="0" dirty="0">
                <a:solidFill>
                  <a:srgbClr val="FF0000"/>
                </a:solidFill>
              </a:rPr>
              <a:t>"Requisitos de aptitud de los posibles contratistas"- Documentación del posible contratista responsable </a:t>
            </a:r>
            <a:r>
              <a:rPr lang="en-US" sz="2000" b="0" dirty="0">
                <a:solidFill>
                  <a:srgbClr val="FF0000"/>
                </a:solidFill>
              </a:rPr>
              <a:t>(FAR 9.104-1 y FAR 9.104-3)</a:t>
            </a:r>
            <a:endParaRPr lang="en-US" sz="2000" b="0" dirty="0"/>
          </a:p>
        </p:txBody>
      </p:sp>
      <p:sp>
        <p:nvSpPr>
          <p:cNvPr id="3" name="Content Placeholder 2">
            <a:extLst>
              <a:ext uri="{FF2B5EF4-FFF2-40B4-BE49-F238E27FC236}">
                <a16:creationId xmlns:a16="http://schemas.microsoft.com/office/drawing/2014/main" id="{EFB92254-EB25-44F6-8BE4-B96CFF44061A}"/>
              </a:ext>
            </a:extLst>
          </p:cNvPr>
          <p:cNvSpPr>
            <a:spLocks noGrp="1"/>
          </p:cNvSpPr>
          <p:nvPr>
            <p:ph idx="1"/>
          </p:nvPr>
        </p:nvSpPr>
        <p:spPr>
          <a:xfrm>
            <a:off x="1321203" y="2723517"/>
            <a:ext cx="9549593" cy="4264430"/>
          </a:xfrm>
        </p:spPr>
        <p:txBody>
          <a:bodyPr>
            <a:normAutofit fontScale="92500" lnSpcReduction="10000"/>
          </a:bodyPr>
          <a:lstStyle/>
          <a:p>
            <a:pPr lvl="1">
              <a:spcBef>
                <a:spcPct val="0"/>
              </a:spcBef>
              <a:buFont typeface="Wingdings" panose="05000000000000000000" pitchFamily="2" charset="2"/>
              <a:buChar char=""/>
              <a:defRPr/>
            </a:pPr>
            <a:r>
              <a:rPr lang="en-US" sz="2400" dirty="0" err="1">
                <a:solidFill>
                  <a:srgbClr val="2A5C0B"/>
                </a:solidFill>
              </a:rPr>
              <a:t>Registrarse</a:t>
            </a:r>
            <a:r>
              <a:rPr lang="en-US" sz="2400" dirty="0">
                <a:solidFill>
                  <a:srgbClr val="2A5C0B"/>
                </a:solidFill>
              </a:rPr>
              <a:t> en System for Award Management (</a:t>
            </a:r>
            <a:r>
              <a:rPr lang="en-US" sz="1800" dirty="0">
                <a:solidFill>
                  <a:srgbClr val="2A5C0B"/>
                </a:solidFill>
                <a:hlinkClick r:id="rId3">
                  <a:extLst>
                    <a:ext uri="{A12FA001-AC4F-418D-AE19-62706E023703}">
                      <ahyp:hlinkClr xmlns:ahyp="http://schemas.microsoft.com/office/drawing/2018/hyperlinkcolor" val="tx"/>
                    </a:ext>
                  </a:extLst>
                </a:hlinkClick>
              </a:rPr>
              <a:t>https://www.sam.gov/SAM/</a:t>
            </a:r>
            <a:r>
              <a:rPr lang="en-US" sz="2400" dirty="0">
                <a:solidFill>
                  <a:srgbClr val="2A5C0B"/>
                </a:solidFill>
              </a:rPr>
              <a:t>), de </a:t>
            </a:r>
            <a:r>
              <a:rPr lang="en-US" sz="2400" dirty="0" err="1">
                <a:solidFill>
                  <a:srgbClr val="2A5C0B"/>
                </a:solidFill>
              </a:rPr>
              <a:t>conforme</a:t>
            </a:r>
            <a:r>
              <a:rPr lang="en-US" sz="2400" dirty="0">
                <a:solidFill>
                  <a:srgbClr val="2A5C0B"/>
                </a:solidFill>
              </a:rPr>
              <a:t> a la </a:t>
            </a:r>
            <a:r>
              <a:rPr lang="en-US" sz="2400" dirty="0">
                <a:solidFill>
                  <a:srgbClr val="FF0000"/>
                </a:solidFill>
              </a:rPr>
              <a:t>FAR </a:t>
            </a:r>
            <a:r>
              <a:rPr lang="en-US" sz="2400" dirty="0" err="1">
                <a:solidFill>
                  <a:srgbClr val="FF0000"/>
                </a:solidFill>
              </a:rPr>
              <a:t>Parte</a:t>
            </a:r>
            <a:r>
              <a:rPr lang="en-US" sz="2400" dirty="0">
                <a:solidFill>
                  <a:srgbClr val="FF0000"/>
                </a:solidFill>
              </a:rPr>
              <a:t> 4.11</a:t>
            </a:r>
            <a:endParaRPr lang="en-US" sz="2400" dirty="0">
              <a:solidFill>
                <a:srgbClr val="2A5C0B"/>
              </a:solidFill>
            </a:endParaRPr>
          </a:p>
          <a:p>
            <a:pPr lvl="2">
              <a:lnSpc>
                <a:spcPct val="150000"/>
              </a:lnSpc>
              <a:spcBef>
                <a:spcPct val="0"/>
              </a:spcBef>
              <a:buFont typeface="Wingdings" panose="05000000000000000000" pitchFamily="2" charset="2"/>
              <a:buChar char=""/>
              <a:defRPr/>
            </a:pPr>
            <a:r>
              <a:rPr lang="en-US" sz="2000" dirty="0">
                <a:solidFill>
                  <a:srgbClr val="2A5C0B"/>
                </a:solidFill>
              </a:rPr>
              <a:t>Carta Notarial</a:t>
            </a:r>
          </a:p>
          <a:p>
            <a:pPr lvl="2">
              <a:lnSpc>
                <a:spcPct val="150000"/>
              </a:lnSpc>
              <a:spcBef>
                <a:spcPct val="0"/>
              </a:spcBef>
              <a:buFont typeface="Wingdings" panose="05000000000000000000" pitchFamily="2" charset="2"/>
              <a:buChar char=""/>
              <a:defRPr/>
            </a:pPr>
            <a:r>
              <a:rPr lang="en-US" sz="2000" b="1" dirty="0">
                <a:solidFill>
                  <a:srgbClr val="2A5C0B"/>
                </a:solidFill>
              </a:rPr>
              <a:t>SAM</a:t>
            </a:r>
            <a:r>
              <a:rPr lang="en-US" sz="2000" dirty="0">
                <a:solidFill>
                  <a:srgbClr val="2A5C0B"/>
                </a:solidFill>
              </a:rPr>
              <a:t> </a:t>
            </a:r>
            <a:r>
              <a:rPr lang="en-US" sz="2000" dirty="0" err="1">
                <a:solidFill>
                  <a:srgbClr val="2A5C0B"/>
                </a:solidFill>
              </a:rPr>
              <a:t>HelpDesk</a:t>
            </a:r>
            <a:r>
              <a:rPr lang="en-US" sz="2000" dirty="0">
                <a:solidFill>
                  <a:srgbClr val="2A5C0B"/>
                </a:solidFill>
              </a:rPr>
              <a:t>: 1-866-606-8220 </a:t>
            </a:r>
            <a:r>
              <a:rPr lang="en-US" sz="2000" dirty="0" err="1">
                <a:solidFill>
                  <a:srgbClr val="2A5C0B"/>
                </a:solidFill>
              </a:rPr>
              <a:t>Opción</a:t>
            </a:r>
            <a:r>
              <a:rPr lang="en-US" sz="2000" dirty="0">
                <a:solidFill>
                  <a:srgbClr val="2A5C0B"/>
                </a:solidFill>
              </a:rPr>
              <a:t> 1</a:t>
            </a:r>
          </a:p>
          <a:p>
            <a:pPr lvl="2">
              <a:lnSpc>
                <a:spcPct val="150000"/>
              </a:lnSpc>
              <a:spcBef>
                <a:spcPct val="0"/>
              </a:spcBef>
              <a:buFont typeface="Wingdings" panose="05000000000000000000" pitchFamily="2" charset="2"/>
              <a:buChar char=""/>
              <a:defRPr/>
            </a:pPr>
            <a:r>
              <a:rPr lang="en-US" sz="2000" dirty="0">
                <a:solidFill>
                  <a:srgbClr val="2A5C0B"/>
                </a:solidFill>
              </a:rPr>
              <a:t>“Business Status”: </a:t>
            </a:r>
            <a:r>
              <a:rPr lang="en-US" sz="2000" dirty="0">
                <a:solidFill>
                  <a:srgbClr val="2A5C0B"/>
                </a:solidFill>
                <a:hlinkClick r:id="rId4">
                  <a:extLst>
                    <a:ext uri="{A12FA001-AC4F-418D-AE19-62706E023703}">
                      <ahyp:hlinkClr xmlns:ahyp="http://schemas.microsoft.com/office/drawing/2018/hyperlinkcolor" val="tx"/>
                    </a:ext>
                  </a:extLst>
                </a:hlinkClick>
              </a:rPr>
              <a:t>www.sba.gov </a:t>
            </a:r>
            <a:endParaRPr lang="en-US" sz="2000" dirty="0">
              <a:solidFill>
                <a:srgbClr val="2A5C0B"/>
              </a:solidFill>
            </a:endParaRPr>
          </a:p>
          <a:p>
            <a:pPr lvl="3">
              <a:lnSpc>
                <a:spcPct val="150000"/>
              </a:lnSpc>
              <a:spcBef>
                <a:spcPct val="0"/>
              </a:spcBef>
              <a:buFont typeface="Wingdings" panose="05000000000000000000" pitchFamily="2" charset="2"/>
              <a:buChar char=""/>
              <a:defRPr/>
            </a:pPr>
            <a:r>
              <a:rPr lang="es-ES" b="0" dirty="0">
                <a:solidFill>
                  <a:srgbClr val="2A5C0B"/>
                </a:solidFill>
              </a:rPr>
              <a:t>Administración de Pequeñas Empresas o el </a:t>
            </a:r>
            <a:r>
              <a:rPr lang="es-ES" b="1" dirty="0">
                <a:solidFill>
                  <a:srgbClr val="2A5C0B"/>
                </a:solidFill>
              </a:rPr>
              <a:t>“</a:t>
            </a:r>
            <a:r>
              <a:rPr lang="en-US" b="1" dirty="0">
                <a:solidFill>
                  <a:srgbClr val="2A5C0B"/>
                </a:solidFill>
              </a:rPr>
              <a:t>Small Business Administration”</a:t>
            </a:r>
            <a:r>
              <a:rPr lang="es-ES" dirty="0">
                <a:solidFill>
                  <a:srgbClr val="2A5C0B"/>
                </a:solidFill>
              </a:rPr>
              <a:t> (</a:t>
            </a:r>
            <a:r>
              <a:rPr lang="es-ES" b="1" dirty="0">
                <a:solidFill>
                  <a:srgbClr val="2A5C0B"/>
                </a:solidFill>
              </a:rPr>
              <a:t>SBA)</a:t>
            </a:r>
            <a:r>
              <a:rPr lang="es-ES" b="0" dirty="0">
                <a:solidFill>
                  <a:srgbClr val="2A5C0B"/>
                </a:solidFill>
              </a:rPr>
              <a:t> </a:t>
            </a:r>
            <a:endParaRPr lang="en-US" dirty="0">
              <a:solidFill>
                <a:srgbClr val="2A5C0B"/>
              </a:solidFill>
            </a:endParaRPr>
          </a:p>
          <a:p>
            <a:pPr lvl="2">
              <a:lnSpc>
                <a:spcPct val="150000"/>
              </a:lnSpc>
              <a:spcBef>
                <a:spcPct val="0"/>
              </a:spcBef>
              <a:buFont typeface="Wingdings" panose="05000000000000000000" pitchFamily="2" charset="2"/>
              <a:buChar char=""/>
              <a:defRPr/>
            </a:pPr>
            <a:r>
              <a:rPr lang="es-ES" sz="2000" dirty="0">
                <a:solidFill>
                  <a:srgbClr val="2A5C0B"/>
                </a:solidFill>
              </a:rPr>
              <a:t>Pestaña de ayuda en el sitio web de </a:t>
            </a:r>
            <a:r>
              <a:rPr lang="en-US" sz="2000" dirty="0">
                <a:solidFill>
                  <a:srgbClr val="2A5C0B"/>
                </a:solidFill>
              </a:rPr>
              <a:t>SAM</a:t>
            </a:r>
          </a:p>
          <a:p>
            <a:pPr lvl="2">
              <a:lnSpc>
                <a:spcPct val="150000"/>
              </a:lnSpc>
              <a:spcBef>
                <a:spcPct val="0"/>
              </a:spcBef>
              <a:buFont typeface="Wingdings" panose="05000000000000000000" pitchFamily="2" charset="2"/>
              <a:buChar char=""/>
              <a:defRPr/>
            </a:pPr>
            <a:r>
              <a:rPr lang="en-US" b="1" dirty="0" err="1">
                <a:solidFill>
                  <a:srgbClr val="2A5C0B"/>
                </a:solidFill>
                <a:hlinkClick r:id="rId5">
                  <a:extLst>
                    <a:ext uri="{A12FA001-AC4F-418D-AE19-62706E023703}">
                      <ahyp:hlinkClr xmlns:ahyp="http://schemas.microsoft.com/office/drawing/2018/hyperlinkcolor" val="tx"/>
                    </a:ext>
                  </a:extLst>
                </a:hlinkClick>
              </a:rPr>
              <a:t>Aceleradores</a:t>
            </a:r>
            <a:r>
              <a:rPr lang="en-US" b="1" dirty="0">
                <a:solidFill>
                  <a:srgbClr val="2A5C0B"/>
                </a:solidFill>
                <a:hlinkClick r:id="rId5">
                  <a:extLst>
                    <a:ext uri="{A12FA001-AC4F-418D-AE19-62706E023703}">
                      <ahyp:hlinkClr xmlns:ahyp="http://schemas.microsoft.com/office/drawing/2018/hyperlinkcolor" val="tx"/>
                    </a:ext>
                  </a:extLst>
                </a:hlinkClick>
              </a:rPr>
              <a:t> APEX (“APEX Accelerators</a:t>
            </a:r>
            <a:r>
              <a:rPr lang="en-US" b="1" dirty="0">
                <a:solidFill>
                  <a:srgbClr val="2A5C0B"/>
                </a:solidFill>
              </a:rPr>
              <a:t>”)</a:t>
            </a:r>
            <a:r>
              <a:rPr lang="en-US" sz="2000" dirty="0">
                <a:solidFill>
                  <a:srgbClr val="2A5C0B"/>
                </a:solidFill>
              </a:rPr>
              <a:t>, anteriormente </a:t>
            </a:r>
            <a:r>
              <a:rPr lang="en-US" sz="2000" dirty="0" err="1">
                <a:solidFill>
                  <a:srgbClr val="2A5C0B"/>
                </a:solidFill>
              </a:rPr>
              <a:t>conocido</a:t>
            </a:r>
            <a:r>
              <a:rPr lang="en-US" sz="2000" dirty="0">
                <a:solidFill>
                  <a:srgbClr val="2A5C0B"/>
                </a:solidFill>
              </a:rPr>
              <a:t> como </a:t>
            </a:r>
          </a:p>
          <a:p>
            <a:pPr marL="914400" lvl="2" indent="0">
              <a:lnSpc>
                <a:spcPct val="150000"/>
              </a:lnSpc>
              <a:spcBef>
                <a:spcPct val="0"/>
              </a:spcBef>
              <a:buNone/>
              <a:defRPr/>
            </a:pPr>
            <a:r>
              <a:rPr lang="en-US" sz="2000" dirty="0">
                <a:solidFill>
                  <a:srgbClr val="2A5C0B"/>
                </a:solidFill>
              </a:rPr>
              <a:t>Procurement Technical Assistance Centers (PTACs)</a:t>
            </a:r>
          </a:p>
          <a:p>
            <a:pPr marL="914400" lvl="2" indent="0">
              <a:spcBef>
                <a:spcPct val="0"/>
              </a:spcBef>
              <a:buNone/>
              <a:defRPr/>
            </a:pPr>
            <a:endParaRPr lang="en-US" sz="2000" dirty="0">
              <a:solidFill>
                <a:srgbClr val="2A5C0B"/>
              </a:solidFill>
            </a:endParaRPr>
          </a:p>
          <a:p>
            <a:pPr lvl="1">
              <a:spcBef>
                <a:spcPct val="0"/>
              </a:spcBef>
              <a:buFont typeface="Wingdings" panose="05000000000000000000" pitchFamily="2" charset="2"/>
              <a:buChar char="ü"/>
              <a:defRPr/>
            </a:pPr>
            <a:endParaRPr lang="en-US" sz="600" dirty="0">
              <a:solidFill>
                <a:srgbClr val="2A5C0B"/>
              </a:solidFill>
            </a:endParaRPr>
          </a:p>
          <a:p>
            <a:pPr lvl="1">
              <a:spcBef>
                <a:spcPct val="0"/>
              </a:spcBef>
              <a:buFont typeface="Wingdings" panose="05000000000000000000" pitchFamily="2" charset="2"/>
              <a:buChar char=""/>
              <a:defRPr/>
            </a:pPr>
            <a:r>
              <a:rPr lang="es-ES" sz="2400" dirty="0">
                <a:solidFill>
                  <a:srgbClr val="2A5C0B"/>
                </a:solidFill>
              </a:rPr>
              <a:t>Formulario de inscripción de proveedores </a:t>
            </a:r>
            <a:r>
              <a:rPr lang="es-ES" dirty="0">
                <a:solidFill>
                  <a:srgbClr val="2A5C0B"/>
                </a:solidFill>
              </a:rPr>
              <a:t>en WBSCM</a:t>
            </a:r>
            <a:endParaRPr lang="en-US" sz="2400" dirty="0">
              <a:solidFill>
                <a:srgbClr val="2A5C0B"/>
              </a:solidFill>
            </a:endParaRPr>
          </a:p>
        </p:txBody>
      </p:sp>
    </p:spTree>
    <p:extLst>
      <p:ext uri="{BB962C8B-B14F-4D97-AF65-F5344CB8AC3E}">
        <p14:creationId xmlns:p14="http://schemas.microsoft.com/office/powerpoint/2010/main" val="550772433"/>
      </p:ext>
    </p:extLst>
  </p:cSld>
  <p:clrMapOvr>
    <a:masterClrMapping/>
  </p:clrMapOvr>
</p:sld>
</file>

<file path=ppt/theme/theme1.xml><?xml version="1.0" encoding="utf-8"?>
<a:theme xmlns:a="http://schemas.openxmlformats.org/drawingml/2006/main" name="Office Theme">
  <a:themeElements>
    <a:clrScheme name="AMS website">
      <a:dk1>
        <a:sysClr val="windowText" lastClr="000000"/>
      </a:dk1>
      <a:lt1>
        <a:sysClr val="window" lastClr="FFFFFF"/>
      </a:lt1>
      <a:dk2>
        <a:srgbClr val="2B5C0D"/>
      </a:dk2>
      <a:lt2>
        <a:srgbClr val="AE8F33"/>
      </a:lt2>
      <a:accent1>
        <a:srgbClr val="2B5C0D"/>
      </a:accent1>
      <a:accent2>
        <a:srgbClr val="AE8F33"/>
      </a:accent2>
      <a:accent3>
        <a:srgbClr val="2B5C0D"/>
      </a:accent3>
      <a:accent4>
        <a:srgbClr val="0071BC"/>
      </a:accent4>
      <a:accent5>
        <a:srgbClr val="AE8F33"/>
      </a:accent5>
      <a:accent6>
        <a:srgbClr val="0071BC"/>
      </a:accent6>
      <a:hlink>
        <a:srgbClr val="084484"/>
      </a:hlink>
      <a:folHlink>
        <a:srgbClr val="6819A3"/>
      </a:folHlink>
    </a:clrScheme>
    <a:fontScheme name="AMS fonts">
      <a:majorFont>
        <a:latin typeface="Bookman Old Style"/>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58009</TotalTime>
  <Words>7711</Words>
  <Application>Microsoft Office PowerPoint</Application>
  <PresentationFormat>Widescreen</PresentationFormat>
  <Paragraphs>482</Paragraphs>
  <Slides>31</Slides>
  <Notes>31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Arial Black</vt:lpstr>
      <vt:lpstr>Arial Nova</vt:lpstr>
      <vt:lpstr>Bookman Old Style</vt:lpstr>
      <vt:lpstr>Calibri</vt:lpstr>
      <vt:lpstr>Roboto</vt:lpstr>
      <vt:lpstr>Source Sans Pro</vt:lpstr>
      <vt:lpstr>Source Sans Pro Web</vt:lpstr>
      <vt:lpstr>Times New Roman</vt:lpstr>
      <vt:lpstr>Wingdings</vt:lpstr>
      <vt:lpstr>Office Theme</vt:lpstr>
      <vt:lpstr>Cómo Ser un Proveedor  Certificado del Departamento de Agricultura de los Estados Unidos (USDA)</vt:lpstr>
      <vt:lpstr>USDA y Negocios Pequeños</vt:lpstr>
      <vt:lpstr>Metas del USDA  para Negocios Pequeños </vt:lpstr>
      <vt:lpstr>¿Qué es el “Programa de Adquisicion de Productos Básicos Agropecuarios”?</vt:lpstr>
      <vt:lpstr>7 Pasos </vt:lpstr>
      <vt:lpstr>Paso 1. Revisar la Convocatoria Maestra o “Master Solicitation”</vt:lpstr>
      <vt:lpstr>Paso 2. Revisar las Especificaciones de los Productos</vt:lpstr>
      <vt:lpstr>Lista de Requisitos para la Selección de  Nuevos Proveedores</vt:lpstr>
      <vt:lpstr>Paso 3: Aplicación Administrativa para  Nuevos Proveedores "Requisitos de aptitud de los posibles contratistas"- Documentación del posible contratista responsable (FAR 9.104-1 y FAR 9.104-3)</vt:lpstr>
      <vt:lpstr>Paso 3: Aplicación Administrativa para  Nuevos Proveedores "Requisitos de aptitud de los posibles contratistas"- Documentación del  posible contratista responsable (FAR 9.104-1 and FAR 9.104-3)</vt:lpstr>
      <vt:lpstr>Paso 3: Aplicación Administrativa para  Nuevos Proveedores "Requisitos de aptitud de los posibles contratistas"- Documentación del  posible contratista responsable (FAR 9.104-1 and FAR 9.104-3)</vt:lpstr>
      <vt:lpstr>Paso 3: Aplicación Administrativa para  Nuevos Proveedores </vt:lpstr>
      <vt:lpstr>Paso 4: Requisitos Técnicos </vt:lpstr>
      <vt:lpstr>Próximos Pasos</vt:lpstr>
      <vt:lpstr>Preguntas?</vt:lpstr>
      <vt:lpstr>Usted pregunta,  nosotros respondemos</vt:lpstr>
      <vt:lpstr>Usted pregunta,  nosotros respondemos</vt:lpstr>
      <vt:lpstr>Usted pregunta,  nosotros respondemos</vt:lpstr>
      <vt:lpstr>Usted pregunta,  nosotros respondemos</vt:lpstr>
      <vt:lpstr>Usted pregunta,  nosotros respondemos</vt:lpstr>
      <vt:lpstr>Usted pregunta,  nosotros respondemos</vt:lpstr>
      <vt:lpstr>Usted pregunta,  nosotros respondemos</vt:lpstr>
      <vt:lpstr>Usted pregunta,  nosotros respondemos</vt:lpstr>
      <vt:lpstr>Usted pregunta,  nosotros respondemos</vt:lpstr>
      <vt:lpstr>Usted pregunta,  nosotros respondemos</vt:lpstr>
      <vt:lpstr>Usted pregunta,  nosotros respondemos</vt:lpstr>
      <vt:lpstr>Usted pregunta,  nosotros respondemos</vt:lpstr>
      <vt:lpstr>Usted pregunta,  nosotros respondemos</vt:lpstr>
      <vt:lpstr>Usted pregunta,  nosotros respondemos</vt:lpstr>
      <vt:lpstr>Contáctenos:  NewVendor@usda.gov </vt:lpstr>
      <vt:lpstr>Fuentes de Datos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Dau - AMS</dc:creator>
  <cp:lastModifiedBy>Wilkins, Nadine - MRP-AMS</cp:lastModifiedBy>
  <cp:revision>235</cp:revision>
  <cp:lastPrinted>2023-04-01T14:31:12Z</cp:lastPrinted>
  <dcterms:created xsi:type="dcterms:W3CDTF">2018-09-17T15:05:47Z</dcterms:created>
  <dcterms:modified xsi:type="dcterms:W3CDTF">2023-05-30T13:42:40Z</dcterms:modified>
</cp:coreProperties>
</file>